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love sports! outdoors, and the gym. For years 'just work out' was enough. Middle age changed everything: muscle loss, glucose creeping up, sleep falling apart. Generic advice stopped cutting it. I needed a knowledge base built around where I actually am. (1:00)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Things changed. Muscle loss, elevated blood glucose, sleep problems, stress, injury — just play stopped working. I needed something structured and purposeful, not generic advice. (0:45)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 actually needed wasn't a search engine — a personal coach, built from science, experts, and my own coach. Then Austin showed us Karpathy's wiki-LLM pattern: raw_sources feed a 5-pillar, 24-specialty-area wiki, which produces one personalized fitness program. (1:15)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what it actually produces day to day: a personalized training plan I follow in the gym, and a training log I use to track and adjust it. (0:45)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Honest part: it got messy. Started with 4 pillars from Peter Attia. It sprawled — 7 experts, a science tier, a coach tier. I hit a fork: let it become chaos, or impose structure. I ran the /brainstorming skill, which produced 5 organized pillars and a spec. The real lesson: Claude Code helped me design the architecture, not just execute it. (1:30)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pattern isn't a one-and-done. I'm already planning more wikis for other parts of my life — public speaking, mental health, retirement. (0:30)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Here's the point for you. This pattern isn't about fitness. It works for any complex topic that's deeply personal and worth getting right — parenting, investing, cooking, managing a health condition, learning a language. Pick one topic, build three files: raw_sources/ → wiki/ → output/. (1:00)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847778" y="941037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/Users/junefox/Projects/2fitness/output/JZ_personalized_training_plan_2026_07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2A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11811000" y="-2476500"/>
            <a:ext cx="8572500" cy="8572500"/>
          </a:xfrm>
          <a:prstGeom prst="ellipse">
            <a:avLst/>
          </a:prstGeom>
          <a:gradFill>
            <a:gsLst>
              <a:gs pos="0">
                <a:srgbClr val="6D4BE0">
                  <a:alpha val="55000"/>
                </a:srgbClr>
              </a:gs>
              <a:gs pos="68000">
                <a:srgbClr val="6D4BE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1" name="Shape 1"/>
          <p:cNvSpPr/>
          <p:nvPr/>
        </p:nvSpPr>
        <p:spPr>
          <a:xfrm>
            <a:off x="-1714500" y="5715000"/>
            <a:ext cx="7620000" cy="7620000"/>
          </a:xfrm>
          <a:prstGeom prst="ellipse">
            <a:avLst/>
          </a:prstGeom>
          <a:gradFill>
            <a:gsLst>
              <a:gs pos="0">
                <a:srgbClr val="145C3E">
                  <a:alpha val="50000"/>
                </a:srgbClr>
              </a:gs>
              <a:gs pos="70000">
                <a:srgbClr val="145C3E">
                  <a:alpha val="0"/>
                </a:srgbClr>
              </a:gs>
            </a:gsLst>
            <a:path path="circle">
              <a:fillToRect l="119636" t="37721" r="-19636" b="62278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2" name="Text 2"/>
          <p:cNvSpPr txBox="1"/>
          <p:nvPr/>
        </p:nvSpPr>
        <p:spPr>
          <a:xfrm>
            <a:off x="1219199" y="4251795"/>
            <a:ext cx="14559716" cy="1126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813816">
              <a:lnSpc>
                <a:spcPct val="89953"/>
              </a:lnSpc>
              <a:defRPr b="1" spc="-89" sz="7476">
                <a:solidFill>
                  <a:srgbClr val="F7F5F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Personal Fitness, </a:t>
            </a:r>
            <a:r>
              <a:rPr>
                <a:gradFill flip="none" rotWithShape="1">
                  <a:gsLst>
                    <a:gs pos="0">
                      <a:srgbClr val="C4B8FF"/>
                    </a:gs>
                    <a:gs pos="100000">
                      <a:srgbClr val="8EE6B8"/>
                    </a:gs>
                  </a:gsLst>
                  <a:lin ang="0" scaled="0"/>
                </a:gradFill>
              </a:rPr>
              <a:t>Redefined</a:t>
            </a:r>
          </a:p>
        </p:txBody>
      </p:sp>
      <p:sp>
        <p:nvSpPr>
          <p:cNvPr id="23" name="Text 3"/>
          <p:cNvSpPr txBox="1"/>
          <p:nvPr/>
        </p:nvSpPr>
        <p:spPr>
          <a:xfrm>
            <a:off x="12545050" y="6440807"/>
            <a:ext cx="2124887" cy="40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41247">
              <a:defRPr sz="2484">
                <a:solidFill>
                  <a:srgbClr val="F0EEE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June Zhu</a:t>
            </a:r>
          </a:p>
        </p:txBody>
      </p:sp>
      <p:sp>
        <p:nvSpPr>
          <p:cNvPr id="24" name="Text 4"/>
          <p:cNvSpPr txBox="1"/>
          <p:nvPr/>
        </p:nvSpPr>
        <p:spPr>
          <a:xfrm>
            <a:off x="12545050" y="6883719"/>
            <a:ext cx="2124887" cy="35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13231">
              <a:defRPr sz="2106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July 11, 2026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0"/>
          <p:cNvSpPr txBox="1"/>
          <p:nvPr/>
        </p:nvSpPr>
        <p:spPr>
          <a:xfrm>
            <a:off x="672131" y="1717427"/>
            <a:ext cx="5283999" cy="193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89670"/>
              </a:lnSpc>
              <a:defRPr b="1" spc="-100" sz="4800">
                <a:solidFill>
                  <a:srgbClr val="01199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Being healthy </a:t>
            </a:r>
            <a:endParaRPr spc="-80"/>
          </a:p>
          <a:p>
            <a:pPr>
              <a:lnSpc>
                <a:spcPct val="89670"/>
              </a:lnSpc>
              <a:defRPr b="1" spc="-100" sz="4800">
                <a:solidFill>
                  <a:srgbClr val="01199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= play + fun</a:t>
            </a:r>
          </a:p>
        </p:txBody>
      </p:sp>
      <p:sp>
        <p:nvSpPr>
          <p:cNvPr id="27" name="Shape 2"/>
          <p:cNvSpPr/>
          <p:nvPr/>
        </p:nvSpPr>
        <p:spPr>
          <a:xfrm>
            <a:off x="6095850" y="0"/>
            <a:ext cx="12192003" cy="10287000"/>
          </a:xfrm>
          <a:prstGeom prst="rect">
            <a:avLst/>
          </a:prstGeom>
          <a:solidFill>
            <a:srgbClr val="E9E4D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28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rcRect l="3091" t="0" r="2061" b="0"/>
          <a:stretch>
            <a:fillRect/>
          </a:stretch>
        </p:blipFill>
        <p:spPr>
          <a:xfrm>
            <a:off x="6095851" y="0"/>
            <a:ext cx="12192001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 0"/>
          <p:cNvSpPr txBox="1"/>
          <p:nvPr/>
        </p:nvSpPr>
        <p:spPr>
          <a:xfrm>
            <a:off x="881139" y="4175359"/>
            <a:ext cx="4865982" cy="193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89670"/>
              </a:lnSpc>
              <a:defRPr i="1" spc="-100" sz="3000">
                <a:solidFill>
                  <a:srgbClr val="0433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any activity …</a:t>
            </a:r>
            <a:endParaRPr spc="-50"/>
          </a:p>
          <a:p>
            <a:pPr>
              <a:lnSpc>
                <a:spcPct val="89670"/>
              </a:lnSpc>
              <a:defRPr i="1" spc="-50" sz="3000">
                <a:solidFill>
                  <a:srgbClr val="0433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lnSpc>
                <a:spcPct val="89670"/>
              </a:lnSpc>
              <a:defRPr i="1" spc="-100" sz="3000">
                <a:solidFill>
                  <a:srgbClr val="0433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anytime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0"/>
          <p:cNvSpPr/>
          <p:nvPr/>
        </p:nvSpPr>
        <p:spPr>
          <a:xfrm>
            <a:off x="0" y="0"/>
            <a:ext cx="12192000" cy="10287000"/>
          </a:xfrm>
          <a:prstGeom prst="rect">
            <a:avLst/>
          </a:prstGeom>
          <a:solidFill>
            <a:srgbClr val="E9E4D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34" name="Image 0" descr="Image 0"/>
          <p:cNvPicPr>
            <a:picLocks noChangeAspect="1"/>
          </p:cNvPicPr>
          <p:nvPr/>
        </p:nvPicPr>
        <p:blipFill>
          <a:blip r:embed="rId3">
            <a:extLst/>
          </a:blip>
          <a:srcRect l="2576" t="0" r="2576" b="0"/>
          <a:stretch>
            <a:fillRect/>
          </a:stretch>
        </p:blipFill>
        <p:spPr>
          <a:xfrm>
            <a:off x="0" y="0"/>
            <a:ext cx="12192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 1"/>
          <p:cNvSpPr txBox="1"/>
          <p:nvPr/>
        </p:nvSpPr>
        <p:spPr>
          <a:xfrm>
            <a:off x="12877800" y="2371425"/>
            <a:ext cx="5196676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374904">
              <a:defRPr b="1" spc="300" sz="20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THINGS HAVE CHANGED</a:t>
            </a:r>
          </a:p>
        </p:txBody>
      </p:sp>
      <p:sp>
        <p:nvSpPr>
          <p:cNvPr id="36" name="Text 2"/>
          <p:cNvSpPr txBox="1"/>
          <p:nvPr/>
        </p:nvSpPr>
        <p:spPr>
          <a:xfrm>
            <a:off x="12877800" y="3057225"/>
            <a:ext cx="4865979" cy="15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59536">
              <a:lnSpc>
                <a:spcPct val="90851"/>
              </a:lnSpc>
              <a:defRPr spc="-100" sz="53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"Just play" is not enough</a:t>
            </a:r>
          </a:p>
        </p:txBody>
      </p:sp>
      <p:sp>
        <p:nvSpPr>
          <p:cNvPr id="37" name="Shape 3"/>
          <p:cNvSpPr/>
          <p:nvPr/>
        </p:nvSpPr>
        <p:spPr>
          <a:xfrm>
            <a:off x="12877800" y="5134273"/>
            <a:ext cx="2110829" cy="609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41751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" name="Text 4"/>
          <p:cNvSpPr txBox="1"/>
          <p:nvPr/>
        </p:nvSpPr>
        <p:spPr>
          <a:xfrm>
            <a:off x="13115925" y="5277148"/>
            <a:ext cx="1710778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19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muscle loss</a:t>
            </a:r>
          </a:p>
        </p:txBody>
      </p:sp>
      <p:sp>
        <p:nvSpPr>
          <p:cNvPr id="39" name="Shape 5"/>
          <p:cNvSpPr/>
          <p:nvPr/>
        </p:nvSpPr>
        <p:spPr>
          <a:xfrm>
            <a:off x="12877800" y="5858173"/>
            <a:ext cx="3745261" cy="609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41751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0" name="Text 6"/>
          <p:cNvSpPr txBox="1"/>
          <p:nvPr/>
        </p:nvSpPr>
        <p:spPr>
          <a:xfrm>
            <a:off x="13115925" y="6001048"/>
            <a:ext cx="3381370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19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elevated blood glucose</a:t>
            </a:r>
          </a:p>
        </p:txBody>
      </p:sp>
      <p:sp>
        <p:nvSpPr>
          <p:cNvPr id="41" name="Shape 7"/>
          <p:cNvSpPr/>
          <p:nvPr/>
        </p:nvSpPr>
        <p:spPr>
          <a:xfrm>
            <a:off x="12877800" y="6582071"/>
            <a:ext cx="2556570" cy="609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41751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2" name="Text 8"/>
          <p:cNvSpPr txBox="1"/>
          <p:nvPr/>
        </p:nvSpPr>
        <p:spPr>
          <a:xfrm>
            <a:off x="13115925" y="6724946"/>
            <a:ext cx="2157017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19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sleep problems</a:t>
            </a:r>
          </a:p>
        </p:txBody>
      </p:sp>
      <p:sp>
        <p:nvSpPr>
          <p:cNvPr id="43" name="Shape 9"/>
          <p:cNvSpPr/>
          <p:nvPr/>
        </p:nvSpPr>
        <p:spPr>
          <a:xfrm>
            <a:off x="15548669" y="6582071"/>
            <a:ext cx="1367881" cy="609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41751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4" name="Text 10"/>
          <p:cNvSpPr txBox="1"/>
          <p:nvPr/>
        </p:nvSpPr>
        <p:spPr>
          <a:xfrm>
            <a:off x="15786794" y="6724946"/>
            <a:ext cx="967831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19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stress</a:t>
            </a:r>
          </a:p>
        </p:txBody>
      </p:sp>
      <p:sp>
        <p:nvSpPr>
          <p:cNvPr id="45" name="Shape 11"/>
          <p:cNvSpPr/>
          <p:nvPr/>
        </p:nvSpPr>
        <p:spPr>
          <a:xfrm>
            <a:off x="12877800" y="7305971"/>
            <a:ext cx="1367880" cy="609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41751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6" name="Text 12"/>
          <p:cNvSpPr txBox="1"/>
          <p:nvPr/>
        </p:nvSpPr>
        <p:spPr>
          <a:xfrm>
            <a:off x="13115925" y="7448846"/>
            <a:ext cx="967830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z="19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0"/>
          <p:cNvSpPr txBox="1"/>
          <p:nvPr/>
        </p:nvSpPr>
        <p:spPr>
          <a:xfrm>
            <a:off x="15239851" y="533400"/>
            <a:ext cx="2598586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95527">
              <a:lnSpc>
                <a:spcPct val="88106"/>
              </a:lnSpc>
              <a:defRPr sz="13000">
                <a:solidFill>
                  <a:srgbClr val="EAE5D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51" name="Text 1"/>
          <p:cNvSpPr txBox="1"/>
          <p:nvPr/>
        </p:nvSpPr>
        <p:spPr>
          <a:xfrm>
            <a:off x="1322239" y="795487"/>
            <a:ext cx="17434564" cy="79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32433">
              <a:lnSpc>
                <a:spcPct val="90851"/>
              </a:lnSpc>
              <a:defRPr spc="-101" sz="516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do I need ?</a:t>
            </a:r>
          </a:p>
        </p:txBody>
      </p:sp>
      <p:sp>
        <p:nvSpPr>
          <p:cNvPr id="52" name="Shape 2"/>
          <p:cNvSpPr/>
          <p:nvPr/>
        </p:nvSpPr>
        <p:spPr>
          <a:xfrm>
            <a:off x="1517978" y="6550138"/>
            <a:ext cx="495302" cy="495302"/>
          </a:xfrm>
          <a:prstGeom prst="roundRect">
            <a:avLst>
              <a:gd name="adj" fmla="val 26923"/>
            </a:avLst>
          </a:prstGeom>
          <a:solidFill>
            <a:srgbClr val="7A81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3" name="Text 4"/>
          <p:cNvSpPr txBox="1"/>
          <p:nvPr/>
        </p:nvSpPr>
        <p:spPr>
          <a:xfrm>
            <a:off x="2154059" y="6634913"/>
            <a:ext cx="2079295" cy="40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905255">
              <a:defRPr b="1" spc="-100" sz="2400">
                <a:solidFill>
                  <a:srgbClr val="7A81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Raw Sources</a:t>
            </a:r>
          </a:p>
        </p:txBody>
      </p:sp>
      <p:sp>
        <p:nvSpPr>
          <p:cNvPr id="54" name="Shape 5"/>
          <p:cNvSpPr/>
          <p:nvPr/>
        </p:nvSpPr>
        <p:spPr>
          <a:xfrm>
            <a:off x="10001394" y="6499821"/>
            <a:ext cx="495302" cy="495302"/>
          </a:xfrm>
          <a:prstGeom prst="roundRect">
            <a:avLst>
              <a:gd name="adj" fmla="val 26923"/>
            </a:avLst>
          </a:prstGeom>
          <a:solidFill>
            <a:srgbClr val="7A81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5" name="Text 7"/>
          <p:cNvSpPr txBox="1"/>
          <p:nvPr/>
        </p:nvSpPr>
        <p:spPr>
          <a:xfrm>
            <a:off x="10608665" y="6604620"/>
            <a:ext cx="674789" cy="40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905255">
              <a:defRPr b="1" spc="-100" sz="2400">
                <a:solidFill>
                  <a:srgbClr val="7A81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Wiki</a:t>
            </a:r>
          </a:p>
        </p:txBody>
      </p:sp>
      <p:sp>
        <p:nvSpPr>
          <p:cNvPr id="56" name="Shape 11"/>
          <p:cNvSpPr/>
          <p:nvPr/>
        </p:nvSpPr>
        <p:spPr>
          <a:xfrm>
            <a:off x="4549895" y="5211128"/>
            <a:ext cx="4089352" cy="1123952"/>
          </a:xfrm>
          <a:prstGeom prst="roundRect">
            <a:avLst>
              <a:gd name="adj" fmla="val 15254"/>
            </a:avLst>
          </a:prstGeom>
          <a:solidFill>
            <a:srgbClr val="FFFFFF"/>
          </a:solidFill>
          <a:ln>
            <a:solidFill>
              <a:srgbClr val="CBE4D5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7" name="Shape 12"/>
          <p:cNvSpPr/>
          <p:nvPr/>
        </p:nvSpPr>
        <p:spPr>
          <a:xfrm>
            <a:off x="4866695" y="5708522"/>
            <a:ext cx="152403" cy="152403"/>
          </a:xfrm>
          <a:prstGeom prst="ellipse">
            <a:avLst/>
          </a:prstGeom>
          <a:solidFill>
            <a:srgbClr val="7A81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A81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8" name="Text 13"/>
          <p:cNvSpPr txBox="1"/>
          <p:nvPr/>
        </p:nvSpPr>
        <p:spPr>
          <a:xfrm>
            <a:off x="5221215" y="5468303"/>
            <a:ext cx="3168463" cy="30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77240">
              <a:defRPr b="1" sz="17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Science Research</a:t>
            </a:r>
          </a:p>
        </p:txBody>
      </p:sp>
      <p:sp>
        <p:nvSpPr>
          <p:cNvPr id="59" name="Text 14"/>
          <p:cNvSpPr txBox="1"/>
          <p:nvPr/>
        </p:nvSpPr>
        <p:spPr>
          <a:xfrm>
            <a:off x="5221215" y="5735003"/>
            <a:ext cx="3168463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>
                <a:solidFill>
                  <a:srgbClr val="5C57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peer-reviewed studies</a:t>
            </a:r>
          </a:p>
        </p:txBody>
      </p:sp>
      <p:sp>
        <p:nvSpPr>
          <p:cNvPr id="60" name="Shape 15"/>
          <p:cNvSpPr/>
          <p:nvPr/>
        </p:nvSpPr>
        <p:spPr>
          <a:xfrm>
            <a:off x="4583040" y="6525577"/>
            <a:ext cx="4089352" cy="1428752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>
            <a:solidFill>
              <a:srgbClr val="CBE4D5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1" name="Shape 16"/>
          <p:cNvSpPr/>
          <p:nvPr/>
        </p:nvSpPr>
        <p:spPr>
          <a:xfrm>
            <a:off x="4866695" y="7175372"/>
            <a:ext cx="152403" cy="152403"/>
          </a:xfrm>
          <a:prstGeom prst="ellipse">
            <a:avLst/>
          </a:prstGeom>
          <a:solidFill>
            <a:srgbClr val="7A81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A81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2" name="Text 17"/>
          <p:cNvSpPr txBox="1"/>
          <p:nvPr/>
        </p:nvSpPr>
        <p:spPr>
          <a:xfrm>
            <a:off x="5221215" y="6782752"/>
            <a:ext cx="3471491" cy="30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77240">
              <a:defRPr b="1" sz="17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Experts</a:t>
            </a:r>
          </a:p>
        </p:txBody>
      </p:sp>
      <p:sp>
        <p:nvSpPr>
          <p:cNvPr id="63" name="Text 18"/>
          <p:cNvSpPr txBox="1"/>
          <p:nvPr/>
        </p:nvSpPr>
        <p:spPr>
          <a:xfrm>
            <a:off x="5221215" y="7087552"/>
            <a:ext cx="3250579" cy="647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>
                <a:solidFill>
                  <a:srgbClr val="5C57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named voices in the industry</a:t>
            </a:r>
          </a:p>
        </p:txBody>
      </p:sp>
      <p:sp>
        <p:nvSpPr>
          <p:cNvPr id="64" name="Shape 19"/>
          <p:cNvSpPr/>
          <p:nvPr/>
        </p:nvSpPr>
        <p:spPr>
          <a:xfrm>
            <a:off x="4583040" y="8144826"/>
            <a:ext cx="4089352" cy="781052"/>
          </a:xfrm>
          <a:prstGeom prst="roundRect">
            <a:avLst>
              <a:gd name="adj" fmla="val 21951"/>
            </a:avLst>
          </a:prstGeom>
          <a:solidFill>
            <a:srgbClr val="FFFFFF"/>
          </a:solidFill>
          <a:ln>
            <a:solidFill>
              <a:srgbClr val="CBE4D5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5" name="Shape 20"/>
          <p:cNvSpPr/>
          <p:nvPr/>
        </p:nvSpPr>
        <p:spPr>
          <a:xfrm>
            <a:off x="4866695" y="8470772"/>
            <a:ext cx="152403" cy="152403"/>
          </a:xfrm>
          <a:prstGeom prst="ellipse">
            <a:avLst/>
          </a:prstGeom>
          <a:solidFill>
            <a:srgbClr val="7A81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A81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6" name="Text 21"/>
          <p:cNvSpPr txBox="1"/>
          <p:nvPr/>
        </p:nvSpPr>
        <p:spPr>
          <a:xfrm>
            <a:off x="5221215" y="8402001"/>
            <a:ext cx="1259832" cy="30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77240">
              <a:defRPr b="1" sz="17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My Coach</a:t>
            </a:r>
          </a:p>
        </p:txBody>
      </p:sp>
      <p:sp>
        <p:nvSpPr>
          <p:cNvPr id="67" name="Shape 23"/>
          <p:cNvSpPr/>
          <p:nvPr/>
        </p:nvSpPr>
        <p:spPr>
          <a:xfrm>
            <a:off x="11739646" y="5887403"/>
            <a:ext cx="3067052" cy="952502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>
            <a:solidFill>
              <a:srgbClr val="CBE4D5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8" name="Text 24"/>
          <p:cNvSpPr txBox="1"/>
          <p:nvPr/>
        </p:nvSpPr>
        <p:spPr>
          <a:xfrm>
            <a:off x="11953451" y="6137147"/>
            <a:ext cx="297658" cy="5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86967">
              <a:defRPr b="1" sz="3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9" name="Text 25"/>
          <p:cNvSpPr txBox="1"/>
          <p:nvPr/>
        </p:nvSpPr>
        <p:spPr>
          <a:xfrm>
            <a:off x="12377029" y="6239828"/>
            <a:ext cx="759770" cy="28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694944">
              <a:defRPr b="1" sz="15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Pillars</a:t>
            </a:r>
          </a:p>
        </p:txBody>
      </p:sp>
      <p:sp>
        <p:nvSpPr>
          <p:cNvPr id="70" name="Shape 26"/>
          <p:cNvSpPr/>
          <p:nvPr/>
        </p:nvSpPr>
        <p:spPr>
          <a:xfrm>
            <a:off x="11739646" y="7030402"/>
            <a:ext cx="3067052" cy="952502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>
            <a:solidFill>
              <a:srgbClr val="CBE4D5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1" name="Text 27"/>
          <p:cNvSpPr txBox="1"/>
          <p:nvPr/>
        </p:nvSpPr>
        <p:spPr>
          <a:xfrm>
            <a:off x="11953451" y="7280147"/>
            <a:ext cx="547094" cy="5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41247">
              <a:defRPr b="1" sz="30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24</a:t>
            </a:r>
          </a:p>
        </p:txBody>
      </p:sp>
      <p:sp>
        <p:nvSpPr>
          <p:cNvPr id="72" name="Text 28"/>
          <p:cNvSpPr txBox="1"/>
          <p:nvPr/>
        </p:nvSpPr>
        <p:spPr>
          <a:xfrm>
            <a:off x="12626464" y="7382826"/>
            <a:ext cx="1740249" cy="28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694944">
              <a:defRPr b="1" sz="15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Specialty areas</a:t>
            </a:r>
          </a:p>
        </p:txBody>
      </p:sp>
      <p:sp>
        <p:nvSpPr>
          <p:cNvPr id="73" name="Shape 14"/>
          <p:cNvSpPr/>
          <p:nvPr/>
        </p:nvSpPr>
        <p:spPr>
          <a:xfrm>
            <a:off x="1109853" y="2317470"/>
            <a:ext cx="15722691" cy="1943102"/>
          </a:xfrm>
          <a:prstGeom prst="roundRect">
            <a:avLst>
              <a:gd name="adj" fmla="val 9804"/>
            </a:avLst>
          </a:prstGeom>
          <a:solidFill>
            <a:srgbClr val="21212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7A81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4" name="Text 16"/>
          <p:cNvSpPr txBox="1"/>
          <p:nvPr/>
        </p:nvSpPr>
        <p:spPr>
          <a:xfrm>
            <a:off x="1612774" y="2644462"/>
            <a:ext cx="8679782" cy="561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04087">
              <a:lnSpc>
                <a:spcPct val="110000"/>
              </a:lnSpc>
              <a:defRPr b="1" spc="-200" sz="3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Personalized training program</a:t>
            </a:r>
          </a:p>
        </p:txBody>
      </p:sp>
      <p:sp>
        <p:nvSpPr>
          <p:cNvPr id="75" name="Shape 4"/>
          <p:cNvSpPr/>
          <p:nvPr/>
        </p:nvSpPr>
        <p:spPr>
          <a:xfrm>
            <a:off x="7353321" y="3472381"/>
            <a:ext cx="1665091" cy="609602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6" name="Text 5"/>
          <p:cNvSpPr txBox="1"/>
          <p:nvPr/>
        </p:nvSpPr>
        <p:spPr>
          <a:xfrm>
            <a:off x="7572694" y="3596504"/>
            <a:ext cx="1265041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>
              <a:defRPr b="1" sz="1900">
                <a:solidFill>
                  <a:srgbClr val="3A383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schedule</a:t>
            </a:r>
          </a:p>
        </p:txBody>
      </p:sp>
      <p:sp>
        <p:nvSpPr>
          <p:cNvPr id="77" name="Shape 6"/>
          <p:cNvSpPr/>
          <p:nvPr/>
        </p:nvSpPr>
        <p:spPr>
          <a:xfrm>
            <a:off x="9132710" y="3472381"/>
            <a:ext cx="1813622" cy="609602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8" name="Text 7"/>
          <p:cNvSpPr txBox="1"/>
          <p:nvPr/>
        </p:nvSpPr>
        <p:spPr>
          <a:xfrm>
            <a:off x="9352082" y="3596504"/>
            <a:ext cx="1413572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>
              <a:defRPr b="1" sz="1900">
                <a:solidFill>
                  <a:srgbClr val="3A383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body type</a:t>
            </a:r>
          </a:p>
        </p:txBody>
      </p:sp>
      <p:sp>
        <p:nvSpPr>
          <p:cNvPr id="79" name="Shape 8"/>
          <p:cNvSpPr/>
          <p:nvPr/>
        </p:nvSpPr>
        <p:spPr>
          <a:xfrm>
            <a:off x="11060631" y="3472381"/>
            <a:ext cx="2201978" cy="609602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0" name="Text 9"/>
          <p:cNvSpPr txBox="1"/>
          <p:nvPr/>
        </p:nvSpPr>
        <p:spPr>
          <a:xfrm>
            <a:off x="11229202" y="3596504"/>
            <a:ext cx="1823147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>
              <a:defRPr b="1" sz="1900">
                <a:solidFill>
                  <a:srgbClr val="3A383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injury profile</a:t>
            </a:r>
          </a:p>
        </p:txBody>
      </p:sp>
      <p:sp>
        <p:nvSpPr>
          <p:cNvPr id="81" name="Shape 10"/>
          <p:cNvSpPr/>
          <p:nvPr/>
        </p:nvSpPr>
        <p:spPr>
          <a:xfrm>
            <a:off x="13376944" y="3472381"/>
            <a:ext cx="1911700" cy="609602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2" name="Text 11"/>
          <p:cNvSpPr txBox="1"/>
          <p:nvPr/>
        </p:nvSpPr>
        <p:spPr>
          <a:xfrm>
            <a:off x="13592347" y="3596504"/>
            <a:ext cx="1627536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>
              <a:defRPr b="1" sz="1900">
                <a:solidFill>
                  <a:srgbClr val="3A383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energy level</a:t>
            </a:r>
          </a:p>
        </p:txBody>
      </p:sp>
      <p:sp>
        <p:nvSpPr>
          <p:cNvPr id="83" name="Shape 12"/>
          <p:cNvSpPr/>
          <p:nvPr/>
        </p:nvSpPr>
        <p:spPr>
          <a:xfrm>
            <a:off x="15467333" y="3472381"/>
            <a:ext cx="1219202" cy="609602"/>
          </a:xfrm>
          <a:prstGeom prst="roundRect">
            <a:avLst>
              <a:gd name="adj" fmla="val 50000"/>
            </a:avLst>
          </a:prstGeom>
          <a:solidFill>
            <a:srgbClr val="FFD479"/>
          </a:solidFill>
          <a:ln>
            <a:solidFill>
              <a:srgbClr val="DDD7CC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4" name="Text 13"/>
          <p:cNvSpPr txBox="1"/>
          <p:nvPr/>
        </p:nvSpPr>
        <p:spPr>
          <a:xfrm>
            <a:off x="15705458" y="3615256"/>
            <a:ext cx="819152" cy="361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>
              <a:defRPr b="1" sz="1900">
                <a:solidFill>
                  <a:srgbClr val="3A383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goals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0"/>
          <p:cNvSpPr txBox="1"/>
          <p:nvPr/>
        </p:nvSpPr>
        <p:spPr>
          <a:xfrm>
            <a:off x="15239925" y="533400"/>
            <a:ext cx="2598503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95527">
              <a:lnSpc>
                <a:spcPct val="87912"/>
              </a:lnSpc>
              <a:defRPr sz="13050">
                <a:solidFill>
                  <a:srgbClr val="EAE5D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89" name="Text 2"/>
          <p:cNvSpPr txBox="1"/>
          <p:nvPr/>
        </p:nvSpPr>
        <p:spPr>
          <a:xfrm>
            <a:off x="1219199" y="1776941"/>
            <a:ext cx="17434562" cy="83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22959">
              <a:lnSpc>
                <a:spcPct val="89935"/>
              </a:lnSpc>
              <a:defRPr spc="-89" sz="549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outputs</a:t>
            </a:r>
          </a:p>
        </p:txBody>
      </p:sp>
      <p:sp>
        <p:nvSpPr>
          <p:cNvPr id="90" name="Shape 3"/>
          <p:cNvSpPr/>
          <p:nvPr/>
        </p:nvSpPr>
        <p:spPr>
          <a:xfrm>
            <a:off x="1219200" y="4368601"/>
            <a:ext cx="7474744" cy="2987676"/>
          </a:xfrm>
          <a:prstGeom prst="roundRect">
            <a:avLst>
              <a:gd name="adj" fmla="val 6014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1" name="Shape 4"/>
          <p:cNvSpPr/>
          <p:nvPr/>
        </p:nvSpPr>
        <p:spPr>
          <a:xfrm>
            <a:off x="4876800" y="4705151"/>
            <a:ext cx="609600" cy="609601"/>
          </a:xfrm>
          <a:prstGeom prst="roundRect">
            <a:avLst>
              <a:gd name="adj" fmla="val 21875"/>
            </a:avLst>
          </a:prstGeom>
          <a:solidFill>
            <a:srgbClr val="7A81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2" name="Text 6"/>
          <p:cNvSpPr txBox="1"/>
          <p:nvPr/>
        </p:nvSpPr>
        <p:spPr>
          <a:xfrm>
            <a:off x="3788866" y="5498901"/>
            <a:ext cx="306401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86384">
              <a:defRPr b="1" spc="-86" sz="3096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Training Plan</a:t>
            </a:r>
          </a:p>
        </p:txBody>
      </p:sp>
      <p:sp>
        <p:nvSpPr>
          <p:cNvPr id="93" name="Text 7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3133070" y="6165651"/>
            <a:ext cx="495820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normAutofit fontScale="100000" lnSpcReduction="0"/>
          </a:bodyPr>
          <a:lstStyle>
            <a:lvl1pPr defTabSz="457200">
              <a:defRPr sz="1300">
                <a:solidFill>
                  <a:srgbClr val="B1B9F9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file:///Users/junefox/Projects/2fitness/output/JZ_personalized_training_plan_2026_07.html</a:t>
            </a:r>
          </a:p>
        </p:txBody>
      </p:sp>
      <p:sp>
        <p:nvSpPr>
          <p:cNvPr id="94" name="Shape 8"/>
          <p:cNvSpPr/>
          <p:nvPr/>
        </p:nvSpPr>
        <p:spPr>
          <a:xfrm>
            <a:off x="8992658" y="4346376"/>
            <a:ext cx="8076142" cy="3047935"/>
          </a:xfrm>
          <a:prstGeom prst="roundRect">
            <a:avLst>
              <a:gd name="adj" fmla="val 6369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5" name="Shape 9"/>
          <p:cNvSpPr/>
          <p:nvPr/>
        </p:nvSpPr>
        <p:spPr>
          <a:xfrm>
            <a:off x="12801600" y="4838501"/>
            <a:ext cx="609600" cy="609601"/>
          </a:xfrm>
          <a:prstGeom prst="roundRect">
            <a:avLst>
              <a:gd name="adj" fmla="val 21875"/>
            </a:avLst>
          </a:prstGeom>
          <a:solidFill>
            <a:srgbClr val="7A81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6" name="Text 11"/>
          <p:cNvSpPr txBox="1"/>
          <p:nvPr/>
        </p:nvSpPr>
        <p:spPr>
          <a:xfrm>
            <a:off x="11790387" y="5670351"/>
            <a:ext cx="28952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86384">
              <a:defRPr b="1" spc="-86" sz="3096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Training Log</a:t>
            </a:r>
          </a:p>
        </p:txBody>
      </p:sp>
      <p:sp>
        <p:nvSpPr>
          <p:cNvPr id="97" name="Text 12"/>
          <p:cNvSpPr txBox="1"/>
          <p:nvPr/>
        </p:nvSpPr>
        <p:spPr>
          <a:xfrm>
            <a:off x="11069511" y="6337101"/>
            <a:ext cx="40737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algn="ctr" defTabSz="365760">
              <a:lnSpc>
                <a:spcPct val="133333"/>
              </a:lnSpc>
              <a:defRPr sz="720">
                <a:solidFill>
                  <a:srgbClr val="5C574D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ile:///Users/junefox/Projects/2fitness/output/JZ_personalized_training_plan_2026_07.html#part-4-standing-protocols-applies-every-week-%E5%B8%B8%E8%A7%84%E6%96%B9%E6%A1%88%E6%AF%8F%E5%91%A8%E9%80%82%E7%94%A8applies-every-week-%E5%B8%B8%E8%A7%84%E6%96%B9%E6%A1%88%E6%AF%8F%E5%91%A8%E9%80%82%E7%94%A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0"/>
          <p:cNvSpPr txBox="1"/>
          <p:nvPr/>
        </p:nvSpPr>
        <p:spPr>
          <a:xfrm>
            <a:off x="15239925" y="533400"/>
            <a:ext cx="2598503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95527">
              <a:lnSpc>
                <a:spcPct val="87912"/>
              </a:lnSpc>
              <a:defRPr sz="13050">
                <a:solidFill>
                  <a:srgbClr val="EAE5D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102" name="Text 2"/>
          <p:cNvSpPr txBox="1"/>
          <p:nvPr/>
        </p:nvSpPr>
        <p:spPr>
          <a:xfrm>
            <a:off x="1219199" y="1438275"/>
            <a:ext cx="11173528" cy="79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22959">
              <a:lnSpc>
                <a:spcPct val="91907"/>
              </a:lnSpc>
              <a:defRPr spc="-90" sz="513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building of the knowledge base.</a:t>
            </a:r>
          </a:p>
        </p:txBody>
      </p:sp>
      <p:sp>
        <p:nvSpPr>
          <p:cNvPr id="103" name="Shape 3"/>
          <p:cNvSpPr/>
          <p:nvPr/>
        </p:nvSpPr>
        <p:spPr>
          <a:xfrm>
            <a:off x="1219200" y="3000598"/>
            <a:ext cx="3169891" cy="3810001"/>
          </a:xfrm>
          <a:prstGeom prst="roundRect">
            <a:avLst>
              <a:gd name="adj" fmla="val 6010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4" name="Text 4"/>
          <p:cNvSpPr txBox="1"/>
          <p:nvPr/>
        </p:nvSpPr>
        <p:spPr>
          <a:xfrm>
            <a:off x="1590675" y="3353022"/>
            <a:ext cx="2669634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RAW SOURCES</a:t>
            </a:r>
          </a:p>
        </p:txBody>
      </p:sp>
      <p:sp>
        <p:nvSpPr>
          <p:cNvPr id="105" name="Text 5"/>
          <p:cNvSpPr txBox="1"/>
          <p:nvPr/>
        </p:nvSpPr>
        <p:spPr>
          <a:xfrm>
            <a:off x="1590675" y="3800697"/>
            <a:ext cx="266963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50391">
              <a:defRPr b="1" sz="2046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Started with fitness</a:t>
            </a:r>
          </a:p>
        </p:txBody>
      </p:sp>
      <p:sp>
        <p:nvSpPr>
          <p:cNvPr id="106" name="Text 6"/>
          <p:cNvSpPr txBox="1"/>
          <p:nvPr/>
        </p:nvSpPr>
        <p:spPr>
          <a:xfrm>
            <a:off x="1590675" y="4334097"/>
            <a:ext cx="2503141" cy="202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Industry top voices (Huberman, Attia, Sims) </a:t>
            </a:r>
          </a:p>
          <a:p>
            <a: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Peer-reviewed research</a:t>
            </a:r>
          </a:p>
        </p:txBody>
      </p:sp>
      <p:sp>
        <p:nvSpPr>
          <p:cNvPr id="107" name="Shape 7"/>
          <p:cNvSpPr/>
          <p:nvPr/>
        </p:nvSpPr>
        <p:spPr>
          <a:xfrm>
            <a:off x="4389089" y="3000598"/>
            <a:ext cx="3169966" cy="3810001"/>
          </a:xfrm>
          <a:prstGeom prst="roundRect">
            <a:avLst>
              <a:gd name="adj" fmla="val 6010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8" name="Text 8"/>
          <p:cNvSpPr txBox="1"/>
          <p:nvPr/>
        </p:nvSpPr>
        <p:spPr>
          <a:xfrm>
            <a:off x="4760564" y="3353022"/>
            <a:ext cx="2669717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GROOMING</a:t>
            </a:r>
          </a:p>
        </p:txBody>
      </p:sp>
      <p:sp>
        <p:nvSpPr>
          <p:cNvPr id="109" name="Text 9"/>
          <p:cNvSpPr txBox="1"/>
          <p:nvPr/>
        </p:nvSpPr>
        <p:spPr>
          <a:xfrm>
            <a:off x="4760564" y="3800697"/>
            <a:ext cx="25032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2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No clean boundaries</a:t>
            </a:r>
          </a:p>
        </p:txBody>
      </p:sp>
      <p:sp>
        <p:nvSpPr>
          <p:cNvPr id="110" name="Text 10"/>
          <p:cNvSpPr txBox="1"/>
          <p:nvPr/>
        </p:nvSpPr>
        <p:spPr>
          <a:xfrm>
            <a:off x="4760564" y="4715097"/>
            <a:ext cx="2503216" cy="136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Recovery kept spilling into nutrition and general health.</a:t>
            </a:r>
          </a:p>
        </p:txBody>
      </p:sp>
      <p:sp>
        <p:nvSpPr>
          <p:cNvPr id="111" name="Shape 11"/>
          <p:cNvSpPr/>
          <p:nvPr/>
        </p:nvSpPr>
        <p:spPr>
          <a:xfrm>
            <a:off x="7559054" y="3000598"/>
            <a:ext cx="3169891" cy="3810001"/>
          </a:xfrm>
          <a:prstGeom prst="roundRect">
            <a:avLst>
              <a:gd name="adj" fmla="val 6010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2" name="Text 12"/>
          <p:cNvSpPr txBox="1"/>
          <p:nvPr/>
        </p:nvSpPr>
        <p:spPr>
          <a:xfrm>
            <a:off x="7930529" y="3353022"/>
            <a:ext cx="2669635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STRUCTURE</a:t>
            </a:r>
          </a:p>
        </p:txBody>
      </p:sp>
      <p:sp>
        <p:nvSpPr>
          <p:cNvPr id="113" name="Text 13"/>
          <p:cNvSpPr txBox="1"/>
          <p:nvPr/>
        </p:nvSpPr>
        <p:spPr>
          <a:xfrm>
            <a:off x="7930529" y="3800697"/>
            <a:ext cx="250314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2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5 pillars, 24 areas</a:t>
            </a:r>
          </a:p>
        </p:txBody>
      </p:sp>
      <p:sp>
        <p:nvSpPr>
          <p:cNvPr id="114" name="Text 14"/>
          <p:cNvSpPr txBox="1"/>
          <p:nvPr/>
        </p:nvSpPr>
        <p:spPr>
          <a:xfrm>
            <a:off x="7930529" y="4715097"/>
            <a:ext cx="2503141" cy="136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Claude linked every specialty area to a pillar. (Integrated, not siloed.)</a:t>
            </a:r>
          </a:p>
        </p:txBody>
      </p:sp>
      <p:sp>
        <p:nvSpPr>
          <p:cNvPr id="115" name="Shape 15"/>
          <p:cNvSpPr/>
          <p:nvPr/>
        </p:nvSpPr>
        <p:spPr>
          <a:xfrm>
            <a:off x="10728945" y="3000598"/>
            <a:ext cx="3169966" cy="3810001"/>
          </a:xfrm>
          <a:prstGeom prst="roundRect">
            <a:avLst>
              <a:gd name="adj" fmla="val 6010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6" name="Text 16"/>
          <p:cNvSpPr txBox="1"/>
          <p:nvPr/>
        </p:nvSpPr>
        <p:spPr>
          <a:xfrm>
            <a:off x="11100420" y="3353022"/>
            <a:ext cx="2669717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TIMELINE</a:t>
            </a:r>
          </a:p>
        </p:txBody>
      </p:sp>
      <p:sp>
        <p:nvSpPr>
          <p:cNvPr id="117" name="Text 17"/>
          <p:cNvSpPr txBox="1"/>
          <p:nvPr/>
        </p:nvSpPr>
        <p:spPr>
          <a:xfrm>
            <a:off x="11100420" y="3800697"/>
            <a:ext cx="250321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2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~1.5 weeks, on and off</a:t>
            </a:r>
          </a:p>
        </p:txBody>
      </p:sp>
      <p:sp>
        <p:nvSpPr>
          <p:cNvPr id="118" name="Text 18"/>
          <p:cNvSpPr txBox="1"/>
          <p:nvPr/>
        </p:nvSpPr>
        <p:spPr>
          <a:xfrm>
            <a:off x="11100420" y="4715097"/>
            <a:ext cx="2503216" cy="136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Include my coach's videos into the wiki.</a:t>
            </a:r>
          </a:p>
        </p:txBody>
      </p:sp>
      <p:sp>
        <p:nvSpPr>
          <p:cNvPr id="119" name="Shape 19"/>
          <p:cNvSpPr/>
          <p:nvPr/>
        </p:nvSpPr>
        <p:spPr>
          <a:xfrm>
            <a:off x="13898909" y="3000598"/>
            <a:ext cx="3169891" cy="3810001"/>
          </a:xfrm>
          <a:prstGeom prst="roundRect">
            <a:avLst>
              <a:gd name="adj" fmla="val 6010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0" name="Text 20"/>
          <p:cNvSpPr txBox="1"/>
          <p:nvPr/>
        </p:nvSpPr>
        <p:spPr>
          <a:xfrm>
            <a:off x="14270384" y="3353022"/>
            <a:ext cx="2669635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PROGRAM</a:t>
            </a:r>
          </a:p>
        </p:txBody>
      </p:sp>
      <p:sp>
        <p:nvSpPr>
          <p:cNvPr id="121" name="Text 21"/>
          <p:cNvSpPr txBox="1"/>
          <p:nvPr/>
        </p:nvSpPr>
        <p:spPr>
          <a:xfrm>
            <a:off x="14270384" y="3800697"/>
            <a:ext cx="2503141" cy="97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b="1" sz="220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Intake → Wiki → Output</a:t>
            </a:r>
          </a:p>
        </p:txBody>
      </p:sp>
      <p:sp>
        <p:nvSpPr>
          <p:cNvPr id="122" name="Text 22"/>
          <p:cNvSpPr txBox="1"/>
          <p:nvPr/>
        </p:nvSpPr>
        <p:spPr>
          <a:xfrm>
            <a:off x="14270384" y="4752082"/>
            <a:ext cx="2503141" cy="136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intakes (profile, labs, injuries, goals)</a:t>
            </a:r>
          </a:p>
          <a:p>
            <a:pPr>
              <a:lnSpc>
                <a:spcPct val="126545"/>
              </a:lnSpc>
              <a:defRPr>
                <a:solidFill>
                  <a:srgbClr val="6B68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output (personal training program)</a:t>
            </a:r>
          </a:p>
        </p:txBody>
      </p:sp>
      <p:sp>
        <p:nvSpPr>
          <p:cNvPr id="123" name="Shape 23"/>
          <p:cNvSpPr/>
          <p:nvPr/>
        </p:nvSpPr>
        <p:spPr>
          <a:xfrm>
            <a:off x="1219200" y="7620000"/>
            <a:ext cx="15849600" cy="1676400"/>
          </a:xfrm>
          <a:prstGeom prst="roundRect">
            <a:avLst>
              <a:gd name="adj" fmla="val 11364"/>
            </a:avLst>
          </a:prstGeom>
          <a:solidFill>
            <a:srgbClr val="1B1A1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4" name="Text 24"/>
          <p:cNvSpPr txBox="1"/>
          <p:nvPr/>
        </p:nvSpPr>
        <p:spPr>
          <a:xfrm>
            <a:off x="1676400" y="8001000"/>
            <a:ext cx="16428720" cy="33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200">
                <a:solidFill>
                  <a:srgbClr val="B6AEF5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KEY INSIGHT</a:t>
            </a:r>
          </a:p>
        </p:txBody>
      </p:sp>
      <p:sp>
        <p:nvSpPr>
          <p:cNvPr id="125" name="Text 25"/>
          <p:cNvSpPr txBox="1"/>
          <p:nvPr/>
        </p:nvSpPr>
        <p:spPr>
          <a:xfrm>
            <a:off x="1676400" y="8391525"/>
            <a:ext cx="1642872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10000"/>
              </a:lnSpc>
              <a:defRPr spc="-100" sz="3300">
                <a:solidFill>
                  <a:srgbClr val="F7F5F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Humans think in silos. </a:t>
            </a:r>
            <a:r>
              <a:rPr>
                <a:solidFill>
                  <a:srgbClr val="C4B8FF"/>
                </a:solidFill>
              </a:rPr>
              <a:t>AI saw one complete system.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0"/>
          <p:cNvSpPr txBox="1"/>
          <p:nvPr/>
        </p:nvSpPr>
        <p:spPr>
          <a:xfrm>
            <a:off x="15239925" y="533400"/>
            <a:ext cx="2598503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95527">
              <a:lnSpc>
                <a:spcPct val="87912"/>
              </a:lnSpc>
              <a:defRPr sz="13050">
                <a:solidFill>
                  <a:srgbClr val="EAE5D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06</a:t>
            </a:r>
          </a:p>
        </p:txBody>
      </p:sp>
      <p:sp>
        <p:nvSpPr>
          <p:cNvPr id="130" name="Text 1"/>
          <p:cNvSpPr txBox="1"/>
          <p:nvPr/>
        </p:nvSpPr>
        <p:spPr>
          <a:xfrm>
            <a:off x="1219199" y="990600"/>
            <a:ext cx="17434562" cy="33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>
              <a:defRPr spc="300">
                <a:solidFill>
                  <a:srgbClr val="7A81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WHAT'S NEXT</a:t>
            </a:r>
          </a:p>
        </p:txBody>
      </p:sp>
      <p:sp>
        <p:nvSpPr>
          <p:cNvPr id="131" name="Text 2"/>
          <p:cNvSpPr txBox="1"/>
          <p:nvPr/>
        </p:nvSpPr>
        <p:spPr>
          <a:xfrm>
            <a:off x="1219199" y="2166408"/>
            <a:ext cx="17434562" cy="83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22959">
              <a:lnSpc>
                <a:spcPct val="89935"/>
              </a:lnSpc>
              <a:defRPr spc="-89" sz="549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More Wikis to build</a:t>
            </a:r>
          </a:p>
        </p:txBody>
      </p:sp>
      <p:sp>
        <p:nvSpPr>
          <p:cNvPr id="132" name="Shape 3"/>
          <p:cNvSpPr/>
          <p:nvPr/>
        </p:nvSpPr>
        <p:spPr>
          <a:xfrm>
            <a:off x="1219200" y="4206750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3" name="Text 4"/>
          <p:cNvSpPr txBox="1"/>
          <p:nvPr/>
        </p:nvSpPr>
        <p:spPr>
          <a:xfrm>
            <a:off x="1552575" y="4540125"/>
            <a:ext cx="4896430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68095">
              <a:defRPr sz="2016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public_speaking_wiki/</a:t>
            </a:r>
          </a:p>
        </p:txBody>
      </p:sp>
      <p:sp>
        <p:nvSpPr>
          <p:cNvPr id="134" name="Text 5"/>
          <p:cNvSpPr txBox="1"/>
          <p:nvPr/>
        </p:nvSpPr>
        <p:spPr>
          <a:xfrm>
            <a:off x="1552575" y="4968750"/>
            <a:ext cx="4896430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Public Speaking</a:t>
            </a:r>
          </a:p>
        </p:txBody>
      </p:sp>
      <p:sp>
        <p:nvSpPr>
          <p:cNvPr id="135" name="Shape 6"/>
          <p:cNvSpPr/>
          <p:nvPr/>
        </p:nvSpPr>
        <p:spPr>
          <a:xfrm>
            <a:off x="6584899" y="4206750"/>
            <a:ext cx="5118126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6" name="Text 7"/>
          <p:cNvSpPr txBox="1"/>
          <p:nvPr/>
        </p:nvSpPr>
        <p:spPr>
          <a:xfrm>
            <a:off x="6918274" y="4540125"/>
            <a:ext cx="4154158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68095">
              <a:defRPr sz="2016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mental_health_wiki/</a:t>
            </a:r>
          </a:p>
        </p:txBody>
      </p:sp>
      <p:sp>
        <p:nvSpPr>
          <p:cNvPr id="137" name="Text 8"/>
          <p:cNvSpPr txBox="1"/>
          <p:nvPr/>
        </p:nvSpPr>
        <p:spPr>
          <a:xfrm>
            <a:off x="6918274" y="4968750"/>
            <a:ext cx="4896513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Mental Health</a:t>
            </a:r>
          </a:p>
        </p:txBody>
      </p:sp>
      <p:sp>
        <p:nvSpPr>
          <p:cNvPr id="138" name="Shape 9"/>
          <p:cNvSpPr/>
          <p:nvPr/>
        </p:nvSpPr>
        <p:spPr>
          <a:xfrm>
            <a:off x="11950675" y="4206750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9" name="Text 10"/>
          <p:cNvSpPr txBox="1"/>
          <p:nvPr/>
        </p:nvSpPr>
        <p:spPr>
          <a:xfrm>
            <a:off x="12284050" y="4540125"/>
            <a:ext cx="4896431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68095">
              <a:defRPr sz="2016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retirement_wiki/</a:t>
            </a:r>
          </a:p>
        </p:txBody>
      </p:sp>
      <p:sp>
        <p:nvSpPr>
          <p:cNvPr id="140" name="Text 11"/>
          <p:cNvSpPr txBox="1"/>
          <p:nvPr/>
        </p:nvSpPr>
        <p:spPr>
          <a:xfrm>
            <a:off x="12284050" y="4968750"/>
            <a:ext cx="4896431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Retirement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0"/>
          <p:cNvSpPr txBox="1"/>
          <p:nvPr/>
        </p:nvSpPr>
        <p:spPr>
          <a:xfrm>
            <a:off x="15239925" y="533400"/>
            <a:ext cx="2598503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95527">
              <a:lnSpc>
                <a:spcPct val="87912"/>
              </a:lnSpc>
              <a:defRPr sz="13050">
                <a:solidFill>
                  <a:srgbClr val="EAE5D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07</a:t>
            </a:r>
          </a:p>
        </p:txBody>
      </p:sp>
      <p:sp>
        <p:nvSpPr>
          <p:cNvPr id="145" name="Text 1"/>
          <p:cNvSpPr txBox="1"/>
          <p:nvPr/>
        </p:nvSpPr>
        <p:spPr>
          <a:xfrm>
            <a:off x="1219199" y="990600"/>
            <a:ext cx="8539006" cy="83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 defTabSz="822959">
              <a:lnSpc>
                <a:spcPct val="89935"/>
              </a:lnSpc>
              <a:defRPr spc="-89" sz="5490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What could </a:t>
            </a:r>
            <a:r>
              <a:rPr>
                <a:solidFill>
                  <a:srgbClr val="6D4BE0"/>
                </a:solidFill>
              </a:rPr>
              <a:t>your </a:t>
            </a:r>
            <a:r>
              <a:t>wiki be?</a:t>
            </a:r>
          </a:p>
        </p:txBody>
      </p:sp>
      <p:sp>
        <p:nvSpPr>
          <p:cNvPr id="146" name="Shape 2"/>
          <p:cNvSpPr/>
          <p:nvPr/>
        </p:nvSpPr>
        <p:spPr>
          <a:xfrm>
            <a:off x="1219200" y="5155282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7" name="Text 3"/>
          <p:cNvSpPr txBox="1"/>
          <p:nvPr/>
        </p:nvSpPr>
        <p:spPr>
          <a:xfrm>
            <a:off x="1552575" y="5488656"/>
            <a:ext cx="4896430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parenting_wiki/</a:t>
            </a:r>
          </a:p>
        </p:txBody>
      </p:sp>
      <p:sp>
        <p:nvSpPr>
          <p:cNvPr id="148" name="Text 4"/>
          <p:cNvSpPr txBox="1"/>
          <p:nvPr/>
        </p:nvSpPr>
        <p:spPr>
          <a:xfrm>
            <a:off x="1552575" y="5917281"/>
            <a:ext cx="4896430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Parenting</a:t>
            </a:r>
          </a:p>
        </p:txBody>
      </p:sp>
      <p:sp>
        <p:nvSpPr>
          <p:cNvPr id="149" name="Shape 5"/>
          <p:cNvSpPr/>
          <p:nvPr/>
        </p:nvSpPr>
        <p:spPr>
          <a:xfrm>
            <a:off x="6584899" y="5155282"/>
            <a:ext cx="5118126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0" name="Text 6"/>
          <p:cNvSpPr txBox="1"/>
          <p:nvPr/>
        </p:nvSpPr>
        <p:spPr>
          <a:xfrm>
            <a:off x="6918274" y="5488656"/>
            <a:ext cx="4896513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investing_wiki/</a:t>
            </a:r>
          </a:p>
        </p:txBody>
      </p:sp>
      <p:sp>
        <p:nvSpPr>
          <p:cNvPr id="151" name="Text 7"/>
          <p:cNvSpPr txBox="1"/>
          <p:nvPr/>
        </p:nvSpPr>
        <p:spPr>
          <a:xfrm>
            <a:off x="6918274" y="5917281"/>
            <a:ext cx="4896513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Investing</a:t>
            </a:r>
          </a:p>
        </p:txBody>
      </p:sp>
      <p:sp>
        <p:nvSpPr>
          <p:cNvPr id="152" name="Shape 8"/>
          <p:cNvSpPr/>
          <p:nvPr/>
        </p:nvSpPr>
        <p:spPr>
          <a:xfrm>
            <a:off x="11950675" y="5155282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3" name="Text 9"/>
          <p:cNvSpPr txBox="1"/>
          <p:nvPr/>
        </p:nvSpPr>
        <p:spPr>
          <a:xfrm>
            <a:off x="12284050" y="5488656"/>
            <a:ext cx="4896431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cooking_wiki/</a:t>
            </a:r>
          </a:p>
        </p:txBody>
      </p:sp>
      <p:sp>
        <p:nvSpPr>
          <p:cNvPr id="154" name="Text 10"/>
          <p:cNvSpPr txBox="1"/>
          <p:nvPr/>
        </p:nvSpPr>
        <p:spPr>
          <a:xfrm>
            <a:off x="12284050" y="5917281"/>
            <a:ext cx="4896431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Cooking</a:t>
            </a:r>
          </a:p>
        </p:txBody>
      </p:sp>
      <p:sp>
        <p:nvSpPr>
          <p:cNvPr id="155" name="Shape 11"/>
          <p:cNvSpPr/>
          <p:nvPr/>
        </p:nvSpPr>
        <p:spPr>
          <a:xfrm>
            <a:off x="1219200" y="6860257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6" name="Text 12"/>
          <p:cNvSpPr txBox="1"/>
          <p:nvPr/>
        </p:nvSpPr>
        <p:spPr>
          <a:xfrm>
            <a:off x="1552575" y="7193632"/>
            <a:ext cx="4896430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condition_wiki/</a:t>
            </a:r>
          </a:p>
        </p:txBody>
      </p:sp>
      <p:sp>
        <p:nvSpPr>
          <p:cNvPr id="157" name="Text 13"/>
          <p:cNvSpPr txBox="1"/>
          <p:nvPr/>
        </p:nvSpPr>
        <p:spPr>
          <a:xfrm>
            <a:off x="1552575" y="7622257"/>
            <a:ext cx="4896430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 health condition</a:t>
            </a:r>
          </a:p>
        </p:txBody>
      </p:sp>
      <p:sp>
        <p:nvSpPr>
          <p:cNvPr id="158" name="Shape 14"/>
          <p:cNvSpPr/>
          <p:nvPr/>
        </p:nvSpPr>
        <p:spPr>
          <a:xfrm>
            <a:off x="6584899" y="6860257"/>
            <a:ext cx="5118126" cy="1457326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>
            <a:solidFill>
              <a:srgbClr val="E6E0D5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9" name="Text 15"/>
          <p:cNvSpPr txBox="1"/>
          <p:nvPr/>
        </p:nvSpPr>
        <p:spPr>
          <a:xfrm>
            <a:off x="6918274" y="7193632"/>
            <a:ext cx="4896513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language_wiki/</a:t>
            </a:r>
          </a:p>
        </p:txBody>
      </p:sp>
      <p:sp>
        <p:nvSpPr>
          <p:cNvPr id="160" name="Text 16"/>
          <p:cNvSpPr txBox="1"/>
          <p:nvPr/>
        </p:nvSpPr>
        <p:spPr>
          <a:xfrm>
            <a:off x="6918274" y="7622257"/>
            <a:ext cx="4896513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Learning a language</a:t>
            </a:r>
          </a:p>
        </p:txBody>
      </p:sp>
      <p:sp>
        <p:nvSpPr>
          <p:cNvPr id="161" name="Shape 17"/>
          <p:cNvSpPr/>
          <p:nvPr/>
        </p:nvSpPr>
        <p:spPr>
          <a:xfrm>
            <a:off x="11950675" y="6860257"/>
            <a:ext cx="5118051" cy="1457326"/>
          </a:xfrm>
          <a:prstGeom prst="roundRect">
            <a:avLst>
              <a:gd name="adj" fmla="val 11765"/>
            </a:avLst>
          </a:prstGeom>
          <a:solidFill>
            <a:srgbClr val="EFEAFF"/>
          </a:solidFill>
          <a:ln>
            <a:solidFill>
              <a:srgbClr val="D8CC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2" name="Text 18"/>
          <p:cNvSpPr txBox="1"/>
          <p:nvPr/>
        </p:nvSpPr>
        <p:spPr>
          <a:xfrm>
            <a:off x="12284050" y="7193632"/>
            <a:ext cx="4896431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32104">
              <a:defRPr sz="2002">
                <a:solidFill>
                  <a:srgbClr val="6D4BE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your_topic/</a:t>
            </a:r>
          </a:p>
        </p:txBody>
      </p:sp>
      <p:sp>
        <p:nvSpPr>
          <p:cNvPr id="163" name="Text 19"/>
          <p:cNvSpPr txBox="1"/>
          <p:nvPr/>
        </p:nvSpPr>
        <p:spPr>
          <a:xfrm>
            <a:off x="12284050" y="7622257"/>
            <a:ext cx="4896431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813816">
              <a:defRPr sz="2492">
                <a:solidFill>
                  <a:srgbClr val="1B1A1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Yours?</a:t>
            </a:r>
          </a:p>
        </p:txBody>
      </p:sp>
      <p:sp>
        <p:nvSpPr>
          <p:cNvPr id="164" name="Shape 20"/>
          <p:cNvSpPr/>
          <p:nvPr/>
        </p:nvSpPr>
        <p:spPr>
          <a:xfrm>
            <a:off x="1190270" y="2445419"/>
            <a:ext cx="15849601" cy="1700214"/>
          </a:xfrm>
          <a:prstGeom prst="roundRect">
            <a:avLst>
              <a:gd name="adj" fmla="val 11204"/>
            </a:avLst>
          </a:prstGeom>
          <a:solidFill>
            <a:srgbClr val="1B1A1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5" name="Text 21"/>
          <p:cNvSpPr txBox="1"/>
          <p:nvPr/>
        </p:nvSpPr>
        <p:spPr>
          <a:xfrm>
            <a:off x="1647470" y="2826420"/>
            <a:ext cx="16428721" cy="33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>
            <a:lvl1pPr defTabSz="786384">
              <a:defRPr spc="219" sz="1978">
                <a:solidFill>
                  <a:srgbClr val="B6AEF5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Pick one and build</a:t>
            </a:r>
          </a:p>
        </p:txBody>
      </p:sp>
      <p:sp>
        <p:nvSpPr>
          <p:cNvPr id="166" name="Text 22"/>
          <p:cNvSpPr txBox="1"/>
          <p:nvPr/>
        </p:nvSpPr>
        <p:spPr>
          <a:xfrm>
            <a:off x="1647470" y="3216944"/>
            <a:ext cx="16428721" cy="58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normAutofit fontScale="100000" lnSpcReduction="0"/>
          </a:bodyPr>
          <a:lstStyle/>
          <a:p>
            <a:pPr>
              <a:lnSpc>
                <a:spcPct val="114286"/>
              </a:lnSpc>
              <a:defRPr spc="-120" sz="3600">
                <a:solidFill>
                  <a:srgbClr val="C4B8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raw_sources/ </a:t>
            </a:r>
            <a:r>
              <a:rPr>
                <a:solidFill>
                  <a:srgbClr val="F7F5F1"/>
                </a:solidFill>
              </a:rPr>
              <a:t>→ </a:t>
            </a:r>
            <a:r>
              <a:t>wiki/ </a:t>
            </a:r>
            <a:r>
              <a:rPr>
                <a:solidFill>
                  <a:srgbClr val="F7F5F1"/>
                </a:solidFill>
              </a:rPr>
              <a:t>→ </a:t>
            </a:r>
            <a:r>
              <a:t>output/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