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5" r:id="rId14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10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3628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开场30秒：说自己是谁，做什么项目，今天分享什么。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这是最核心的一句话。不要只停留在'好像是这个原因'，要验证，要量化，要真正解决。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这部分讲三期下来的演进，不是说「我很厉害」，是说迭代本身就是方法论的一部分。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重点不是数字，是「每期都在变轻」这个方向感。EP1摸索工具链；EP2建立复用体系；EP3极致降本+扩展Shorts。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留30秒给Q&amp;A或自由提问。可以顺带提频道名称。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快速说问题，不要展开，为后面pipeline做铺垫。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左边说痛点，右边说解法。重点：Robin只做决策，不做执行。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这张图是整个演示的核心：不是AI做一切，而是人在三个关键节点介入，原因各不相同。脚本=风格保留；视觉=美学判断；发布=最终责任。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切换到屏幕共享。先播EP03开头2min，再切到文件夹展示结构，最后展示发布包。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这张幻灯片留在背景，切到屏幕共享后观众看到这张。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切回幻灯片，进入最后2分钟。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三期下来，一直在超预算。EP1以为是流程不熟，EP2以为改进了……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重点：不是瞎猜，是真的看了数据。找到TTS是大头，然后验证：自己录音能解决吗？EP3证明可以。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@mos_justkeeprunnin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1F0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E8A6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1645920"/>
            <a:ext cx="91440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600" b="1" i="0">
                <a:solidFill>
                  <a:srgbClr val="FAF6F0"/>
                </a:solidFill>
                <a:latin typeface="Calibri"/>
              </a:rPr>
              <a:t>我用 AI 做了一档节目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3017520"/>
            <a:ext cx="5029200" cy="45720"/>
          </a:xfrm>
          <a:prstGeom prst="rect">
            <a:avLst/>
          </a:prstGeom>
          <a:solidFill>
            <a:srgbClr val="E8A6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320040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E8A668"/>
                </a:solidFill>
                <a:latin typeface="Calibri"/>
              </a:rPr>
              <a:t>一人 + 七个 Agent，从跑步录音到 YouTube 发布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402336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 dirty="0">
                <a:solidFill>
                  <a:srgbClr val="7A6A5A"/>
                </a:solidFill>
                <a:latin typeface="Calibri"/>
              </a:rPr>
              <a:t>Miles of </a:t>
            </a:r>
            <a:r>
              <a:rPr sz="1600" b="0" i="0" dirty="0" err="1">
                <a:solidFill>
                  <a:srgbClr val="7A6A5A"/>
                </a:solidFill>
                <a:latin typeface="Calibri"/>
              </a:rPr>
              <a:t>Solitude《跑过漫漫心路</a:t>
            </a:r>
            <a:r>
              <a:rPr sz="1600" b="0" i="0" dirty="0">
                <a:solidFill>
                  <a:srgbClr val="7A6A5A"/>
                </a:solidFill>
                <a:latin typeface="Calibri"/>
              </a:rPr>
              <a:t>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21792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300" b="0" i="0">
                <a:solidFill>
                  <a:srgbClr val="7A6A5A"/>
                </a:solidFill>
                <a:latin typeface="Calibri"/>
              </a:rPr>
              <a:t>AI学习课程  ·  Robin Xu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1F0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91440"/>
            <a:ext cx="1828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0" b="1" i="0">
                <a:solidFill>
                  <a:srgbClr val="E8A668"/>
                </a:solidFill>
                <a:latin typeface="Calibri"/>
              </a:rPr>
              <a:t>“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280160"/>
            <a:ext cx="100584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AF6F0"/>
                </a:solidFill>
                <a:latin typeface="Calibri"/>
              </a:rPr>
              <a:t>发现问题，要探究到底，
要验证，才能彻底解决。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3657600"/>
            <a:ext cx="10058400" cy="36576"/>
          </a:xfrm>
          <a:prstGeom prst="rect">
            <a:avLst/>
          </a:prstGeom>
          <a:solidFill>
            <a:srgbClr val="5544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14400" y="3840480"/>
            <a:ext cx="100584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7A6A5A"/>
                </a:solidFill>
                <a:latin typeface="Calibri"/>
              </a:rPr>
              <a:t>EP1 超预算 → 以为是操作失误    EP2 还是超 → 开始认真看数据
发现 TTS = 最大开销 → 验证自录可行性 → EP3 &lt; $1 / 集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1F0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4A9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427771"/>
            <a:ext cx="1828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0" b="1" i="0" dirty="0">
                <a:solidFill>
                  <a:srgbClr val="4A9080"/>
                </a:solidFill>
                <a:latin typeface="Calibri"/>
              </a:rPr>
              <a:t>④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65176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AF6F0"/>
                </a:solidFill>
                <a:latin typeface="Calibri"/>
              </a:rPr>
              <a:t>三期迭代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749039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E8A668"/>
                </a:solidFill>
                <a:latin typeface="Calibri"/>
              </a:rPr>
              <a:t>从摸索到体系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22860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2D1F0E"/>
                </a:solidFill>
                <a:latin typeface="Calibri"/>
              </a:rPr>
              <a:t>每一期，都在变得更轻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960120"/>
            <a:ext cx="3566160" cy="5577840"/>
          </a:xfrm>
          <a:prstGeom prst="rect">
            <a:avLst/>
          </a:prstGeom>
          <a:solidFill>
            <a:srgbClr val="F0E8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31520" y="105156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2D1F0E"/>
                </a:solidFill>
                <a:latin typeface="Calibri"/>
              </a:rPr>
              <a:t>第一期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508760"/>
            <a:ext cx="3108960" cy="36576"/>
          </a:xfrm>
          <a:prstGeom prst="rect">
            <a:avLst/>
          </a:prstGeom>
          <a:solidFill>
            <a:srgbClr val="E8A6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4251960" y="960120"/>
            <a:ext cx="3566160" cy="5577840"/>
          </a:xfrm>
          <a:prstGeom prst="rect">
            <a:avLst/>
          </a:prstGeom>
          <a:solidFill>
            <a:srgbClr val="F0E8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434840" y="105156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2D1F0E"/>
                </a:solidFill>
                <a:latin typeface="Calibri"/>
              </a:rPr>
              <a:t>第二期</a:t>
            </a:r>
          </a:p>
        </p:txBody>
      </p:sp>
      <p:sp>
        <p:nvSpPr>
          <p:cNvPr id="8" name="Rectangle 7"/>
          <p:cNvSpPr/>
          <p:nvPr/>
        </p:nvSpPr>
        <p:spPr>
          <a:xfrm>
            <a:off x="4434840" y="1508760"/>
            <a:ext cx="3108960" cy="36576"/>
          </a:xfrm>
          <a:prstGeom prst="rect">
            <a:avLst/>
          </a:prstGeom>
          <a:solidFill>
            <a:srgbClr val="E8A6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7955279" y="960120"/>
            <a:ext cx="3566160" cy="5577840"/>
          </a:xfrm>
          <a:prstGeom prst="rect">
            <a:avLst/>
          </a:prstGeom>
          <a:solidFill>
            <a:srgbClr val="D8E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8138159" y="105156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2D1F0E"/>
                </a:solidFill>
                <a:latin typeface="Calibri"/>
              </a:rPr>
              <a:t>第三期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138159" y="1508760"/>
            <a:ext cx="3108960" cy="36576"/>
          </a:xfrm>
          <a:prstGeom prst="rect">
            <a:avLst/>
          </a:prstGeom>
          <a:solidFill>
            <a:srgbClr val="8BAF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731520" y="1691640"/>
            <a:ext cx="3200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E8A668"/>
                </a:solidFill>
                <a:latin typeface="Calibri"/>
              </a:rPr>
              <a:t>工具链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2020824"/>
            <a:ext cx="320040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7A6A5A"/>
                </a:solidFill>
                <a:latin typeface="Calibri"/>
              </a:rPr>
              <a:t>fal.ai 外部沙盒
需手动登录外部账号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2880360"/>
            <a:ext cx="3200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E8A668"/>
                </a:solidFill>
                <a:latin typeface="Calibri"/>
              </a:rPr>
              <a:t>流程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209544"/>
            <a:ext cx="320040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7A6A5A"/>
                </a:solidFill>
                <a:latin typeface="Calibri"/>
              </a:rPr>
              <a:t>边做边摸索
多个环节重复制作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069080"/>
            <a:ext cx="3200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E8A668"/>
                </a:solidFill>
                <a:latin typeface="Calibri"/>
              </a:rPr>
              <a:t>输出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398264"/>
            <a:ext cx="320040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7A6A5A"/>
                </a:solidFill>
                <a:latin typeface="Calibri"/>
              </a:rPr>
              <a:t>长视频（YouTube）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5257800"/>
            <a:ext cx="3200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E8A668"/>
                </a:solidFill>
                <a:latin typeface="Calibri"/>
              </a:rPr>
              <a:t>成本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5586984"/>
            <a:ext cx="320040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7A6A5A"/>
                </a:solidFill>
                <a:latin typeface="Calibri"/>
              </a:rPr>
              <a:t>~$35 / 集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34840" y="1691640"/>
            <a:ext cx="3200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E8A668"/>
                </a:solidFill>
                <a:latin typeface="Calibri"/>
              </a:rPr>
              <a:t>工具链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34840" y="2020824"/>
            <a:ext cx="320040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7A6A5A"/>
                </a:solidFill>
                <a:latin typeface="Calibri"/>
              </a:rPr>
              <a:t>PowerShell 本地指令
不再需要额外登录账号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434840" y="2880360"/>
            <a:ext cx="3200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E8A668"/>
                </a:solidFill>
                <a:latin typeface="Calibri"/>
              </a:rPr>
              <a:t>流程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34840" y="3209544"/>
            <a:ext cx="320040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7A6A5A"/>
                </a:solidFill>
                <a:latin typeface="Calibri"/>
              </a:rPr>
              <a:t>建立 reusable/ 素材库
跨集复用，减少重复生成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434840" y="4069080"/>
            <a:ext cx="3200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E8A668"/>
                </a:solidFill>
                <a:latin typeface="Calibri"/>
              </a:rPr>
              <a:t>输出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434840" y="4398264"/>
            <a:ext cx="320040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7A6A5A"/>
                </a:solidFill>
                <a:latin typeface="Calibri"/>
              </a:rPr>
              <a:t>长视频（YouTube）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34840" y="5257800"/>
            <a:ext cx="3200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E8A668"/>
                </a:solidFill>
                <a:latin typeface="Calibri"/>
              </a:rPr>
              <a:t>成本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434840" y="5586984"/>
            <a:ext cx="320040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7A6A5A"/>
                </a:solidFill>
                <a:latin typeface="Calibri"/>
              </a:rPr>
              <a:t>$15–20 / 集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138159" y="1691640"/>
            <a:ext cx="3200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BAF88"/>
                </a:solidFill>
                <a:latin typeface="Calibri"/>
              </a:rPr>
              <a:t>工具链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138159" y="2020824"/>
            <a:ext cx="320040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7A6A5A"/>
                </a:solidFill>
                <a:latin typeface="Calibri"/>
              </a:rPr>
              <a:t>Python 脚本全本地化
PowerShell 合成，零外部依赖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138159" y="2880360"/>
            <a:ext cx="3200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BAF88"/>
                </a:solidFill>
                <a:latin typeface="Calibri"/>
              </a:rPr>
              <a:t>流程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138159" y="3209544"/>
            <a:ext cx="320040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7A6A5A"/>
                </a:solidFill>
                <a:latin typeface="Calibri"/>
              </a:rPr>
              <a:t>Agent 3 加入概念提炼步骤
PIL叠字 + SRT比例生成成熟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138159" y="4069080"/>
            <a:ext cx="3200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BAF88"/>
                </a:solidFill>
                <a:latin typeface="Calibri"/>
              </a:rPr>
              <a:t>输出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138159" y="4398264"/>
            <a:ext cx="320040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7A6A5A"/>
                </a:solidFill>
                <a:latin typeface="Calibri"/>
              </a:rPr>
              <a:t>长视频 + Shorts
（多30分钟，几乎零额外成本）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138159" y="5257800"/>
            <a:ext cx="3200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8BAF88"/>
                </a:solidFill>
                <a:latin typeface="Calibri"/>
              </a:rPr>
              <a:t>成本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138159" y="5586984"/>
            <a:ext cx="320040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7A6A5A"/>
                </a:solidFill>
                <a:latin typeface="Calibri"/>
              </a:rPr>
              <a:t>&lt; $1 / 集  ↓ 95%+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1F0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E8A6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1097280"/>
            <a:ext cx="9144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E8A668"/>
                </a:solidFill>
                <a:latin typeface="Calibri"/>
              </a:rPr>
              <a:t>Miles of Solitude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965960"/>
            <a:ext cx="91440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0" i="0">
                <a:solidFill>
                  <a:srgbClr val="FAF6F0"/>
                </a:solidFill>
                <a:latin typeface="Calibri"/>
              </a:rPr>
              <a:t>《跑过漫漫心路》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2651760"/>
            <a:ext cx="5029200" cy="45720"/>
          </a:xfrm>
          <a:prstGeom prst="rect">
            <a:avLst/>
          </a:prstGeom>
          <a:solidFill>
            <a:srgbClr val="7A6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2834640"/>
            <a:ext cx="9144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 dirty="0" err="1">
                <a:solidFill>
                  <a:srgbClr val="FAF6F0"/>
                </a:solidFill>
                <a:latin typeface="Calibri"/>
              </a:rPr>
              <a:t>一个人</a:t>
            </a:r>
            <a:r>
              <a:rPr sz="1800" b="0" i="0" dirty="0">
                <a:solidFill>
                  <a:srgbClr val="FAF6F0"/>
                </a:solidFill>
                <a:latin typeface="Calibri"/>
              </a:rPr>
              <a:t>  ·  </a:t>
            </a:r>
            <a:r>
              <a:rPr sz="1800" b="0" i="0" dirty="0" err="1">
                <a:solidFill>
                  <a:srgbClr val="FAF6F0"/>
                </a:solidFill>
                <a:latin typeface="Calibri"/>
              </a:rPr>
              <a:t>七个</a:t>
            </a:r>
            <a:r>
              <a:rPr sz="1800" b="0" i="0" dirty="0">
                <a:solidFill>
                  <a:srgbClr val="FAF6F0"/>
                </a:solidFill>
                <a:latin typeface="Calibri"/>
              </a:rPr>
              <a:t> Agent  · </a:t>
            </a:r>
            <a:r>
              <a:rPr lang="zh-CN" altLang="en-US" sz="1800" b="0" i="0" dirty="0">
                <a:solidFill>
                  <a:srgbClr val="FAF6F0"/>
                </a:solidFill>
                <a:latin typeface="Calibri"/>
              </a:rPr>
              <a:t>五</a:t>
            </a:r>
            <a:r>
              <a:rPr sz="1800" b="0" i="0" dirty="0">
                <a:solidFill>
                  <a:srgbClr val="FAF6F0"/>
                </a:solidFill>
                <a:latin typeface="Calibri"/>
              </a:rPr>
              <a:t> </a:t>
            </a:r>
            <a:r>
              <a:rPr sz="1800" b="0" i="0" dirty="0" err="1">
                <a:solidFill>
                  <a:srgbClr val="FAF6F0"/>
                </a:solidFill>
              </a:rPr>
              <a:t>期已上线</a:t>
            </a:r>
            <a:endParaRPr sz="1800" b="0" i="0" dirty="0">
              <a:solidFill>
                <a:srgbClr val="FAF6F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0080" y="3657600"/>
            <a:ext cx="9144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1" dirty="0">
                <a:solidFill>
                  <a:srgbClr val="FAF6F0"/>
                </a:solidFill>
                <a:latin typeface="Calibri"/>
              </a:rPr>
              <a:t>Miles of Solitude is a show about running, thinking,
and whatever happens in between.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45720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1">
                <a:solidFill>
                  <a:srgbClr val="E8A668"/>
                </a:solidFill>
                <a:latin typeface="Calibri"/>
              </a:rPr>
              <a:t>New episode every week.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0" y="6126480"/>
            <a:ext cx="3200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0" i="0">
                <a:solidFill>
                  <a:srgbClr val="7A6A5A"/>
                </a:solidFill>
                <a:latin typeface="Calibri"/>
              </a:rPr>
              <a:t>谢谢 ·  Q&amp;A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1F0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E8A6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574916"/>
            <a:ext cx="1828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0" b="1" i="0" dirty="0">
                <a:solidFill>
                  <a:srgbClr val="E8A668"/>
                </a:solidFill>
                <a:latin typeface="Calibri"/>
              </a:rPr>
              <a:t>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65176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AF6F0"/>
                </a:solidFill>
                <a:latin typeface="Calibri"/>
              </a:rPr>
              <a:t>解决了什么问题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749039"/>
            <a:ext cx="3657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zh-CN" altLang="en-US" sz="1800" b="0" i="0" dirty="0">
                <a:solidFill>
                  <a:srgbClr val="E8A668"/>
                </a:solidFill>
                <a:latin typeface="Calibri"/>
              </a:rPr>
              <a:t>把一个想法变成了一个产品</a:t>
            </a:r>
            <a:endParaRPr sz="1800" b="0" i="0" dirty="0">
              <a:solidFill>
                <a:srgbClr val="E8A668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32004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2D1F0E"/>
                </a:solidFill>
                <a:latin typeface="Calibri"/>
              </a:rPr>
              <a:t>想做内容，卡在哪里？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914400"/>
            <a:ext cx="5120640" cy="1371600"/>
          </a:xfrm>
          <a:prstGeom prst="rect">
            <a:avLst/>
          </a:prstGeom>
          <a:solidFill>
            <a:srgbClr val="F0E8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77240" y="1024128"/>
            <a:ext cx="47548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2D1F0E"/>
                </a:solidFill>
                <a:latin typeface="Calibri"/>
              </a:rPr>
              <a:t>⏱  没时间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1417320"/>
            <a:ext cx="475488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A6A5A"/>
                </a:solidFill>
                <a:latin typeface="Calibri"/>
              </a:rPr>
              <a:t>全职工作 + 周更，每集从录音到发布
至少需要 8-10 小时传统制作流程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423160"/>
            <a:ext cx="5120640" cy="1371600"/>
          </a:xfrm>
          <a:prstGeom prst="rect">
            <a:avLst/>
          </a:prstGeom>
          <a:solidFill>
            <a:srgbClr val="F0E8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777240" y="2532888"/>
            <a:ext cx="47548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2D1F0E"/>
                </a:solidFill>
                <a:latin typeface="Calibri"/>
              </a:rPr>
              <a:t>👥  没团队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926080"/>
            <a:ext cx="475488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A6A5A"/>
                </a:solidFill>
                <a:latin typeface="Calibri"/>
              </a:rPr>
              <a:t>一个人：选题、写稿、剪辑、字幕、
发布……每个环节都要自己扛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3931920"/>
            <a:ext cx="5120640" cy="1371600"/>
          </a:xfrm>
          <a:prstGeom prst="rect">
            <a:avLst/>
          </a:prstGeom>
          <a:solidFill>
            <a:srgbClr val="F0E8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777240" y="4041648"/>
            <a:ext cx="47548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2D1F0E"/>
                </a:solidFill>
                <a:latin typeface="Calibri"/>
              </a:rPr>
              <a:t>🎙  风格难保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4434840"/>
            <a:ext cx="475488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A6A5A"/>
                </a:solidFill>
                <a:latin typeface="Calibri"/>
              </a:rPr>
              <a:t>AI生成内容往往失去「人味」
——鸡汤腔、金句腔，不是我想要的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06440" y="2926080"/>
            <a:ext cx="640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 i="0">
                <a:solidFill>
                  <a:srgbClr val="E8A668"/>
                </a:solidFill>
                <a:latin typeface="Calibri"/>
              </a:rPr>
              <a:t>→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92240" y="1097280"/>
            <a:ext cx="5120640" cy="4846320"/>
          </a:xfrm>
          <a:prstGeom prst="rect">
            <a:avLst/>
          </a:prstGeom>
          <a:solidFill>
            <a:srgbClr val="2D1F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6766560" y="1371600"/>
            <a:ext cx="45720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E8A668"/>
                </a:solidFill>
                <a:latin typeface="Calibri"/>
              </a:rPr>
              <a:t>七个 Agent
流水线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66560" y="2651760"/>
            <a:ext cx="46634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AF6F0"/>
                </a:solidFill>
                <a:latin typeface="Calibri"/>
              </a:rPr>
              <a:t>Agent 2  整理转录稿 + 提炼idea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66560" y="3127248"/>
            <a:ext cx="46634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AF6F0"/>
                </a:solidFill>
                <a:latin typeface="Calibri"/>
              </a:rPr>
              <a:t>Agent 3  改写脚本（保留Robin风格）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66560" y="3602736"/>
            <a:ext cx="46634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AF6F0"/>
                </a:solidFill>
                <a:latin typeface="Calibri"/>
              </a:rPr>
              <a:t>Agent 4  核查引用出处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66560" y="4078224"/>
            <a:ext cx="46634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AF6F0"/>
                </a:solidFill>
                <a:latin typeface="Calibri"/>
              </a:rPr>
              <a:t>Agent 5  分镜设计 + AI图像生成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66560" y="4553712"/>
            <a:ext cx="46634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AF6F0"/>
                </a:solidFill>
                <a:latin typeface="Calibri"/>
              </a:rPr>
              <a:t>Agent 6  字幕 + 视频合成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766560" y="5029200"/>
            <a:ext cx="46634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AF6F0"/>
                </a:solidFill>
                <a:latin typeface="Calibri"/>
              </a:rPr>
              <a:t>Agent 7  发布包打包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766560" y="557784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E8A668"/>
                </a:solidFill>
                <a:latin typeface="Calibri"/>
              </a:rPr>
              <a:t>Robin 只需把关 3 个节点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64592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2D1F0E"/>
                </a:solidFill>
                <a:latin typeface="Calibri"/>
              </a:rPr>
              <a:t>7个Agent，3个人工节点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6052" y="978408"/>
            <a:ext cx="10972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A6A5A"/>
                </a:solidFill>
                <a:latin typeface="Calibri"/>
              </a:rPr>
              <a:t>从录音到成片的完整数据流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16052" y="1737360"/>
            <a:ext cx="1170432" cy="640080"/>
          </a:xfrm>
          <a:prstGeom prst="roundRect">
            <a:avLst>
              <a:gd name="adj" fmla="val 6000"/>
            </a:avLst>
          </a:prstGeom>
          <a:solidFill>
            <a:srgbClr val="5580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61772" y="1810512"/>
            <a:ext cx="10789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AF6F0"/>
                </a:solidFill>
                <a:latin typeface="Calibri"/>
              </a:rPr>
              <a:t>Robin 录音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741932" y="1737360"/>
            <a:ext cx="1170432" cy="640080"/>
          </a:xfrm>
          <a:prstGeom prst="roundRect">
            <a:avLst>
              <a:gd name="adj" fmla="val 6000"/>
            </a:avLst>
          </a:prstGeom>
          <a:solidFill>
            <a:srgbClr val="2D1F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787652" y="1810512"/>
            <a:ext cx="10789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8A668"/>
                </a:solidFill>
                <a:latin typeface="Calibri"/>
              </a:rPr>
              <a:t>Agent 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87652" y="2066544"/>
            <a:ext cx="10789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8A668"/>
                </a:solidFill>
                <a:latin typeface="Calibri"/>
              </a:rPr>
              <a:t>素材整理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067812" y="1737360"/>
            <a:ext cx="1170432" cy="640080"/>
          </a:xfrm>
          <a:prstGeom prst="roundRect">
            <a:avLst>
              <a:gd name="adj" fmla="val 6000"/>
            </a:avLst>
          </a:prstGeom>
          <a:solidFill>
            <a:srgbClr val="2D1F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113531" y="1810512"/>
            <a:ext cx="10789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8A668"/>
                </a:solidFill>
                <a:latin typeface="Calibri"/>
              </a:rPr>
              <a:t>Agent 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13531" y="2066544"/>
            <a:ext cx="10789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8A668"/>
                </a:solidFill>
                <a:latin typeface="Calibri"/>
              </a:rPr>
              <a:t>脚本改写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93692" y="1737360"/>
            <a:ext cx="1170432" cy="640080"/>
          </a:xfrm>
          <a:prstGeom prst="roundRect">
            <a:avLst>
              <a:gd name="adj" fmla="val 6000"/>
            </a:avLst>
          </a:prstGeom>
          <a:solidFill>
            <a:srgbClr val="2D1F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439411" y="1810512"/>
            <a:ext cx="10789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8A668"/>
                </a:solidFill>
                <a:latin typeface="Calibri"/>
              </a:rPr>
              <a:t>Agent 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39411" y="2066544"/>
            <a:ext cx="10789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8A668"/>
                </a:solidFill>
                <a:latin typeface="Calibri"/>
              </a:rPr>
              <a:t>引用核查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719572" y="1737360"/>
            <a:ext cx="1170432" cy="640080"/>
          </a:xfrm>
          <a:prstGeom prst="roundRect">
            <a:avLst>
              <a:gd name="adj" fmla="val 6000"/>
            </a:avLst>
          </a:prstGeom>
          <a:solidFill>
            <a:srgbClr val="2D1F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5765292" y="1810512"/>
            <a:ext cx="10789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8A668"/>
                </a:solidFill>
                <a:latin typeface="Calibri"/>
              </a:rPr>
              <a:t>Agent 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65292" y="2066544"/>
            <a:ext cx="10789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8A668"/>
                </a:solidFill>
                <a:latin typeface="Calibri"/>
              </a:rPr>
              <a:t>视觉生成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045452" y="1737360"/>
            <a:ext cx="1170432" cy="640080"/>
          </a:xfrm>
          <a:prstGeom prst="roundRect">
            <a:avLst>
              <a:gd name="adj" fmla="val 6000"/>
            </a:avLst>
          </a:prstGeom>
          <a:solidFill>
            <a:srgbClr val="2D1F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7091172" y="1810512"/>
            <a:ext cx="10789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8A668"/>
                </a:solidFill>
                <a:latin typeface="Calibri"/>
              </a:rPr>
              <a:t>Agent 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091172" y="2066544"/>
            <a:ext cx="10789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8A668"/>
                </a:solidFill>
                <a:latin typeface="Calibri"/>
              </a:rPr>
              <a:t>视频合成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371332" y="1737360"/>
            <a:ext cx="1170432" cy="640080"/>
          </a:xfrm>
          <a:prstGeom prst="roundRect">
            <a:avLst>
              <a:gd name="adj" fmla="val 6000"/>
            </a:avLst>
          </a:prstGeom>
          <a:solidFill>
            <a:srgbClr val="2D1F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8417052" y="1810512"/>
            <a:ext cx="10789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8A668"/>
                </a:solidFill>
                <a:latin typeface="Calibri"/>
              </a:rPr>
              <a:t>Agent 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17052" y="2066544"/>
            <a:ext cx="10789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8A668"/>
                </a:solidFill>
                <a:latin typeface="Calibri"/>
              </a:rPr>
              <a:t>发布打包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697212" y="1737360"/>
            <a:ext cx="1170432" cy="640080"/>
          </a:xfrm>
          <a:prstGeom prst="roundRect">
            <a:avLst>
              <a:gd name="adj" fmla="val 6000"/>
            </a:avLst>
          </a:prstGeom>
          <a:solidFill>
            <a:srgbClr val="5580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9742932" y="1810512"/>
            <a:ext cx="107899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AF6F0"/>
                </a:solidFill>
                <a:latin typeface="Calibri"/>
              </a:rPr>
              <a:t>YouTube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586484" y="2039112"/>
            <a:ext cx="155447" cy="36576"/>
          </a:xfrm>
          <a:prstGeom prst="rect">
            <a:avLst/>
          </a:prstGeom>
          <a:solidFill>
            <a:srgbClr val="7A6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1623059" y="1984248"/>
            <a:ext cx="109728" cy="146304"/>
          </a:xfrm>
          <a:prstGeom prst="rect">
            <a:avLst/>
          </a:prstGeom>
          <a:solidFill>
            <a:srgbClr val="7A6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2912364" y="2039112"/>
            <a:ext cx="155447" cy="36576"/>
          </a:xfrm>
          <a:prstGeom prst="rect">
            <a:avLst/>
          </a:prstGeom>
          <a:solidFill>
            <a:srgbClr val="7A6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2948940" y="1984248"/>
            <a:ext cx="109728" cy="146304"/>
          </a:xfrm>
          <a:prstGeom prst="rect">
            <a:avLst/>
          </a:prstGeom>
          <a:solidFill>
            <a:srgbClr val="7A6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>
          <a:xfrm>
            <a:off x="4238244" y="2039112"/>
            <a:ext cx="155447" cy="36576"/>
          </a:xfrm>
          <a:prstGeom prst="rect">
            <a:avLst/>
          </a:prstGeom>
          <a:solidFill>
            <a:srgbClr val="7A6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4274820" y="1984248"/>
            <a:ext cx="109728" cy="146304"/>
          </a:xfrm>
          <a:prstGeom prst="rect">
            <a:avLst/>
          </a:prstGeom>
          <a:solidFill>
            <a:srgbClr val="7A6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Rectangle 31"/>
          <p:cNvSpPr/>
          <p:nvPr/>
        </p:nvSpPr>
        <p:spPr>
          <a:xfrm>
            <a:off x="5564124" y="2039112"/>
            <a:ext cx="155447" cy="36576"/>
          </a:xfrm>
          <a:prstGeom prst="rect">
            <a:avLst/>
          </a:prstGeom>
          <a:solidFill>
            <a:srgbClr val="7A6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Rectangle 32"/>
          <p:cNvSpPr/>
          <p:nvPr/>
        </p:nvSpPr>
        <p:spPr>
          <a:xfrm>
            <a:off x="5600700" y="1984248"/>
            <a:ext cx="109728" cy="146304"/>
          </a:xfrm>
          <a:prstGeom prst="rect">
            <a:avLst/>
          </a:prstGeom>
          <a:solidFill>
            <a:srgbClr val="7A6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ectangle 33"/>
          <p:cNvSpPr/>
          <p:nvPr/>
        </p:nvSpPr>
        <p:spPr>
          <a:xfrm>
            <a:off x="6890004" y="2039112"/>
            <a:ext cx="155447" cy="36576"/>
          </a:xfrm>
          <a:prstGeom prst="rect">
            <a:avLst/>
          </a:prstGeom>
          <a:solidFill>
            <a:srgbClr val="7A6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ectangle 34"/>
          <p:cNvSpPr/>
          <p:nvPr/>
        </p:nvSpPr>
        <p:spPr>
          <a:xfrm>
            <a:off x="6926580" y="1984248"/>
            <a:ext cx="109728" cy="146304"/>
          </a:xfrm>
          <a:prstGeom prst="rect">
            <a:avLst/>
          </a:prstGeom>
          <a:solidFill>
            <a:srgbClr val="7A6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5"/>
          <p:cNvSpPr/>
          <p:nvPr/>
        </p:nvSpPr>
        <p:spPr>
          <a:xfrm>
            <a:off x="8215883" y="2039112"/>
            <a:ext cx="155447" cy="36576"/>
          </a:xfrm>
          <a:prstGeom prst="rect">
            <a:avLst/>
          </a:prstGeom>
          <a:solidFill>
            <a:srgbClr val="7A6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ectangle 36"/>
          <p:cNvSpPr/>
          <p:nvPr/>
        </p:nvSpPr>
        <p:spPr>
          <a:xfrm>
            <a:off x="8252460" y="1984248"/>
            <a:ext cx="109728" cy="146304"/>
          </a:xfrm>
          <a:prstGeom prst="rect">
            <a:avLst/>
          </a:prstGeom>
          <a:solidFill>
            <a:srgbClr val="7A6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Rectangle 37"/>
          <p:cNvSpPr/>
          <p:nvPr/>
        </p:nvSpPr>
        <p:spPr>
          <a:xfrm>
            <a:off x="9541763" y="2039112"/>
            <a:ext cx="155448" cy="36576"/>
          </a:xfrm>
          <a:prstGeom prst="rect">
            <a:avLst/>
          </a:prstGeom>
          <a:solidFill>
            <a:srgbClr val="7A6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Rectangle 38"/>
          <p:cNvSpPr/>
          <p:nvPr/>
        </p:nvSpPr>
        <p:spPr>
          <a:xfrm>
            <a:off x="9578340" y="1984248"/>
            <a:ext cx="109728" cy="146304"/>
          </a:xfrm>
          <a:prstGeom prst="rect">
            <a:avLst/>
          </a:prstGeom>
          <a:solidFill>
            <a:srgbClr val="7A6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Rectangle 39"/>
          <p:cNvSpPr/>
          <p:nvPr/>
        </p:nvSpPr>
        <p:spPr>
          <a:xfrm>
            <a:off x="416052" y="1444752"/>
            <a:ext cx="10451592" cy="256032"/>
          </a:xfrm>
          <a:prstGeom prst="rect">
            <a:avLst/>
          </a:prstGeom>
          <a:solidFill>
            <a:srgbClr val="4535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553212" y="1444752"/>
            <a:ext cx="1017727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E8A668"/>
                </a:solidFill>
                <a:latin typeface="Calibri"/>
              </a:rPr>
              <a:t>Agent 1（Pipeline Producer）——全程统筹 · 调度各Agent · 维护看板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252728" y="2432304"/>
            <a:ext cx="822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7A6A5A"/>
                </a:solidFill>
                <a:latin typeface="Calibri"/>
              </a:rPr>
              <a:t>转录稿.txt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578608" y="2432304"/>
            <a:ext cx="822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7A6A5A"/>
                </a:solidFill>
                <a:latin typeface="Calibri"/>
              </a:rPr>
              <a:t>idea.md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904487" y="2432304"/>
            <a:ext cx="822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7A6A5A"/>
                </a:solidFill>
                <a:latin typeface="Calibri"/>
              </a:rPr>
              <a:t>引用清单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230368" y="2432304"/>
            <a:ext cx="822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7A6A5A"/>
                </a:solidFill>
                <a:latin typeface="Calibri"/>
              </a:rPr>
              <a:t>定稿脚本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556248" y="2432304"/>
            <a:ext cx="822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7A6A5A"/>
                </a:solidFill>
                <a:latin typeface="Calibri"/>
              </a:rPr>
              <a:t>图像+分镜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882128" y="2432304"/>
            <a:ext cx="822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7A6A5A"/>
                </a:solidFill>
                <a:latin typeface="Calibri"/>
              </a:rPr>
              <a:t>成片.mp4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208008" y="2432304"/>
            <a:ext cx="822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7A6A5A"/>
                </a:solidFill>
                <a:latin typeface="Calibri"/>
              </a:rPr>
              <a:t>发布包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3067812" y="932688"/>
            <a:ext cx="1170432" cy="384048"/>
          </a:xfrm>
          <a:prstGeom prst="roundRect">
            <a:avLst>
              <a:gd name="adj" fmla="val 6000"/>
            </a:avLst>
          </a:prstGeom>
          <a:solidFill>
            <a:srgbClr val="C055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TextBox 49"/>
          <p:cNvSpPr txBox="1"/>
          <p:nvPr/>
        </p:nvSpPr>
        <p:spPr>
          <a:xfrm>
            <a:off x="3113531" y="932688"/>
            <a:ext cx="1078992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FAF6F0"/>
                </a:solidFill>
                <a:latin typeface="Calibri"/>
              </a:rPr>
              <a:t>✓ 脚本定稿</a:t>
            </a:r>
          </a:p>
        </p:txBody>
      </p:sp>
      <p:sp>
        <p:nvSpPr>
          <p:cNvPr id="51" name="Rectangle 50"/>
          <p:cNvSpPr/>
          <p:nvPr/>
        </p:nvSpPr>
        <p:spPr>
          <a:xfrm>
            <a:off x="3634740" y="1316736"/>
            <a:ext cx="36576" cy="420624"/>
          </a:xfrm>
          <a:prstGeom prst="rect">
            <a:avLst/>
          </a:prstGeom>
          <a:solidFill>
            <a:srgbClr val="C055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Rounded Rectangle 51"/>
          <p:cNvSpPr/>
          <p:nvPr/>
        </p:nvSpPr>
        <p:spPr>
          <a:xfrm>
            <a:off x="5719572" y="932688"/>
            <a:ext cx="1170432" cy="384048"/>
          </a:xfrm>
          <a:prstGeom prst="roundRect">
            <a:avLst>
              <a:gd name="adj" fmla="val 6000"/>
            </a:avLst>
          </a:prstGeom>
          <a:solidFill>
            <a:srgbClr val="C055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TextBox 52"/>
          <p:cNvSpPr txBox="1"/>
          <p:nvPr/>
        </p:nvSpPr>
        <p:spPr>
          <a:xfrm>
            <a:off x="5765292" y="932688"/>
            <a:ext cx="1078992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FAF6F0"/>
                </a:solidFill>
                <a:latin typeface="Calibri"/>
              </a:rPr>
              <a:t>✓ 视觉确认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286500" y="1316736"/>
            <a:ext cx="36576" cy="420624"/>
          </a:xfrm>
          <a:prstGeom prst="rect">
            <a:avLst/>
          </a:prstGeom>
          <a:solidFill>
            <a:srgbClr val="C055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Rounded Rectangle 54"/>
          <p:cNvSpPr/>
          <p:nvPr/>
        </p:nvSpPr>
        <p:spPr>
          <a:xfrm>
            <a:off x="8371332" y="932688"/>
            <a:ext cx="1170432" cy="384048"/>
          </a:xfrm>
          <a:prstGeom prst="roundRect">
            <a:avLst>
              <a:gd name="adj" fmla="val 6000"/>
            </a:avLst>
          </a:prstGeom>
          <a:solidFill>
            <a:srgbClr val="C055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TextBox 55"/>
          <p:cNvSpPr txBox="1"/>
          <p:nvPr/>
        </p:nvSpPr>
        <p:spPr>
          <a:xfrm>
            <a:off x="8417052" y="932688"/>
            <a:ext cx="1078992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FAF6F0"/>
                </a:solidFill>
                <a:latin typeface="Calibri"/>
              </a:rPr>
              <a:t>✓ 发布审核</a:t>
            </a:r>
          </a:p>
        </p:txBody>
      </p:sp>
      <p:sp>
        <p:nvSpPr>
          <p:cNvPr id="57" name="Rectangle 56"/>
          <p:cNvSpPr/>
          <p:nvPr/>
        </p:nvSpPr>
        <p:spPr>
          <a:xfrm>
            <a:off x="8938260" y="1316736"/>
            <a:ext cx="36576" cy="420624"/>
          </a:xfrm>
          <a:prstGeom prst="rect">
            <a:avLst/>
          </a:prstGeom>
          <a:solidFill>
            <a:srgbClr val="C055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Rectangle 57"/>
          <p:cNvSpPr/>
          <p:nvPr/>
        </p:nvSpPr>
        <p:spPr>
          <a:xfrm>
            <a:off x="411480" y="2971800"/>
            <a:ext cx="3703320" cy="3657600"/>
          </a:xfrm>
          <a:prstGeom prst="rect">
            <a:avLst/>
          </a:prstGeom>
          <a:solidFill>
            <a:srgbClr val="F2EB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Rounded Rectangle 58"/>
          <p:cNvSpPr/>
          <p:nvPr/>
        </p:nvSpPr>
        <p:spPr>
          <a:xfrm>
            <a:off x="411480" y="2971800"/>
            <a:ext cx="3703320" cy="384048"/>
          </a:xfrm>
          <a:prstGeom prst="roundRect">
            <a:avLst>
              <a:gd name="adj" fmla="val 6000"/>
            </a:avLst>
          </a:prstGeom>
          <a:solidFill>
            <a:srgbClr val="C055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TextBox 59"/>
          <p:cNvSpPr txBox="1"/>
          <p:nvPr/>
        </p:nvSpPr>
        <p:spPr>
          <a:xfrm>
            <a:off x="521208" y="2990088"/>
            <a:ext cx="35204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AF6F0"/>
                </a:solidFill>
                <a:latin typeface="Calibri"/>
              </a:rPr>
              <a:t>✓ 脚本定稿（Agent 3后）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21208" y="3410712"/>
            <a:ext cx="3520439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 dirty="0" err="1">
                <a:solidFill>
                  <a:srgbClr val="2D1F0E"/>
                </a:solidFill>
                <a:latin typeface="Calibri"/>
              </a:rPr>
              <a:t>风格是唯一不可替代的资产</a:t>
            </a:r>
            <a:r>
              <a:rPr sz="1100" b="0" i="0" dirty="0">
                <a:solidFill>
                  <a:srgbClr val="2D1F0E"/>
                </a:solidFill>
                <a:latin typeface="Calibri"/>
              </a:rPr>
              <a:t>
</a:t>
            </a:r>
            <a:r>
              <a:rPr sz="1100" b="0" i="0" dirty="0" err="1">
                <a:solidFill>
                  <a:srgbClr val="2D1F0E"/>
                </a:solidFill>
                <a:latin typeface="Calibri"/>
              </a:rPr>
              <a:t>AI写得出「合格的」文案</a:t>
            </a:r>
            <a:r>
              <a:rPr sz="1100" b="0" i="0" dirty="0">
                <a:solidFill>
                  <a:srgbClr val="2D1F0E"/>
                </a:solidFill>
                <a:latin typeface="Calibri"/>
              </a:rPr>
              <a:t>，
</a:t>
            </a:r>
            <a:r>
              <a:rPr sz="1100" b="0" i="0" dirty="0" err="1">
                <a:solidFill>
                  <a:srgbClr val="2D1F0E"/>
                </a:solidFill>
                <a:latin typeface="Calibri"/>
              </a:rPr>
              <a:t>但Robin的自嘲腔</a:t>
            </a:r>
            <a:r>
              <a:rPr sz="1100" b="0" i="0" dirty="0">
                <a:solidFill>
                  <a:srgbClr val="2D1F0E"/>
                </a:solidFill>
                <a:latin typeface="Calibri"/>
              </a:rPr>
              <a:t>、「</a:t>
            </a:r>
            <a:r>
              <a:rPr sz="1100" b="0" i="0" dirty="0" err="1">
                <a:solidFill>
                  <a:srgbClr val="2D1F0E"/>
                </a:solidFill>
                <a:latin typeface="Calibri"/>
              </a:rPr>
              <a:t>挖坑-填坑」节奏</a:t>
            </a:r>
            <a:r>
              <a:rPr sz="1100" b="0" i="0" dirty="0">
                <a:solidFill>
                  <a:srgbClr val="2D1F0E"/>
                </a:solidFill>
                <a:latin typeface="Calibri"/>
              </a:rPr>
              <a:t>、
</a:t>
            </a:r>
            <a:r>
              <a:rPr sz="1100" b="0" i="0" dirty="0" err="1">
                <a:solidFill>
                  <a:srgbClr val="2D1F0E"/>
                </a:solidFill>
                <a:latin typeface="Calibri"/>
              </a:rPr>
              <a:t>引用挪用的方式无法完全复制</a:t>
            </a:r>
            <a:r>
              <a:rPr sz="1100" b="0" i="0" dirty="0">
                <a:solidFill>
                  <a:srgbClr val="2D1F0E"/>
                </a:solidFill>
                <a:latin typeface="Calibri"/>
              </a:rPr>
              <a:t>。
</a:t>
            </a:r>
            <a:r>
              <a:rPr sz="1100" b="0" i="0" dirty="0" err="1">
                <a:solidFill>
                  <a:srgbClr val="2D1F0E"/>
                </a:solidFill>
                <a:latin typeface="Calibri"/>
              </a:rPr>
              <a:t>脚本跑偏</a:t>
            </a:r>
            <a:r>
              <a:rPr sz="1100" b="0" i="0" dirty="0">
                <a:solidFill>
                  <a:srgbClr val="2D1F0E"/>
                </a:solidFill>
                <a:latin typeface="Calibri"/>
              </a:rPr>
              <a:t> → </a:t>
            </a:r>
            <a:r>
              <a:rPr sz="1100" b="0" i="0" dirty="0" err="1">
                <a:solidFill>
                  <a:srgbClr val="2D1F0E"/>
                </a:solidFill>
                <a:latin typeface="Calibri"/>
              </a:rPr>
              <a:t>后续所有制作归零</a:t>
            </a:r>
            <a:endParaRPr lang="en-US" sz="1100" b="0" i="0" dirty="0">
              <a:solidFill>
                <a:srgbClr val="2D1F0E"/>
              </a:solidFill>
              <a:latin typeface="Calibri"/>
            </a:endParaRPr>
          </a:p>
          <a:p>
            <a:pPr algn="l"/>
            <a:endParaRPr lang="en-US" sz="1100" dirty="0">
              <a:solidFill>
                <a:srgbClr val="2D1F0E"/>
              </a:solidFill>
              <a:latin typeface="Calibri"/>
            </a:endParaRPr>
          </a:p>
          <a:p>
            <a:pPr algn="l"/>
            <a:endParaRPr lang="en-US" sz="1100" b="0" i="0" dirty="0">
              <a:solidFill>
                <a:srgbClr val="2D1F0E"/>
              </a:solidFill>
              <a:latin typeface="Calibri"/>
            </a:endParaRPr>
          </a:p>
          <a:p>
            <a:r>
              <a:rPr lang="en-US" sz="1100" dirty="0">
                <a:solidFill>
                  <a:srgbClr val="2D1F0E"/>
                </a:solidFill>
              </a:rPr>
              <a:t>* </a:t>
            </a:r>
            <a:r>
              <a:rPr lang="zh-CN" altLang="en-US" sz="1100" dirty="0">
                <a:solidFill>
                  <a:srgbClr val="2D1F0E"/>
                </a:solidFill>
              </a:rPr>
              <a:t>给</a:t>
            </a:r>
            <a:r>
              <a:rPr lang="en-US" altLang="zh-CN" sz="1100" dirty="0">
                <a:solidFill>
                  <a:srgbClr val="2D1F0E"/>
                </a:solidFill>
              </a:rPr>
              <a:t>Claude</a:t>
            </a:r>
            <a:r>
              <a:rPr lang="zh-CN" altLang="en-US" sz="1100" dirty="0">
                <a:solidFill>
                  <a:srgbClr val="2D1F0E"/>
                </a:solidFill>
              </a:rPr>
              <a:t>投喂了</a:t>
            </a:r>
            <a:r>
              <a:rPr lang="en-US" altLang="zh-CN" sz="1100" dirty="0">
                <a:solidFill>
                  <a:srgbClr val="2D1F0E"/>
                </a:solidFill>
              </a:rPr>
              <a:t>20</a:t>
            </a:r>
            <a:r>
              <a:rPr lang="zh-CN" altLang="en-US" sz="1100" dirty="0">
                <a:solidFill>
                  <a:srgbClr val="2D1F0E"/>
                </a:solidFill>
              </a:rPr>
              <a:t>篇原创文章</a:t>
            </a:r>
            <a:endParaRPr sz="1100" dirty="0">
              <a:solidFill>
                <a:srgbClr val="2D1F0E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4315968" y="2971800"/>
            <a:ext cx="3703320" cy="3657600"/>
          </a:xfrm>
          <a:prstGeom prst="rect">
            <a:avLst/>
          </a:prstGeom>
          <a:solidFill>
            <a:srgbClr val="F2EB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Rounded Rectangle 62"/>
          <p:cNvSpPr/>
          <p:nvPr/>
        </p:nvSpPr>
        <p:spPr>
          <a:xfrm>
            <a:off x="4315968" y="2971800"/>
            <a:ext cx="3703320" cy="384048"/>
          </a:xfrm>
          <a:prstGeom prst="roundRect">
            <a:avLst>
              <a:gd name="adj" fmla="val 6000"/>
            </a:avLst>
          </a:prstGeom>
          <a:solidFill>
            <a:srgbClr val="C055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4" name="TextBox 63"/>
          <p:cNvSpPr txBox="1"/>
          <p:nvPr/>
        </p:nvSpPr>
        <p:spPr>
          <a:xfrm>
            <a:off x="4425696" y="2990088"/>
            <a:ext cx="35204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AF6F0"/>
                </a:solidFill>
                <a:latin typeface="Calibri"/>
              </a:rPr>
              <a:t>✓ 视觉风格确认（Agent 5后）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425696" y="3410712"/>
            <a:ext cx="3520439" cy="3108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D1F0E"/>
                </a:solidFill>
                <a:latin typeface="Calibri"/>
              </a:rPr>
              <a:t>美学判断目前无法自动化
AI图像生成有随机性——
图像质量、与脚本的契合度、
视觉一致性需要人眼判断。
这是整个流程里返工成本最低的节点</a:t>
            </a:r>
          </a:p>
        </p:txBody>
      </p:sp>
      <p:sp>
        <p:nvSpPr>
          <p:cNvPr id="66" name="Rectangle 65"/>
          <p:cNvSpPr/>
          <p:nvPr/>
        </p:nvSpPr>
        <p:spPr>
          <a:xfrm>
            <a:off x="8220455" y="2971800"/>
            <a:ext cx="3703320" cy="3657600"/>
          </a:xfrm>
          <a:prstGeom prst="rect">
            <a:avLst/>
          </a:prstGeom>
          <a:solidFill>
            <a:srgbClr val="F2EB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Rounded Rectangle 66"/>
          <p:cNvSpPr/>
          <p:nvPr/>
        </p:nvSpPr>
        <p:spPr>
          <a:xfrm>
            <a:off x="8220455" y="2971800"/>
            <a:ext cx="3703320" cy="384048"/>
          </a:xfrm>
          <a:prstGeom prst="roundRect">
            <a:avLst>
              <a:gd name="adj" fmla="val 6000"/>
            </a:avLst>
          </a:prstGeom>
          <a:solidFill>
            <a:srgbClr val="C055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TextBox 67"/>
          <p:cNvSpPr txBox="1"/>
          <p:nvPr/>
        </p:nvSpPr>
        <p:spPr>
          <a:xfrm>
            <a:off x="8330183" y="2990088"/>
            <a:ext cx="35204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AF6F0"/>
                </a:solidFill>
                <a:latin typeface="Calibri"/>
              </a:rPr>
              <a:t>✓ 发布前终审（Agent 7后）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8330183" y="3410712"/>
            <a:ext cx="3520439" cy="3108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D1F0E"/>
                </a:solidFill>
                <a:latin typeface="Calibri"/>
              </a:rPr>
              <a:t>内容最终由Robin负责
标题对吗？引用核实了吗？
字幕有没有错？这期准备好了吗？
发布是不可逆操作，
保留终审是最低的安全底线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1F0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8BAF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524675"/>
            <a:ext cx="1828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0" b="1" i="0" dirty="0">
                <a:solidFill>
                  <a:srgbClr val="8BAF88"/>
                </a:solidFill>
                <a:latin typeface="Calibri"/>
              </a:rPr>
              <a:t>②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65176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AF6F0"/>
                </a:solidFill>
                <a:latin typeface="Calibri"/>
              </a:rPr>
              <a:t>演示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749039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AF6F0"/>
                </a:solidFill>
                <a:latin typeface="Calibri"/>
              </a:rPr>
              <a:t>6 分钟  ·  先看成品，再看流程</a:t>
            </a:r>
          </a:p>
        </p:txBody>
      </p:sp>
      <p:sp>
        <p:nvSpPr>
          <p:cNvPr id="6" name="Oval 5"/>
          <p:cNvSpPr/>
          <p:nvPr/>
        </p:nvSpPr>
        <p:spPr>
          <a:xfrm>
            <a:off x="978408" y="4590288"/>
            <a:ext cx="329184" cy="329184"/>
          </a:xfrm>
          <a:prstGeom prst="ellipse">
            <a:avLst/>
          </a:prstGeom>
          <a:solidFill>
            <a:srgbClr val="8BAF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463040" y="4553712"/>
            <a:ext cx="8229600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 dirty="0" err="1">
                <a:solidFill>
                  <a:srgbClr val="FAF6F0"/>
                </a:solidFill>
                <a:latin typeface="Calibri"/>
              </a:rPr>
              <a:t>播放</a:t>
            </a:r>
            <a:r>
              <a:rPr sz="1500" b="0" i="0" dirty="0">
                <a:solidFill>
                  <a:srgbClr val="FAF6F0"/>
                </a:solidFill>
                <a:latin typeface="Calibri"/>
              </a:rPr>
              <a:t> Episode 0</a:t>
            </a:r>
            <a:r>
              <a:rPr lang="en-US" sz="1500" dirty="0">
                <a:solidFill>
                  <a:srgbClr val="FAF6F0"/>
                </a:solidFill>
                <a:latin typeface="Calibri"/>
              </a:rPr>
              <a:t>5</a:t>
            </a:r>
            <a:r>
              <a:rPr sz="1500" b="0" i="0" dirty="0">
                <a:solidFill>
                  <a:srgbClr val="FAF6F0"/>
                </a:solidFill>
                <a:latin typeface="Calibri"/>
              </a:rPr>
              <a:t> </a:t>
            </a:r>
            <a:r>
              <a:rPr sz="1500" b="0" i="0" dirty="0" err="1">
                <a:solidFill>
                  <a:srgbClr val="FAF6F0"/>
                </a:solidFill>
                <a:latin typeface="Calibri"/>
              </a:rPr>
              <a:t>片段（约</a:t>
            </a:r>
            <a:r>
              <a:rPr sz="1500" b="0" i="0" dirty="0">
                <a:solidFill>
                  <a:srgbClr val="FAF6F0"/>
                </a:solidFill>
                <a:latin typeface="Calibri"/>
              </a:rPr>
              <a:t> 2 </a:t>
            </a:r>
            <a:r>
              <a:rPr sz="1500" b="0" i="0" dirty="0" err="1">
                <a:solidFill>
                  <a:srgbClr val="FAF6F0"/>
                </a:solidFill>
                <a:latin typeface="Calibri"/>
              </a:rPr>
              <a:t>分钟</a:t>
            </a:r>
            <a:r>
              <a:rPr sz="1500" b="0" i="0" dirty="0">
                <a:solidFill>
                  <a:srgbClr val="FAF6F0"/>
                </a:solidFill>
                <a:latin typeface="Calibri"/>
              </a:rPr>
              <a:t>）</a:t>
            </a:r>
          </a:p>
        </p:txBody>
      </p:sp>
      <p:sp>
        <p:nvSpPr>
          <p:cNvPr id="8" name="Oval 7"/>
          <p:cNvSpPr/>
          <p:nvPr/>
        </p:nvSpPr>
        <p:spPr>
          <a:xfrm>
            <a:off x="978408" y="5248656"/>
            <a:ext cx="329184" cy="329184"/>
          </a:xfrm>
          <a:prstGeom prst="ellipse">
            <a:avLst/>
          </a:prstGeom>
          <a:solidFill>
            <a:srgbClr val="8BAF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463040" y="5212080"/>
            <a:ext cx="8229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AF6F0"/>
                </a:solidFill>
                <a:latin typeface="Calibri"/>
              </a:rPr>
              <a:t>展示项目文件结构 + Agent 输出示例</a:t>
            </a:r>
          </a:p>
        </p:txBody>
      </p:sp>
      <p:sp>
        <p:nvSpPr>
          <p:cNvPr id="10" name="Oval 9"/>
          <p:cNvSpPr/>
          <p:nvPr/>
        </p:nvSpPr>
        <p:spPr>
          <a:xfrm>
            <a:off x="978408" y="5907024"/>
            <a:ext cx="329184" cy="329184"/>
          </a:xfrm>
          <a:prstGeom prst="ellipse">
            <a:avLst/>
          </a:prstGeom>
          <a:solidFill>
            <a:srgbClr val="8BAF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463040" y="5870448"/>
            <a:ext cx="8229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AF6F0"/>
                </a:solidFill>
                <a:latin typeface="Calibri"/>
              </a:rPr>
              <a:t>展示成本对比（$35 → $1）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1F0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560320"/>
            <a:ext cx="121889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 i="0" dirty="0" err="1">
                <a:solidFill>
                  <a:srgbClr val="FAF6F0"/>
                </a:solidFill>
                <a:latin typeface="Calibri"/>
              </a:rPr>
              <a:t>演示进行中</a:t>
            </a:r>
            <a:endParaRPr sz="4800" b="1" i="0" dirty="0">
              <a:solidFill>
                <a:srgbClr val="FAF6F0"/>
              </a:solidFill>
              <a:latin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3849624"/>
            <a:ext cx="121889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dirty="0">
                <a:solidFill>
                  <a:srgbClr val="E8A668"/>
                </a:solidFill>
                <a:latin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Miles of </a:t>
            </a:r>
            <a:r>
              <a:rPr dirty="0" err="1">
                <a:solidFill>
                  <a:srgbClr val="E8A668"/>
                </a:solidFill>
                <a:latin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Solitude《跑过漫漫心路</a:t>
            </a:r>
            <a:r>
              <a:rPr dirty="0">
                <a:solidFill>
                  <a:srgbClr val="E8A668"/>
                </a:solidFill>
                <a:latin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》</a:t>
            </a:r>
            <a:endParaRPr lang="en-US" dirty="0">
              <a:solidFill>
                <a:srgbClr val="E8A668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1F0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C05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475068"/>
            <a:ext cx="18288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0" b="1" i="0" dirty="0">
                <a:solidFill>
                  <a:srgbClr val="E08080"/>
                </a:solidFill>
                <a:latin typeface="Calibri"/>
              </a:rPr>
              <a:t>③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65176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AF6F0"/>
                </a:solidFill>
                <a:latin typeface="Calibri"/>
              </a:rPr>
              <a:t>一个坑 / Insight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749039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E08080"/>
                </a:solidFill>
                <a:latin typeface="Calibri"/>
              </a:rPr>
              <a:t>2 分钟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2D1F0E"/>
                </a:solidFill>
                <a:latin typeface="Calibri"/>
              </a:rPr>
              <a:t>以为流程变好了，预算还是超</a:t>
            </a:r>
          </a:p>
        </p:txBody>
      </p:sp>
      <p:sp>
        <p:nvSpPr>
          <p:cNvPr id="3" name="Rectangle 2"/>
          <p:cNvSpPr/>
          <p:nvPr/>
        </p:nvSpPr>
        <p:spPr>
          <a:xfrm>
            <a:off x="1097280" y="1097280"/>
            <a:ext cx="3017520" cy="4526280"/>
          </a:xfrm>
          <a:prstGeom prst="rect">
            <a:avLst/>
          </a:prstGeom>
          <a:solidFill>
            <a:srgbClr val="F0E8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1280160" y="1325880"/>
            <a:ext cx="2651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2D1F0E"/>
                </a:solidFill>
                <a:latin typeface="Calibri"/>
              </a:rPr>
              <a:t>第一期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1920240"/>
            <a:ext cx="265176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E8A668"/>
                </a:solidFill>
                <a:latin typeface="Calibri"/>
              </a:rPr>
              <a:t>$35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80160" y="3200400"/>
            <a:ext cx="265176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A6A5A"/>
                </a:solidFill>
                <a:latin typeface="Calibri"/>
              </a:rPr>
              <a:t>重复制作多个环节
超出预期 3 倍</a:t>
            </a:r>
          </a:p>
        </p:txBody>
      </p:sp>
      <p:sp>
        <p:nvSpPr>
          <p:cNvPr id="7" name="Rectangle 6"/>
          <p:cNvSpPr/>
          <p:nvPr/>
        </p:nvSpPr>
        <p:spPr>
          <a:xfrm>
            <a:off x="4663440" y="1097280"/>
            <a:ext cx="3017520" cy="4526280"/>
          </a:xfrm>
          <a:prstGeom prst="rect">
            <a:avLst/>
          </a:prstGeom>
          <a:solidFill>
            <a:srgbClr val="F0E8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846320" y="1325880"/>
            <a:ext cx="2651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2D1F0E"/>
                </a:solidFill>
                <a:latin typeface="Calibri"/>
              </a:rPr>
              <a:t>第二期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46320" y="1920240"/>
            <a:ext cx="265176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E8A668"/>
                </a:solidFill>
                <a:latin typeface="Calibri"/>
              </a:rPr>
              <a:t>$15–20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46320" y="3200400"/>
            <a:ext cx="265176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A6A5A"/>
                </a:solidFill>
                <a:latin typeface="Calibri"/>
              </a:rPr>
              <a:t>自以为改进了流程
还是太贵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229600" y="1097280"/>
            <a:ext cx="3017520" cy="4526280"/>
          </a:xfrm>
          <a:prstGeom prst="rect">
            <a:avLst/>
          </a:prstGeom>
          <a:solidFill>
            <a:srgbClr val="D8E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8412480" y="1325880"/>
            <a:ext cx="2651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2D1F0E"/>
                </a:solidFill>
                <a:latin typeface="Calibri"/>
              </a:rPr>
              <a:t>第三期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12480" y="1920240"/>
            <a:ext cx="265176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8BAF88"/>
                </a:solidFill>
                <a:latin typeface="Calibri"/>
              </a:rPr>
              <a:t>&lt; $1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12480" y="3200400"/>
            <a:ext cx="265176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A6A5A"/>
                </a:solidFill>
                <a:latin typeface="Calibri"/>
              </a:rPr>
              <a:t>找到根因，彻底解决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17320" y="5989320"/>
            <a:ext cx="2194560" cy="594360"/>
          </a:xfrm>
          <a:prstGeom prst="rect">
            <a:avLst/>
          </a:prstGeom>
          <a:solidFill>
            <a:srgbClr val="E8A6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4983480" y="6278009"/>
            <a:ext cx="2194560" cy="305670"/>
          </a:xfrm>
          <a:prstGeom prst="rect">
            <a:avLst/>
          </a:prstGeom>
          <a:solidFill>
            <a:srgbClr val="E8A6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8549640" y="6528816"/>
            <a:ext cx="2194560" cy="54864"/>
          </a:xfrm>
          <a:prstGeom prst="rect">
            <a:avLst/>
          </a:prstGeom>
          <a:solidFill>
            <a:srgbClr val="8BAF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548640" y="594360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A6A5A"/>
                </a:solidFill>
                <a:latin typeface="Calibri"/>
              </a:rPr>
              <a:t>各集预算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2743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2D1F0E"/>
                </a:solidFill>
                <a:latin typeface="Calibri"/>
              </a:rPr>
              <a:t>认真看了一下，钱到底花哪了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14300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2D1F0E"/>
                </a:solidFill>
                <a:latin typeface="Calibri"/>
              </a:rPr>
              <a:t>项目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114300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2D1F0E"/>
                </a:solidFill>
                <a:latin typeface="Calibri"/>
              </a:rPr>
              <a:t>EP2 花费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0" y="114300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2D1F0E"/>
                </a:solidFill>
                <a:latin typeface="Calibri"/>
              </a:rPr>
              <a:t>占比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508760"/>
            <a:ext cx="10515600" cy="27432"/>
          </a:xfrm>
          <a:prstGeom prst="rect">
            <a:avLst/>
          </a:prstGeom>
          <a:solidFill>
            <a:srgbClr val="7A6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48640" y="1600200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2D1F0E"/>
                </a:solidFill>
                <a:latin typeface="Calibri"/>
              </a:rPr>
              <a:t>AI 图像生成（FLUX）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0" y="1600200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2D1F0E"/>
                </a:solidFill>
                <a:latin typeface="Calibri"/>
              </a:rPr>
              <a:t>~$3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0" y="1600200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2D1F0E"/>
                </a:solidFill>
                <a:latin typeface="Calibri"/>
              </a:rPr>
              <a:t>~20%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2920" y="2304288"/>
            <a:ext cx="10607040" cy="749808"/>
          </a:xfrm>
          <a:prstGeom prst="rect">
            <a:avLst/>
          </a:prstGeom>
          <a:solidFill>
            <a:srgbClr val="FFEE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548640" y="2377440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B85000"/>
                </a:solidFill>
                <a:latin typeface="Calibri"/>
              </a:rPr>
              <a:t>AI 音频生成（TTS）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14800" y="2377440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B85000"/>
                </a:solidFill>
                <a:latin typeface="Calibri"/>
              </a:rPr>
              <a:t>~$12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0" y="2377440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B85000"/>
                </a:solidFill>
                <a:latin typeface="Calibri"/>
              </a:rPr>
              <a:t>~70%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961120" y="2377440"/>
            <a:ext cx="1828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D1F0E"/>
                </a:solidFill>
                <a:latin typeface="Calibri"/>
              </a:rPr>
              <a:t>← 根因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3154680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2D1F0E"/>
                </a:solidFill>
                <a:latin typeface="Calibri"/>
              </a:rPr>
              <a:t>视频合成 &amp; 其他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3154680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2D1F0E"/>
                </a:solidFill>
                <a:latin typeface="Calibri"/>
              </a:rPr>
              <a:t>~$3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0" y="3154680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2D1F0E"/>
                </a:solidFill>
                <a:latin typeface="Calibri"/>
              </a:rPr>
              <a:t>~10%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3977639"/>
            <a:ext cx="10515600" cy="36576"/>
          </a:xfrm>
          <a:prstGeom prst="rect">
            <a:avLst/>
          </a:prstGeom>
          <a:solidFill>
            <a:srgbClr val="7A6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548640" y="4114800"/>
            <a:ext cx="5486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2D1F0E"/>
                </a:solidFill>
                <a:latin typeface="Calibri"/>
              </a:rPr>
              <a:t>↓  改成 Robin 自己录音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17920" y="4114800"/>
            <a:ext cx="4572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8BAF88"/>
                </a:solidFill>
                <a:latin typeface="Calibri"/>
              </a:rPr>
              <a:t>$12 AI配音  →  $0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8640" y="4754880"/>
            <a:ext cx="10515600" cy="1325880"/>
          </a:xfrm>
          <a:prstGeom prst="rect">
            <a:avLst/>
          </a:prstGeom>
          <a:solidFill>
            <a:srgbClr val="2D1F0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914400" y="5029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E8A668"/>
                </a:solidFill>
                <a:latin typeface="Calibri"/>
              </a:rPr>
              <a:t>第三期总成本：&lt; $1 / 集    （降幅 &gt; 95%）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722</Words>
  <Application>Microsoft Office PowerPoint</Application>
  <PresentationFormat>Custom</PresentationFormat>
  <Paragraphs>151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Robin Xu</cp:lastModifiedBy>
  <cp:revision>4</cp:revision>
  <dcterms:created xsi:type="dcterms:W3CDTF">2013-01-27T09:14:16Z</dcterms:created>
  <dcterms:modified xsi:type="dcterms:W3CDTF">2026-07-12T02:33:52Z</dcterms:modified>
  <cp:category/>
</cp:coreProperties>
</file>