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4" r:id="rId4"/>
    <p:sldMasterId id="2147483705" r:id="rId5"/>
    <p:sldMasterId id="2147483706" r:id="rId6"/>
    <p:sldMasterId id="2147483707" r:id="rId7"/>
    <p:sldMasterId id="2147483708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</p:sldIdLst>
  <p:sldSz cy="5143500" cx="9144000"/>
  <p:notesSz cx="6858000" cy="9144000"/>
  <p:embeddedFontLst>
    <p:embeddedFont>
      <p:font typeface="Quattrocento Sans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font" Target="fonts/QuattrocentoSans-regular.fntdata"/><Relationship Id="rId29" Type="http://schemas.openxmlformats.org/officeDocument/2006/relationships/font" Target="fonts/QuattrocentoSans-bold.fntdata"/><Relationship Id="rId30" Type="http://schemas.openxmlformats.org/officeDocument/2006/relationships/font" Target="fonts/QuattrocentoSans-italic.fntdata"/><Relationship Id="rId31" Type="http://schemas.openxmlformats.org/officeDocument/2006/relationships/font" Target="fonts/QuattrocentoSans-boldItalic.fnt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f646c5f0ef_2_7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5" name="Google Shape;295;g3f646c5f0ef_2_7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r>
              <a:t>大家好，欢迎来到今天的直播。</a:t>
            </a:r>
          </a:p>
          <a:p/>
          <a:p>
            <a:r>
              <a:t>在开始讲内容之前，我想先花两分钟让大家了解一下我是谁。</a:t>
            </a:r>
          </a:p>
          <a:p/>
          <a:p>
            <a:r>
              <a:t>我叫 Austin Xu，目前在硅谷一家 500 强公司做工程经理。浙大研究生毕业，写了二十年代码，带团队，负责一个支撑 $74B+ GMV 的云平台。</a:t>
            </a:r>
          </a:p>
          <a:p/>
          <a:p>
            <a:r>
              <a:t>但今天让我站在这里的，不是这些履历。是因为我在自己公司里，是 Claude Code 的头号用户——不是头衔，是实际数据。MCP、Agent 架构，不是玩具，是跑在生产环境里的东西。我的 PR 产出翻倍了。</a:t>
            </a:r>
          </a:p>
          <a:p/>
          <a:p>
            <a:r>
              <a:t>我也在业余时间用 AI 建了十几个自己的系统——投资管理、成长追踪、运动数据分析——每一个都是我把自己的领域判断，真正喂给了 AI。</a:t>
            </a:r>
          </a:p>
          <a:p/>
          <a:p>
            <a:r>
              <a:t>最后一点——也许你在生活里已经遇见过我：我是 USTA 全国冠军，打网球和匹克球，在北美华人社区很活跃。</a:t>
            </a:r>
          </a:p>
          <a:p/>
          <a:p>
            <a:r>
              <a:t>我的路径和在座很多人一样：华人移民，理工背景，职场打拼。只是我早一步踩进了 AI 这条赛道。今天想把我踩出来的路，分享给你。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f68aa1a042_0_16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6" name="Google Shape;336;g3f68aa1a042_0_16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r>
              <a:t>核心信息： 历史上每次技术革命都重新定义了赢家，AI是第三次。</a:t>
            </a:r>
          </a:p>
          <a:p/>
          <a:p>
            <a:r>
              <a:t>讲解要点：</a:t>
            </a:r>
          </a:p>
          <a:p>
            <a:r>
              <a:t>• 互联网时代（2000年代）：不上网的企业被边缘化，时间窗口大约5-8年</a:t>
            </a:r>
          </a:p>
          <a:p>
            <a:r>
              <a:t>• 移动互联网（2010年代）：没有App的品牌快速失去竞争力，窗口约3-5年</a:t>
            </a:r>
          </a:p>
          <a:p>
            <a:r>
              <a:t>• AI现在：正在发生，窗口可能只有2-3年</a:t>
            </a:r>
          </a:p>
          <a:p/>
          <a:p>
            <a:r>
              <a:t>关键句： "赢家不是最聪明的，是最早做出判断的。"</a:t>
            </a:r>
          </a:p>
          <a:p/>
          <a:p>
            <a:r>
              <a:t>停顿提示： 说完关键句后停顿2-3秒，让听众思考。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f646c5f0ef_2_19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8" name="Google Shape;398;g3f646c5f0ef_2_19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r>
              <a:t>我知道今天来的人，很多都是各自领域的专家。你们有十年、二十年的专业积累。</a:t>
            </a:r>
          </a:p>
          <a:p/>
          <a:p>
            <a:r>
              <a:t>但是——你有没有发现，身边有些人，已经开始用 AI 在做倍增了？更多的客户、更快的交付、甚至在探索自己的副业和创业方向。而你还在用 ChatGPT 偶尔写封邮件？</a:t>
            </a:r>
          </a:p>
          <a:p/>
          <a:p>
            <a:r>
              <a:t>今天，我就想说清楚一件事：这个差距是怎么来的，以及你可以怎么填上它。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f646c5f0ef_2_22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1" name="Google Shape;431;g3f646c5f0ef_2_22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让我先问大家一个问题：你认识这四个人吗？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张X是金融顾问，他每次用 ChatGPT 写客户报告，写出来的东西是对的，但就是太通用，不是他想要的那种专业分析。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李XX是律师，她试过让 AI 帮她做合同审查，但 AI 给出的建议跟她们行业的实际操作有出入，她不敢直接用。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陈X是 HR，他让 AI 帮他写招聘 JD，写出来的格式和措辞跟他们公司文化完全不搭，还得花大量时间改。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还有王XX——他做了十五年风控分析，一直有个想法，想用自己的专业知识开一个咨询公司。他试过让 AI 帮他做商业计划书，AI 给出的都是通用创业建议，完全没有用到他在行业里积累的那些判断。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这四个人有没有人让你觉得很熟悉？其实他们面对的，是同一个根本问题。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f646c5f0ef_2_28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8" name="Google Shape;498;g3f646c5f0ef_2_28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这个问题不是你的问题，不是你用得不好。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真正的原因是：AI 没有你的专业知识。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Chat 类AI 知道的，是互联网上所有公开信息的平均值。它知道"金融顾问一般怎么写报告"，但它不知道你服务的是哪类客户，你用的是什么分析框架，你踩过哪些坑，你的判断是怎么来的。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这就是为什么四个人都有同一个困惑。不是他们不会用 AI，是 AI 没有他们的专业知识。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3f646c5f0ef_2_348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3" name="Google Shape;513;g3f646c5f0ef_2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很多人用 AI，其实一直停在最浅的第一层——查资料、写初稿这种通用场景。95% 的人都停在这里，还有很大的提升空间。真正的深度玩家，是走到第三层：给 AI 写 Skill，把工具定义、MCP、系统提示词、上下文打包成可复用的工作流——相当于人人都能是程序员，创造出别人也能直接用的东西。今晚我会给大家演示，怎么把一套方法论写成一个 Skill。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f646c5f0ef_2_40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5" name="Google Shape;575;g3f646c5f0ef_2_40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说到这里，我想停一下，给大家看几个东西。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第一行三个是重点展示：投资操作系统、AI 知识库问答、AI 工作流图谱。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这不是为了展示我有多厉害。我想让你看到的是：当 AI 拿到的是真正的专业知识，它能做出来的东西，跟普通 ChatGPT 给出的通用答案，差距有多大。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还有更多——家庭财务管理、Growing 个人成长系统、理财 LLM Wiki、内容创作系统、第二大脑 Hub……一共 10 多个，都是 AI 辅助建出来的。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背后的逻辑只有一个：我把自己在不同领域的判断，结构化地喂给了 AI。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你也可以做到这件事——不管你做的是法律、医疗、HR、还是任何其他领域。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f646c5f0ef_2_43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6" name="Google Shape;606;g3f646c5f0ef_2_43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你可能会说，你是工程师，你懂技术，跟我不一样。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那我给大家看 Anthropic 今年出的 Founder's Playbook 里的 12 个真实案例。12 个，不是我挑的几个——是他们自己整理的。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我来快速过几个最有代表性的：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Carta Healthcare，医疗行业，临床数据处理时间缩减 66%——背后是医疗专家把临床判断系统化地喂给了 AI。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Anything，创始人没写过一行代码，用 Claude 和 AI Agent 建出了完整的招聘平台，150 万用户，已经在盈利。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GC AI，法律专家，$73M 融资，1000 多家企业客户，做的是企业法务专属 AI 平台。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Cogent，网络安全，$53M，响应时间缩减 97%——安全专家的知识乘上 AI 的速度。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这 12 个人，没有一个是"技术大神"。他们有的，是你也有的：多年的领域积累。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唯一不同的是，他们找到了一个方法，把这些积累变成了 AI 的原料。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这就是今天我们要讲的。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3f646c5f0ef_2_49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4" name="Google Shape;664;g3f646c5f0ef_2_49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有人可能会觉得，刚才那几个创始人案例是特例——他们本身就在创业，和普通职场人不一样。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那我再给你看一个更接地气的例子：Anthropic 自己的销售总监。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Travis Bryant，Head of Mid-Market GTM，管理四千个企业账户。他不是工程师，不是 AI 研究员，他是个做销售管理的职场人——和你我一样。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他用 Claude 做了什么？他花了一个晚上，把四千个账户全部做了五维深度评分，还生成了交互式仪表板。这个工作，如果交给一个跨职能团队来做，要花数百小时。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他自己的总结是：Claude 构建数据，我来解释。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每天节省九十分钟，每周节省三小时。这些时间，他用来做真正需要人类判断的事情。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这个故事说明了一件事：不管你是在创业，还是在职场打拼，只要你有领域积累，AI 都可以帮你放大。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3f68aa1a042_0_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7" name="Google Shape;707;g3f68aa1a042_0_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r>
              <a:t>刚才我们看到，走到第三层的人是怎么做的。那接下来一个很自然的问题：市面上 AI 工具这么多，为什么是 Claude？</a:t>
            </a:r>
          </a:p>
          <a:p/>
          <a:p>
            <a:r>
              <a:t>先把话说在前面：这一页不是说别家不行。2026 年这半年，几家全在往同一个方向跑——都能跑长任务、都能碰本地文件、都有记忆和项目。所以真正的区别不在功能有没有，而在你要拿它干什么。</a:t>
            </a:r>
          </a:p>
          <a:p/>
          <a:p>
            <a:r>
              <a:t>ChatGPT 功能最全、生态最丰富。今年七月 OpenAI 把 Codex 合进了 ChatGPT，现在 Chat、Work、Codex 是同一个桌面应用。能力上它是全的。区别在于这套东西刚整合不久还在磨合，而且设计重心是把活干完，不是把你的专业判断沉淀下来反复复用。</a:t>
            </a:r>
          </a:p>
          <a:p/>
          <a:p>
            <a:r>
              <a:t>Gemini 上下文最长，多模态最强，Google 生态天然打通。但它的能力散在好几个产品里——Gemini、Spark、Antigravity 各管一块，工具线这一年也调整得比较频繁，你今天学的入口过几个月可能就变了。对想稳定沉淀一套方法的人，这是成本。</a:t>
            </a:r>
          </a:p>
          <a:p/>
          <a:p>
            <a:r>
              <a:t>DeepSeek 今年进步最猛。V4 系列百万字上下文、Agent 能力大幅增强，七月底的 V4-Flash 在复杂编码任务上已经很接近第一梯队，价格还极低。它的问题不在能力，在于生态和集成还在补，海外的支持和服务偏弱；对我们在北美的人来说，数据合规和隐私也是绕不开的考虑。</a:t>
            </a:r>
          </a:p>
          <a:p/>
          <a:p>
            <a:r>
              <a:t>Claude 的差别在于三个产品是一套的，而且已经跑了很久：Chat 负责对话，Cowork 负责工作流，Claude Code 直接操作本地文件。加上 Projects 的持久记忆，你的专业知识能一层层攒起来，越用越懂你。指令遵循最稳、输出可预测——这一点在你要把它嵌进真实工作流的时候特别重要。</a:t>
            </a:r>
          </a:p>
          <a:p/>
          <a:p>
            <a:r>
              <a:t>所以我的结论是：如果你只是想找个聪明的助手，几家都行，挑顺手的。但如果你的目标是把二十年的专业积累变成一套能反复调用的系统，Claude 目前是最顺的那条路。</a:t>
            </a:r>
          </a:p>
          <a:p/>
          <a:p>
            <a:r>
              <a:t>现场应对：如果有人说 ChatGPT 现在也能做了、DeepSeek 更便宜——大方承认，别硬争功能。把话拉回两点：沉淀的连续性，和输出的可预测性。</a:t>
            </a:r>
          </a:p>
          <a:p/>
          <a:p>
            <a:r>
              <a:t>最后这句是我们学员 Robin 说的：AI 把过去只有组织才有的执行力，给到了个人。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3f646c5f0ef_2_538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6" name="Google Shape;796;g3f646c5f0ef_2_5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刚才我们看到，走到第三层的人是怎么做的。那具体靠什么工具？先说第一个——Claude Cowork。它不只是一个聊天窗口，而是一个能真正替你干活的协作空间。它可以直接读写你电脑上的文件夹，不用来回复制粘贴；可以定义复杂的多 Agent 工作流，让 AI 分工配合完成任务；可以通过 Connector 打通邮箱、日历和各种第三方工具，实现跨系统联动；你还可以直接发一个任务，让它在后台自动跑完，不用一直盯着屏幕。这就是为什么它能帮你从第一层走到第三层。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3f646c5f0ef_2_58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3" name="Google Shape;843;g3f646c5f0ef_2_5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"Claude Code 是一个跑在终端里的 AI，它不是你打开网页对话的那种。它真正理解你整个项目，你所有的文件，你的工作流。最重要的是，你可以把你的判断逻辑写成 Skill 文件，让它照着跑。"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强调：Skill 文件是今天的核心概念，下一页要演示。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3f646c5f0ef_2_64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3" name="Google Shape;903;g3f646c5f0ef_2_6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光说工具还不够，我直接给大家看两个我用它们做出来的东西。第一个叫人生指南针，是用 Cowork 做的——它带你梳理能量来源与消耗、梳理工作观和人生观，设计三条五年方案，最后输出一份完整的人生规划文档和三十天行动计划。第二个是理财知识库，是用 Claude Code 做的——把北美的税务规划、投资组合管理、保险规划这些知识固化下来，变成一个真正懂你情况的专属 AI 顾问，而不是网上搜来的通用答案。这两样东西今天都免费送给大家，配了入门教程，课后你自己就能上手试一遍。</a:t>
            </a:r>
            <a:endParaRPr/>
          </a:p>
        </p:txBody>
      </p:sp>
      <p:sp>
        <p:nvSpPr>
          <p:cNvPr id="904" name="Google Shape;904;g3f646c5f0ef_2_64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g3f646c5f0ef_2_69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55" name="Google Shape;955;g3f646c5f0ef_2_69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基于这套框架，我们设计了两节课，分别用两个不同的 AI 工具。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第一节课，叫做"AI 自动化工作流"，工具是 Cowork——也就是 Claude 的协作对话模式。这节课的目标是让 AI 处理你每天的重复工作——邮件起草、分析报告、内容整理、重复流程自动化——从重复执行中解放出来，把精力放在高价值的判断上。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第二节课，叫做"建你自己的 AI 系统"，工具是 Claude Code——这是 Anthropic 推出的 AI 编程工具，不需要你会写代码。这节课帮你把你的专业知识变成你的 AI 助理，建知识库，搭客户服务流程，生成你专属的分析报告。这门课也特别适合想探索创业或副业方向的人——因为你的领域积累，就是你最重要的竞争壁垒。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两节课可以单独报，也可以打包一起来。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g3f65d4621bb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r>
              <a:t>课程结束不是终点，你加入的是一个持续在长的社区。</a:t>
            </a:r>
          </a:p>
          <a:p/>
          <a:p>
            <a:r>
              <a:t>今晚报名，8 月 9 号和 16 号两节正课开讲，而真正有价值的部分在那之后。</a:t>
            </a:r>
          </a:p>
          <a:p/>
          <a:p>
            <a:r>
              <a:t>一个是持续的活动，一场接一场：Demo Day 成果展示、课后专项答疑、免费公开课持续开讲。</a:t>
            </a:r>
          </a:p>
          <a:p/>
          <a:p>
            <a:r>
              <a:t>一个是四个兴趣小组，各有组长带队——金融炒股、财富管理、内容创作、工作流自动化，四个方向任选，课后在小组里把自己的那套系统真正跑起来。</a:t>
            </a:r>
          </a:p>
          <a:p/>
          <a:p>
            <a:r>
              <a:t>再一个是共享资源：微信大群随时问，问题不过夜；共享的 GitHub 仓库；学员平台上的讲义和录像随时能查。</a:t>
            </a:r>
          </a:p>
          <a:p/>
          <a:p>
            <a:r>
              <a:t>上一期的学员已经在小组里互相跑通项目了。一个人走得快，一群人走得远。</a:t>
            </a:r>
          </a:p>
        </p:txBody>
      </p:sp>
      <p:sp>
        <p:nvSpPr>
          <p:cNvPr id="1012" name="Google Shape;1012;g3f65d4621bb_1_45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g3f646c5f0ef_2_75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5" name="Google Shape;1055;g3f646c5f0ef_2_75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在讲报名信息之前，我想先说说这门课适合谁。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适合你的，是这样的人：你已经在某个领域做了很多年，有自己的专业积累；你每天的工作里有很多重复性的事情；你想把这些经验用 AI 放大，而不是被 AI 取代；你愿意花一点时间，把自己的知识整理成一套可以复用的系统。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特别值得一提的是——这门课也特别适合那些有创业想法或者想开辟副业的领域专家。你在自己领域积累的判断，是 AI 最需要的原料。现在的 AI 工具，已经可以让你在不会写代码的情况下，把这些积累变成一个真正可以运营的系统。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g3f646c5f0ef_2_78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1" name="Google Shape;1091;g3f646c5f0ef_2_78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每一天，都有人在做决定——选择早一步，还是晚一步。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AI 浪潮已经到来。每一天，都有人在用 AI 做倍增、赚更多钱——做更多的客户、拿更高的收费、探索以前不敢想的副业。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你有专业积累，你有领域判断，你有 AI 最需要的那样东西。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没有在 AI 浪潮里做倍增、赚更多——那是你的损失。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入场的最好时机，就是现在。谢谢大家今天来参加这次直播。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3f646c5f0ef_2_8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17" name="Google Shape;1117;g3f646c5f0ef_2_8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好，现在说报名信息。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单节课是一百九十九美元，你可以选课程一或者课程二。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两节课打包是三百四十九美元，比分开购买省四十九美元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好，感谢大家今天参加，我们课上见。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514350" y="1597819"/>
            <a:ext cx="58293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028700" y="2914650"/>
            <a:ext cx="48006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342900" y="1200150"/>
            <a:ext cx="61722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541735" y="3305175"/>
            <a:ext cx="58293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b="1" sz="3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541735" y="2180035"/>
            <a:ext cx="58293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342900" y="1200150"/>
            <a:ext cx="302895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77" name="Google Shape;77;p17"/>
          <p:cNvSpPr txBox="1"/>
          <p:nvPr>
            <p:ph idx="2" type="body"/>
          </p:nvPr>
        </p:nvSpPr>
        <p:spPr>
          <a:xfrm>
            <a:off x="3486150" y="1200150"/>
            <a:ext cx="302895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342900" y="1151335"/>
            <a:ext cx="3030141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342900" y="1631156"/>
            <a:ext cx="3030141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75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85" name="Google Shape;85;p18"/>
          <p:cNvSpPr txBox="1"/>
          <p:nvPr>
            <p:ph idx="3" type="body"/>
          </p:nvPr>
        </p:nvSpPr>
        <p:spPr>
          <a:xfrm>
            <a:off x="3483769" y="1151335"/>
            <a:ext cx="3031331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6" name="Google Shape;86;p18"/>
          <p:cNvSpPr txBox="1"/>
          <p:nvPr>
            <p:ph idx="4" type="body"/>
          </p:nvPr>
        </p:nvSpPr>
        <p:spPr>
          <a:xfrm>
            <a:off x="3483769" y="1631156"/>
            <a:ext cx="3031331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75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342900" y="204788"/>
            <a:ext cx="2256235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b="1"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2681287" y="204788"/>
            <a:ext cx="3833813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342900" y="1076325"/>
            <a:ext cx="2256235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3pPr>
            <a:lvl4pPr indent="-228600" lvl="3" marL="18288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indent="-228600" lvl="4" marL="22860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indent="-228600" lvl="5" marL="27432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indent="-228600" lvl="6" marL="32004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indent="-228600" lvl="7" marL="3657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indent="-228600" lvl="8" marL="41148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1344216" y="3600450"/>
            <a:ext cx="41148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b="1"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1344216" y="459581"/>
            <a:ext cx="41148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1344216" y="4025503"/>
            <a:ext cx="41148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3pPr>
            <a:lvl4pPr indent="-228600" lvl="3" marL="18288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indent="-228600" lvl="4" marL="22860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indent="-228600" lvl="5" marL="27432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indent="-228600" lvl="6" marL="32004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indent="-228600" lvl="7" marL="3657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indent="-228600" lvl="8" marL="41148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1731764" y="-188714"/>
            <a:ext cx="3394472" cy="61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3549253" y="1628775"/>
            <a:ext cx="4388644" cy="154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406003" y="142875"/>
            <a:ext cx="4388644" cy="451485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>
            <p:ph type="ctrTitle"/>
          </p:nvPr>
        </p:nvSpPr>
        <p:spPr>
          <a:xfrm>
            <a:off x="514350" y="1597819"/>
            <a:ext cx="58293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3" name="Google Shape;133;p26"/>
          <p:cNvSpPr txBox="1"/>
          <p:nvPr>
            <p:ph idx="1" type="subTitle"/>
          </p:nvPr>
        </p:nvSpPr>
        <p:spPr>
          <a:xfrm>
            <a:off x="1028700" y="2914650"/>
            <a:ext cx="48006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4" name="Google Shape;134;p26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5" name="Google Shape;135;p26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6" name="Google Shape;136;p26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9" name="Google Shape;139;p27"/>
          <p:cNvSpPr txBox="1"/>
          <p:nvPr>
            <p:ph idx="1" type="body"/>
          </p:nvPr>
        </p:nvSpPr>
        <p:spPr>
          <a:xfrm>
            <a:off x="342900" y="1200150"/>
            <a:ext cx="61722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0" name="Google Shape;140;p27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1" name="Google Shape;141;p27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2" name="Google Shape;142;p27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/>
          <p:nvPr>
            <p:ph type="title"/>
          </p:nvPr>
        </p:nvSpPr>
        <p:spPr>
          <a:xfrm>
            <a:off x="541735" y="3305175"/>
            <a:ext cx="58293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b="1" sz="3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5" name="Google Shape;145;p28"/>
          <p:cNvSpPr txBox="1"/>
          <p:nvPr>
            <p:ph idx="1" type="body"/>
          </p:nvPr>
        </p:nvSpPr>
        <p:spPr>
          <a:xfrm>
            <a:off x="541735" y="2180035"/>
            <a:ext cx="58293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6" name="Google Shape;146;p28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7" name="Google Shape;147;p28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8" name="Google Shape;148;p28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1" name="Google Shape;151;p29"/>
          <p:cNvSpPr txBox="1"/>
          <p:nvPr>
            <p:ph idx="1" type="body"/>
          </p:nvPr>
        </p:nvSpPr>
        <p:spPr>
          <a:xfrm>
            <a:off x="342900" y="1200150"/>
            <a:ext cx="302895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152" name="Google Shape;152;p29"/>
          <p:cNvSpPr txBox="1"/>
          <p:nvPr>
            <p:ph idx="2" type="body"/>
          </p:nvPr>
        </p:nvSpPr>
        <p:spPr>
          <a:xfrm>
            <a:off x="3486150" y="1200150"/>
            <a:ext cx="302895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153" name="Google Shape;153;p29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4" name="Google Shape;154;p29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5" name="Google Shape;155;p29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0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8" name="Google Shape;158;p30"/>
          <p:cNvSpPr txBox="1"/>
          <p:nvPr>
            <p:ph idx="1" type="body"/>
          </p:nvPr>
        </p:nvSpPr>
        <p:spPr>
          <a:xfrm>
            <a:off x="342900" y="1151335"/>
            <a:ext cx="3030141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59" name="Google Shape;159;p30"/>
          <p:cNvSpPr txBox="1"/>
          <p:nvPr>
            <p:ph idx="2" type="body"/>
          </p:nvPr>
        </p:nvSpPr>
        <p:spPr>
          <a:xfrm>
            <a:off x="342900" y="1631156"/>
            <a:ext cx="3030141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75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160" name="Google Shape;160;p30"/>
          <p:cNvSpPr txBox="1"/>
          <p:nvPr>
            <p:ph idx="3" type="body"/>
          </p:nvPr>
        </p:nvSpPr>
        <p:spPr>
          <a:xfrm>
            <a:off x="3483769" y="1151335"/>
            <a:ext cx="3031331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61" name="Google Shape;161;p30"/>
          <p:cNvSpPr txBox="1"/>
          <p:nvPr>
            <p:ph idx="4" type="body"/>
          </p:nvPr>
        </p:nvSpPr>
        <p:spPr>
          <a:xfrm>
            <a:off x="3483769" y="1631156"/>
            <a:ext cx="3031331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75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162" name="Google Shape;162;p30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3" name="Google Shape;163;p30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4" name="Google Shape;164;p30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1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7" name="Google Shape;167;p31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8" name="Google Shape;168;p31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9" name="Google Shape;169;p31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2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2" name="Google Shape;172;p32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3" name="Google Shape;173;p32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3"/>
          <p:cNvSpPr txBox="1"/>
          <p:nvPr>
            <p:ph type="title"/>
          </p:nvPr>
        </p:nvSpPr>
        <p:spPr>
          <a:xfrm>
            <a:off x="342900" y="204788"/>
            <a:ext cx="2256235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b="1"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6" name="Google Shape;176;p33"/>
          <p:cNvSpPr txBox="1"/>
          <p:nvPr>
            <p:ph idx="1" type="body"/>
          </p:nvPr>
        </p:nvSpPr>
        <p:spPr>
          <a:xfrm>
            <a:off x="2681287" y="204788"/>
            <a:ext cx="3833813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77" name="Google Shape;177;p33"/>
          <p:cNvSpPr txBox="1"/>
          <p:nvPr>
            <p:ph idx="2" type="body"/>
          </p:nvPr>
        </p:nvSpPr>
        <p:spPr>
          <a:xfrm>
            <a:off x="342900" y="1076325"/>
            <a:ext cx="2256235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3pPr>
            <a:lvl4pPr indent="-228600" lvl="3" marL="18288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indent="-228600" lvl="4" marL="22860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indent="-228600" lvl="5" marL="27432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indent="-228600" lvl="6" marL="32004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indent="-228600" lvl="7" marL="3657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indent="-228600" lvl="8" marL="41148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/>
        </p:txBody>
      </p:sp>
      <p:sp>
        <p:nvSpPr>
          <p:cNvPr id="178" name="Google Shape;178;p33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9" name="Google Shape;179;p33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0" name="Google Shape;180;p33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4"/>
          <p:cNvSpPr txBox="1"/>
          <p:nvPr>
            <p:ph type="title"/>
          </p:nvPr>
        </p:nvSpPr>
        <p:spPr>
          <a:xfrm>
            <a:off x="1344216" y="3600450"/>
            <a:ext cx="41148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b="1"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3" name="Google Shape;183;p34"/>
          <p:cNvSpPr/>
          <p:nvPr>
            <p:ph idx="2" type="pic"/>
          </p:nvPr>
        </p:nvSpPr>
        <p:spPr>
          <a:xfrm>
            <a:off x="1344216" y="459581"/>
            <a:ext cx="41148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184" name="Google Shape;184;p34"/>
          <p:cNvSpPr txBox="1"/>
          <p:nvPr>
            <p:ph idx="1" type="body"/>
          </p:nvPr>
        </p:nvSpPr>
        <p:spPr>
          <a:xfrm>
            <a:off x="1344216" y="4025503"/>
            <a:ext cx="41148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3pPr>
            <a:lvl4pPr indent="-228600" lvl="3" marL="18288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indent="-228600" lvl="4" marL="22860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indent="-228600" lvl="5" marL="27432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indent="-228600" lvl="6" marL="32004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indent="-228600" lvl="7" marL="3657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indent="-228600" lvl="8" marL="41148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/>
        </p:txBody>
      </p:sp>
      <p:sp>
        <p:nvSpPr>
          <p:cNvPr id="185" name="Google Shape;185;p34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6" name="Google Shape;186;p34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7" name="Google Shape;187;p34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5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0" name="Google Shape;190;p35"/>
          <p:cNvSpPr txBox="1"/>
          <p:nvPr>
            <p:ph idx="1" type="body"/>
          </p:nvPr>
        </p:nvSpPr>
        <p:spPr>
          <a:xfrm rot="5400000">
            <a:off x="1731764" y="-188714"/>
            <a:ext cx="3394472" cy="61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1" name="Google Shape;191;p35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2" name="Google Shape;192;p35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3" name="Google Shape;193;p35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6"/>
          <p:cNvSpPr txBox="1"/>
          <p:nvPr>
            <p:ph type="title"/>
          </p:nvPr>
        </p:nvSpPr>
        <p:spPr>
          <a:xfrm rot="5400000">
            <a:off x="3549253" y="1628775"/>
            <a:ext cx="4388644" cy="154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6" name="Google Shape;196;p36"/>
          <p:cNvSpPr txBox="1"/>
          <p:nvPr>
            <p:ph idx="1" type="body"/>
          </p:nvPr>
        </p:nvSpPr>
        <p:spPr>
          <a:xfrm rot="5400000">
            <a:off x="406003" y="142875"/>
            <a:ext cx="4388644" cy="451485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7" name="Google Shape;197;p36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8" name="Google Shape;198;p36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9" name="Google Shape;199;p36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7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02" name="Google Shape;202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11" name="Google Shape;211;p4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12" name="Google Shape;212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5" name="Google Shape;215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8" name="Google Shape;218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9" name="Google Shape;219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2" name="Google Shape;222;p4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23" name="Google Shape;223;p43"/>
          <p:cNvSpPr txBox="1"/>
          <p:nvPr>
            <p:ph idx="2" type="body"/>
          </p:nvPr>
        </p:nvSpPr>
        <p:spPr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24" name="Google Shape;224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7" name="Google Shape;227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0" name="Google Shape;230;p4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1" name="Google Shape;231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34" name="Google Shape;234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47"/>
          <p:cNvSpPr txBox="1"/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38" name="Google Shape;238;p47"/>
          <p:cNvSpPr txBox="1"/>
          <p:nvPr>
            <p:ph idx="1" type="subTitle"/>
          </p:nvPr>
        </p:nvSpPr>
        <p:spPr>
          <a:xfrm>
            <a:off x="265500" y="2803075"/>
            <a:ext cx="4045199" cy="12350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39" name="Google Shape;239;p4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0" name="Google Shape;240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243" name="Google Shape;243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9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46" name="Google Shape;246;p4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7" name="Google Shape;247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5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56" name="Google Shape;256;p5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57" name="Google Shape;257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60" name="Google Shape;260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3" name="Google Shape;263;p5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4" name="Google Shape;264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7" name="Google Shape;267;p5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8" name="Google Shape;268;p5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9" name="Google Shape;269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2" name="Google Shape;272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75" name="Google Shape;275;p5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6" name="Google Shape;276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79" name="Google Shape;279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5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83" name="Google Shape;283;p5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84" name="Google Shape;284;p5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5" name="Google Shape;285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6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288" name="Google Shape;288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6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91" name="Google Shape;291;p6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2" name="Google Shape;292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4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5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theme" Target="../theme/theme3.xml"/></Relationships>
</file>

<file path=ppt/slideMasters/_rels/slideMaster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theme" Target="../theme/theme2.xml"/></Relationships>
</file>

<file path=ppt/slideMasters/_rels/slideMaster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56.xml"/><Relationship Id="rId12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42900" y="1200150"/>
            <a:ext cx="61722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195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850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850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3850" lvl="5" marL="2743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850" lvl="6" marL="3200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850" lvl="7" marL="3657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850" lvl="8" marL="4114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25"/>
          <p:cNvSpPr txBox="1"/>
          <p:nvPr>
            <p:ph idx="1" type="body"/>
          </p:nvPr>
        </p:nvSpPr>
        <p:spPr>
          <a:xfrm>
            <a:off x="342900" y="1200150"/>
            <a:ext cx="61722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195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850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850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3850" lvl="5" marL="2743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850" lvl="6" marL="3200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850" lvl="7" marL="3657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850" lvl="8" marL="4114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8" name="Google Shape;128;p25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25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" name="Google Shape;130;p25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5" name="Google Shape;205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6" name="Google Shape;206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0" name="Google Shape;250;p5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1" name="Google Shape;251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7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Relationship Id="rId4" Type="http://schemas.openxmlformats.org/officeDocument/2006/relationships/hyperlink" Target="https://austinxyz.github.io/blogs/life-compass-guide.html" TargetMode="External"/><Relationship Id="rId5" Type="http://schemas.openxmlformats.org/officeDocument/2006/relationships/hyperlink" Target="https://austinxyz.github.io/blogs/wealth-guide.html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jp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6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62"/>
          <p:cNvSpPr/>
          <p:nvPr/>
        </p:nvSpPr>
        <p:spPr>
          <a:xfrm>
            <a:off x="0" y="0"/>
            <a:ext cx="9144000" cy="857400"/>
          </a:xfrm>
          <a:prstGeom prst="rect">
            <a:avLst/>
          </a:prstGeom>
          <a:gradFill>
            <a:gsLst>
              <a:gs pos="0">
                <a:srgbClr val="FFF7ED"/>
              </a:gs>
              <a:gs pos="100000">
                <a:srgbClr val="FAFAF8"/>
              </a:gs>
            </a:gsLst>
            <a:lin ang="0" scaled="0"/>
          </a:gra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9" name="Google Shape;299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73767" y="71438"/>
            <a:ext cx="454541" cy="628649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62"/>
          <p:cNvSpPr/>
          <p:nvPr/>
        </p:nvSpPr>
        <p:spPr>
          <a:xfrm>
            <a:off x="428625" y="257175"/>
            <a:ext cx="35700" cy="342900"/>
          </a:xfrm>
          <a:prstGeom prst="roundRect">
            <a:avLst>
              <a:gd fmla="val 4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62"/>
          <p:cNvSpPr txBox="1"/>
          <p:nvPr/>
        </p:nvSpPr>
        <p:spPr>
          <a:xfrm>
            <a:off x="545783" y="238601"/>
            <a:ext cx="983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1C1917"/>
                </a:solidFill>
                <a:latin typeface="Georgia"/>
                <a:ea typeface="Georgia"/>
                <a:cs typeface="Georgia"/>
                <a:sym typeface="Georgia"/>
              </a:rPr>
              <a:t>关于我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62"/>
          <p:cNvSpPr/>
          <p:nvPr/>
        </p:nvSpPr>
        <p:spPr>
          <a:xfrm>
            <a:off x="428625" y="742950"/>
            <a:ext cx="8286750" cy="7144"/>
          </a:xfrm>
          <a:custGeom>
            <a:rect b="b" l="l" r="r" t="t"/>
            <a:pathLst>
              <a:path extrusionOk="0" h="9525" w="11049000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cap="flat" cmpd="sng" w="1427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62"/>
          <p:cNvSpPr/>
          <p:nvPr/>
        </p:nvSpPr>
        <p:spPr>
          <a:xfrm>
            <a:off x="857250" y="1128713"/>
            <a:ext cx="1428900" cy="1428900"/>
          </a:xfrm>
          <a:prstGeom prst="ellipse">
            <a:avLst/>
          </a:prstGeom>
          <a:solidFill>
            <a:srgbClr val="FEF3C7"/>
          </a:solidFill>
          <a:ln cap="flat" cmpd="sng" w="28575">
            <a:solidFill>
              <a:srgbClr val="EA58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4" name="Google Shape;304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5825" y="1157288"/>
            <a:ext cx="1371600" cy="1371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05" name="Google Shape;305;p62"/>
          <p:cNvSpPr txBox="1"/>
          <p:nvPr/>
        </p:nvSpPr>
        <p:spPr>
          <a:xfrm>
            <a:off x="1014218" y="2630329"/>
            <a:ext cx="1114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1C1917"/>
                </a:solidFill>
                <a:latin typeface="Georgia"/>
                <a:ea typeface="Georgia"/>
                <a:cs typeface="Georgia"/>
                <a:sym typeface="Georgia"/>
              </a:rPr>
              <a:t>Austin Xu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62"/>
          <p:cNvSpPr txBox="1"/>
          <p:nvPr/>
        </p:nvSpPr>
        <p:spPr>
          <a:xfrm>
            <a:off x="842503" y="2866363"/>
            <a:ext cx="1622099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Engineering Manager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62"/>
          <p:cNvSpPr/>
          <p:nvPr/>
        </p:nvSpPr>
        <p:spPr>
          <a:xfrm>
            <a:off x="1028700" y="3043254"/>
            <a:ext cx="1086000" cy="246300"/>
          </a:xfrm>
          <a:prstGeom prst="roundRect">
            <a:avLst>
              <a:gd fmla="val 50000" name="adj"/>
            </a:avLst>
          </a:prstGeom>
          <a:solidFill>
            <a:srgbClr val="FEF3C7"/>
          </a:solidFill>
          <a:ln cap="flat" cmpd="sng" w="9525">
            <a:solidFill>
              <a:srgbClr val="EA580C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62"/>
          <p:cNvSpPr txBox="1"/>
          <p:nvPr/>
        </p:nvSpPr>
        <p:spPr>
          <a:xfrm>
            <a:off x="682094" y="3026137"/>
            <a:ext cx="1932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📍 San Jose, CA · </a:t>
            </a:r>
            <a:endParaRPr b="0" i="0" sz="1000" u="none" cap="none" strike="noStrike">
              <a:solidFill>
                <a:srgbClr val="EA580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500强企业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62"/>
          <p:cNvSpPr/>
          <p:nvPr/>
        </p:nvSpPr>
        <p:spPr>
          <a:xfrm>
            <a:off x="571500" y="3328988"/>
            <a:ext cx="2000250" cy="7144"/>
          </a:xfrm>
          <a:custGeom>
            <a:rect b="b" l="l" r="r" t="t"/>
            <a:pathLst>
              <a:path extrusionOk="0" h="9525" w="2667000">
                <a:moveTo>
                  <a:pt x="0" y="0"/>
                </a:moveTo>
                <a:lnTo>
                  <a:pt x="2667000" y="0"/>
                </a:lnTo>
              </a:path>
            </a:pathLst>
          </a:custGeom>
          <a:noFill/>
          <a:ln cap="flat" cmpd="sng" w="1427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62"/>
          <p:cNvSpPr txBox="1"/>
          <p:nvPr/>
        </p:nvSpPr>
        <p:spPr>
          <a:xfrm>
            <a:off x="1148090" y="3409355"/>
            <a:ext cx="1185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78716C"/>
                </a:solidFill>
                <a:latin typeface="Georgia"/>
                <a:ea typeface="Georgia"/>
                <a:cs typeface="Georgia"/>
                <a:sym typeface="Georgia"/>
              </a:rPr>
              <a:t>写了 20 年代码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62"/>
          <p:cNvSpPr txBox="1"/>
          <p:nvPr/>
        </p:nvSpPr>
        <p:spPr>
          <a:xfrm>
            <a:off x="855419" y="3566517"/>
            <a:ext cx="20055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78716C"/>
                </a:solidFill>
                <a:latin typeface="Georgia"/>
                <a:ea typeface="Georgia"/>
                <a:cs typeface="Georgia"/>
                <a:sym typeface="Georgia"/>
              </a:rPr>
              <a:t>现在用 AI 写得更快、更好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62"/>
          <p:cNvSpPr/>
          <p:nvPr/>
        </p:nvSpPr>
        <p:spPr>
          <a:xfrm>
            <a:off x="2928938" y="828675"/>
            <a:ext cx="7144" cy="3243263"/>
          </a:xfrm>
          <a:custGeom>
            <a:rect b="b" l="l" r="r" t="t"/>
            <a:pathLst>
              <a:path extrusionOk="0" h="4324350" w="9525">
                <a:moveTo>
                  <a:pt x="0" y="0"/>
                </a:moveTo>
                <a:lnTo>
                  <a:pt x="0" y="4324350"/>
                </a:lnTo>
              </a:path>
            </a:pathLst>
          </a:custGeom>
          <a:noFill/>
          <a:ln cap="flat" cmpd="sng" w="1427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62"/>
          <p:cNvSpPr/>
          <p:nvPr/>
        </p:nvSpPr>
        <p:spPr>
          <a:xfrm>
            <a:off x="3143250" y="857250"/>
            <a:ext cx="5429400" cy="785700"/>
          </a:xfrm>
          <a:prstGeom prst="roundRect">
            <a:avLst>
              <a:gd fmla="val 9091" name="adj"/>
            </a:avLst>
          </a:prstGeom>
          <a:solidFill>
            <a:srgbClr val="FFFFFF"/>
          </a:solidFill>
          <a:ln cap="flat" cmpd="sng" w="1427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62"/>
          <p:cNvSpPr/>
          <p:nvPr/>
        </p:nvSpPr>
        <p:spPr>
          <a:xfrm>
            <a:off x="3143250" y="857250"/>
            <a:ext cx="42900" cy="785700"/>
          </a:xfrm>
          <a:prstGeom prst="roundRect">
            <a:avLst>
              <a:gd fmla="val 50000" name="adj"/>
            </a:avLst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62"/>
          <p:cNvSpPr/>
          <p:nvPr/>
        </p:nvSpPr>
        <p:spPr>
          <a:xfrm>
            <a:off x="3400425" y="1078706"/>
            <a:ext cx="342900" cy="342900"/>
          </a:xfrm>
          <a:prstGeom prst="ellipse">
            <a:avLst/>
          </a:prstGeom>
          <a:solidFill>
            <a:srgbClr val="EEF2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62"/>
          <p:cNvSpPr/>
          <p:nvPr/>
        </p:nvSpPr>
        <p:spPr>
          <a:xfrm>
            <a:off x="3429000" y="1107281"/>
            <a:ext cx="285750" cy="271463"/>
          </a:xfrm>
          <a:custGeom>
            <a:rect b="b" l="l" r="r" t="t"/>
            <a:pathLst>
              <a:path extrusionOk="0" h="361950" w="381000">
                <a:moveTo>
                  <a:pt x="381000" y="218656"/>
                </a:moveTo>
                <a:lnTo>
                  <a:pt x="381000" y="304800"/>
                </a:lnTo>
                <a:cubicBezTo>
                  <a:pt x="381000" y="336363"/>
                  <a:pt x="355413" y="361950"/>
                  <a:pt x="323850" y="361950"/>
                </a:cubicBezTo>
                <a:lnTo>
                  <a:pt x="57150" y="361950"/>
                </a:lnTo>
                <a:cubicBezTo>
                  <a:pt x="25587" y="361950"/>
                  <a:pt x="0" y="336363"/>
                  <a:pt x="0" y="304800"/>
                </a:cubicBezTo>
                <a:lnTo>
                  <a:pt x="0" y="218656"/>
                </a:lnTo>
                <a:lnTo>
                  <a:pt x="10535" y="223933"/>
                </a:lnTo>
                <a:cubicBezTo>
                  <a:pt x="123758" y="280963"/>
                  <a:pt x="257312" y="280949"/>
                  <a:pt x="370522" y="223895"/>
                </a:cubicBezTo>
                <a:lnTo>
                  <a:pt x="381000" y="218656"/>
                </a:lnTo>
                <a:close/>
                <a:moveTo>
                  <a:pt x="228600" y="0"/>
                </a:moveTo>
                <a:cubicBezTo>
                  <a:pt x="260163" y="0"/>
                  <a:pt x="285750" y="25587"/>
                  <a:pt x="285750" y="57150"/>
                </a:cubicBezTo>
                <a:lnTo>
                  <a:pt x="285750" y="76200"/>
                </a:lnTo>
                <a:lnTo>
                  <a:pt x="323850" y="76200"/>
                </a:lnTo>
                <a:cubicBezTo>
                  <a:pt x="355413" y="76200"/>
                  <a:pt x="381000" y="101787"/>
                  <a:pt x="381000" y="133350"/>
                </a:cubicBezTo>
                <a:lnTo>
                  <a:pt x="381000" y="176060"/>
                </a:lnTo>
                <a:lnTo>
                  <a:pt x="353435" y="189852"/>
                </a:lnTo>
                <a:cubicBezTo>
                  <a:pt x="253484" y="240231"/>
                  <a:pt x="135850" y="241539"/>
                  <a:pt x="34804" y="193396"/>
                </a:cubicBezTo>
                <a:lnTo>
                  <a:pt x="22479" y="187300"/>
                </a:lnTo>
                <a:lnTo>
                  <a:pt x="0" y="176060"/>
                </a:lnTo>
                <a:lnTo>
                  <a:pt x="0" y="133350"/>
                </a:lnTo>
                <a:cubicBezTo>
                  <a:pt x="0" y="101787"/>
                  <a:pt x="25587" y="76200"/>
                  <a:pt x="57150" y="76200"/>
                </a:cubicBezTo>
                <a:lnTo>
                  <a:pt x="95250" y="76200"/>
                </a:lnTo>
                <a:lnTo>
                  <a:pt x="95250" y="57150"/>
                </a:lnTo>
                <a:cubicBezTo>
                  <a:pt x="95250" y="25587"/>
                  <a:pt x="120837" y="0"/>
                  <a:pt x="152400" y="0"/>
                </a:cubicBezTo>
                <a:lnTo>
                  <a:pt x="228600" y="0"/>
                </a:lnTo>
                <a:close/>
                <a:moveTo>
                  <a:pt x="190500" y="152400"/>
                </a:moveTo>
                <a:cubicBezTo>
                  <a:pt x="179979" y="152400"/>
                  <a:pt x="171450" y="160929"/>
                  <a:pt x="171450" y="171450"/>
                </a:cubicBezTo>
                <a:cubicBezTo>
                  <a:pt x="171416" y="178256"/>
                  <a:pt x="175015" y="184563"/>
                  <a:pt x="180893" y="187995"/>
                </a:cubicBezTo>
                <a:cubicBezTo>
                  <a:pt x="186770" y="191428"/>
                  <a:pt x="194031" y="191464"/>
                  <a:pt x="199943" y="188091"/>
                </a:cubicBezTo>
                <a:cubicBezTo>
                  <a:pt x="205854" y="184717"/>
                  <a:pt x="209516" y="178446"/>
                  <a:pt x="209550" y="171641"/>
                </a:cubicBezTo>
                <a:cubicBezTo>
                  <a:pt x="209550" y="160934"/>
                  <a:pt x="201016" y="152400"/>
                  <a:pt x="190500" y="152400"/>
                </a:cubicBezTo>
                <a:close/>
                <a:moveTo>
                  <a:pt x="228600" y="38100"/>
                </a:moveTo>
                <a:lnTo>
                  <a:pt x="152400" y="38100"/>
                </a:lnTo>
                <a:cubicBezTo>
                  <a:pt x="141879" y="38100"/>
                  <a:pt x="133350" y="46629"/>
                  <a:pt x="133350" y="57150"/>
                </a:cubicBezTo>
                <a:lnTo>
                  <a:pt x="133350" y="76200"/>
                </a:lnTo>
                <a:lnTo>
                  <a:pt x="247650" y="76200"/>
                </a:lnTo>
                <a:lnTo>
                  <a:pt x="247650" y="57150"/>
                </a:lnTo>
                <a:cubicBezTo>
                  <a:pt x="247650" y="46629"/>
                  <a:pt x="239121" y="38100"/>
                  <a:pt x="228600" y="38100"/>
                </a:cubicBezTo>
                <a:close/>
              </a:path>
            </a:pathLst>
          </a:cu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62"/>
          <p:cNvSpPr txBox="1"/>
          <p:nvPr/>
        </p:nvSpPr>
        <p:spPr>
          <a:xfrm>
            <a:off x="3859769" y="1025486"/>
            <a:ext cx="732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大厂背景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62"/>
          <p:cNvSpPr txBox="1"/>
          <p:nvPr/>
        </p:nvSpPr>
        <p:spPr>
          <a:xfrm>
            <a:off x="3861911" y="1215152"/>
            <a:ext cx="4955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500强云平台 Leader · 支撑 </a:t>
            </a:r>
            <a:r>
              <a:rPr b="1" i="0" lang="en" sz="1100" u="none" cap="none" strike="noStrike">
                <a:solidFill>
                  <a:srgbClr val="4F46E5"/>
                </a:solidFill>
                <a:latin typeface="Arial"/>
                <a:ea typeface="Arial"/>
                <a:cs typeface="Arial"/>
                <a:sym typeface="Arial"/>
              </a:rPr>
              <a:t>$74B+</a:t>
            </a:r>
            <a:r>
              <a:rPr b="0" i="0" lang="en" sz="11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 GMV · 浙大硕士 · 软件工程 20 年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62"/>
          <p:cNvSpPr/>
          <p:nvPr/>
        </p:nvSpPr>
        <p:spPr>
          <a:xfrm>
            <a:off x="3143250" y="1771650"/>
            <a:ext cx="5429400" cy="785700"/>
          </a:xfrm>
          <a:prstGeom prst="roundRect">
            <a:avLst>
              <a:gd fmla="val 9091" name="adj"/>
            </a:avLst>
          </a:prstGeom>
          <a:solidFill>
            <a:srgbClr val="FFFFFF"/>
          </a:solidFill>
          <a:ln cap="flat" cmpd="sng" w="1427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62"/>
          <p:cNvSpPr/>
          <p:nvPr/>
        </p:nvSpPr>
        <p:spPr>
          <a:xfrm>
            <a:off x="3143250" y="1771650"/>
            <a:ext cx="42900" cy="785700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62"/>
          <p:cNvSpPr/>
          <p:nvPr/>
        </p:nvSpPr>
        <p:spPr>
          <a:xfrm>
            <a:off x="3400425" y="1993105"/>
            <a:ext cx="342900" cy="34290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62"/>
          <p:cNvSpPr/>
          <p:nvPr/>
        </p:nvSpPr>
        <p:spPr>
          <a:xfrm>
            <a:off x="3456928" y="2021681"/>
            <a:ext cx="229894" cy="291051"/>
          </a:xfrm>
          <a:custGeom>
            <a:rect b="b" l="l" r="r" t="t"/>
            <a:pathLst>
              <a:path extrusionOk="0" h="388068" w="306525">
                <a:moveTo>
                  <a:pt x="172313" y="0"/>
                </a:moveTo>
                <a:lnTo>
                  <a:pt x="172655" y="19"/>
                </a:lnTo>
                <a:lnTo>
                  <a:pt x="172960" y="38"/>
                </a:lnTo>
                <a:lnTo>
                  <a:pt x="174541" y="133"/>
                </a:lnTo>
                <a:lnTo>
                  <a:pt x="174751" y="171"/>
                </a:lnTo>
                <a:lnTo>
                  <a:pt x="174960" y="171"/>
                </a:lnTo>
                <a:lnTo>
                  <a:pt x="175684" y="343"/>
                </a:lnTo>
                <a:lnTo>
                  <a:pt x="176675" y="495"/>
                </a:lnTo>
                <a:lnTo>
                  <a:pt x="176980" y="610"/>
                </a:lnTo>
                <a:lnTo>
                  <a:pt x="177189" y="629"/>
                </a:lnTo>
                <a:lnTo>
                  <a:pt x="177742" y="838"/>
                </a:lnTo>
                <a:lnTo>
                  <a:pt x="178732" y="1105"/>
                </a:lnTo>
                <a:lnTo>
                  <a:pt x="179094" y="1276"/>
                </a:lnTo>
                <a:lnTo>
                  <a:pt x="179380" y="1353"/>
                </a:lnTo>
                <a:lnTo>
                  <a:pt x="179913" y="1619"/>
                </a:lnTo>
                <a:lnTo>
                  <a:pt x="180675" y="1943"/>
                </a:lnTo>
                <a:lnTo>
                  <a:pt x="181076" y="2172"/>
                </a:lnTo>
                <a:lnTo>
                  <a:pt x="181495" y="2362"/>
                </a:lnTo>
                <a:lnTo>
                  <a:pt x="181933" y="2648"/>
                </a:lnTo>
                <a:lnTo>
                  <a:pt x="182523" y="2972"/>
                </a:lnTo>
                <a:lnTo>
                  <a:pt x="183171" y="3429"/>
                </a:lnTo>
                <a:lnTo>
                  <a:pt x="183514" y="3639"/>
                </a:lnTo>
                <a:lnTo>
                  <a:pt x="183762" y="3867"/>
                </a:lnTo>
                <a:lnTo>
                  <a:pt x="184219" y="4191"/>
                </a:lnTo>
                <a:lnTo>
                  <a:pt x="184943" y="4839"/>
                </a:lnTo>
                <a:lnTo>
                  <a:pt x="185362" y="5163"/>
                </a:lnTo>
                <a:lnTo>
                  <a:pt x="185514" y="5353"/>
                </a:lnTo>
                <a:lnTo>
                  <a:pt x="185781" y="5582"/>
                </a:lnTo>
                <a:lnTo>
                  <a:pt x="186467" y="6363"/>
                </a:lnTo>
                <a:lnTo>
                  <a:pt x="186962" y="6877"/>
                </a:lnTo>
                <a:lnTo>
                  <a:pt x="187076" y="7049"/>
                </a:lnTo>
                <a:cubicBezTo>
                  <a:pt x="189362" y="9849"/>
                  <a:pt x="190810" y="13183"/>
                  <a:pt x="191229" y="16821"/>
                </a:cubicBezTo>
                <a:lnTo>
                  <a:pt x="191248" y="17050"/>
                </a:lnTo>
                <a:lnTo>
                  <a:pt x="191286" y="17831"/>
                </a:lnTo>
                <a:lnTo>
                  <a:pt x="191363" y="19050"/>
                </a:lnTo>
                <a:lnTo>
                  <a:pt x="191363" y="133350"/>
                </a:lnTo>
                <a:lnTo>
                  <a:pt x="286613" y="133350"/>
                </a:lnTo>
                <a:cubicBezTo>
                  <a:pt x="293407" y="133348"/>
                  <a:pt x="299689" y="136966"/>
                  <a:pt x="303097" y="142844"/>
                </a:cubicBezTo>
                <a:cubicBezTo>
                  <a:pt x="306506" y="148723"/>
                  <a:pt x="306525" y="155971"/>
                  <a:pt x="303148" y="161868"/>
                </a:cubicBezTo>
                <a:lnTo>
                  <a:pt x="302005" y="163601"/>
                </a:lnTo>
                <a:lnTo>
                  <a:pt x="149605" y="373151"/>
                </a:lnTo>
                <a:cubicBezTo>
                  <a:pt x="138785" y="388068"/>
                  <a:pt x="115163" y="380390"/>
                  <a:pt x="115163" y="361950"/>
                </a:cubicBezTo>
                <a:lnTo>
                  <a:pt x="115163" y="247650"/>
                </a:lnTo>
                <a:lnTo>
                  <a:pt x="19913" y="247650"/>
                </a:lnTo>
                <a:cubicBezTo>
                  <a:pt x="13118" y="247652"/>
                  <a:pt x="6836" y="244034"/>
                  <a:pt x="3428" y="238156"/>
                </a:cubicBezTo>
                <a:cubicBezTo>
                  <a:pt x="19" y="232277"/>
                  <a:pt x="0" y="225029"/>
                  <a:pt x="3377" y="219132"/>
                </a:cubicBezTo>
                <a:lnTo>
                  <a:pt x="4520" y="217399"/>
                </a:lnTo>
                <a:lnTo>
                  <a:pt x="156920" y="7849"/>
                </a:lnTo>
                <a:lnTo>
                  <a:pt x="157111" y="7601"/>
                </a:lnTo>
                <a:lnTo>
                  <a:pt x="157454" y="7144"/>
                </a:lnTo>
                <a:lnTo>
                  <a:pt x="158082" y="6420"/>
                </a:lnTo>
                <a:lnTo>
                  <a:pt x="158425" y="6001"/>
                </a:lnTo>
                <a:lnTo>
                  <a:pt x="158597" y="5848"/>
                </a:lnTo>
                <a:lnTo>
                  <a:pt x="158844" y="5582"/>
                </a:lnTo>
                <a:lnTo>
                  <a:pt x="159606" y="4896"/>
                </a:lnTo>
                <a:lnTo>
                  <a:pt x="160140" y="4401"/>
                </a:lnTo>
                <a:lnTo>
                  <a:pt x="160292" y="4286"/>
                </a:lnTo>
                <a:cubicBezTo>
                  <a:pt x="162525" y="2459"/>
                  <a:pt x="165143" y="1163"/>
                  <a:pt x="167950" y="495"/>
                </a:cubicBezTo>
                <a:lnTo>
                  <a:pt x="168160" y="476"/>
                </a:lnTo>
                <a:lnTo>
                  <a:pt x="168674" y="381"/>
                </a:lnTo>
                <a:lnTo>
                  <a:pt x="170084" y="133"/>
                </a:lnTo>
                <a:lnTo>
                  <a:pt x="170293" y="114"/>
                </a:lnTo>
                <a:lnTo>
                  <a:pt x="171074" y="76"/>
                </a:ln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62"/>
          <p:cNvSpPr txBox="1"/>
          <p:nvPr/>
        </p:nvSpPr>
        <p:spPr>
          <a:xfrm>
            <a:off x="3859769" y="1939886"/>
            <a:ext cx="935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AI 真实落地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62"/>
          <p:cNvSpPr txBox="1"/>
          <p:nvPr/>
        </p:nvSpPr>
        <p:spPr>
          <a:xfrm>
            <a:off x="3861911" y="2129552"/>
            <a:ext cx="49473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500强内部 Claude Code </a:t>
            </a:r>
            <a:r>
              <a:rPr b="1" i="0" lang="en" sz="11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头号用户</a:t>
            </a:r>
            <a:r>
              <a:rPr b="0" i="0" lang="en" sz="11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 · MCP + Agent 生产落地 · PR 翻倍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62"/>
          <p:cNvSpPr/>
          <p:nvPr/>
        </p:nvSpPr>
        <p:spPr>
          <a:xfrm>
            <a:off x="3143250" y="2686050"/>
            <a:ext cx="5429400" cy="785700"/>
          </a:xfrm>
          <a:prstGeom prst="roundRect">
            <a:avLst>
              <a:gd fmla="val 9091" name="adj"/>
            </a:avLst>
          </a:prstGeom>
          <a:solidFill>
            <a:srgbClr val="FFFFFF"/>
          </a:solidFill>
          <a:ln cap="flat" cmpd="sng" w="1427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62"/>
          <p:cNvSpPr/>
          <p:nvPr/>
        </p:nvSpPr>
        <p:spPr>
          <a:xfrm>
            <a:off x="3143250" y="2686050"/>
            <a:ext cx="42900" cy="785700"/>
          </a:xfrm>
          <a:prstGeom prst="roundRect">
            <a:avLst>
              <a:gd fmla="val 50000" name="adj"/>
            </a:avLst>
          </a:prstGeom>
          <a:solidFill>
            <a:srgbClr val="16A34A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62"/>
          <p:cNvSpPr/>
          <p:nvPr/>
        </p:nvSpPr>
        <p:spPr>
          <a:xfrm>
            <a:off x="3400425" y="2907506"/>
            <a:ext cx="342900" cy="342900"/>
          </a:xfrm>
          <a:prstGeom prst="ellipse">
            <a:avLst/>
          </a:prstGeom>
          <a:solidFill>
            <a:srgbClr val="F0FDF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62"/>
          <p:cNvSpPr/>
          <p:nvPr/>
        </p:nvSpPr>
        <p:spPr>
          <a:xfrm>
            <a:off x="3413969" y="2921823"/>
            <a:ext cx="315655" cy="300842"/>
          </a:xfrm>
          <a:custGeom>
            <a:rect b="b" l="l" r="r" t="t"/>
            <a:pathLst>
              <a:path extrusionOk="0" h="401123" w="420873">
                <a:moveTo>
                  <a:pt x="138970" y="120738"/>
                </a:moveTo>
                <a:lnTo>
                  <a:pt x="17431" y="138360"/>
                </a:lnTo>
                <a:lnTo>
                  <a:pt x="15279" y="138798"/>
                </a:lnTo>
                <a:cubicBezTo>
                  <a:pt x="8644" y="140559"/>
                  <a:pt x="3470" y="145753"/>
                  <a:pt x="1735" y="152394"/>
                </a:cubicBezTo>
                <a:cubicBezTo>
                  <a:pt x="0" y="159035"/>
                  <a:pt x="1972" y="166097"/>
                  <a:pt x="6897" y="170878"/>
                </a:cubicBezTo>
                <a:lnTo>
                  <a:pt x="94946" y="256584"/>
                </a:lnTo>
                <a:lnTo>
                  <a:pt x="74181" y="377647"/>
                </a:lnTo>
                <a:lnTo>
                  <a:pt x="73934" y="379742"/>
                </a:lnTo>
                <a:cubicBezTo>
                  <a:pt x="73527" y="386604"/>
                  <a:pt x="76850" y="393153"/>
                  <a:pt x="82627" y="396878"/>
                </a:cubicBezTo>
                <a:cubicBezTo>
                  <a:pt x="88404" y="400603"/>
                  <a:pt x="95740" y="400927"/>
                  <a:pt x="101823" y="397725"/>
                </a:cubicBezTo>
                <a:lnTo>
                  <a:pt x="210522" y="340575"/>
                </a:lnTo>
                <a:lnTo>
                  <a:pt x="318974" y="397725"/>
                </a:lnTo>
                <a:lnTo>
                  <a:pt x="320879" y="398602"/>
                </a:lnTo>
                <a:cubicBezTo>
                  <a:pt x="327281" y="401123"/>
                  <a:pt x="334545" y="399997"/>
                  <a:pt x="339883" y="395654"/>
                </a:cubicBezTo>
                <a:cubicBezTo>
                  <a:pt x="345220" y="391311"/>
                  <a:pt x="347801" y="384428"/>
                  <a:pt x="346634" y="377647"/>
                </a:cubicBezTo>
                <a:lnTo>
                  <a:pt x="325851" y="256584"/>
                </a:lnTo>
                <a:lnTo>
                  <a:pt x="413938" y="170859"/>
                </a:lnTo>
                <a:lnTo>
                  <a:pt x="415424" y="169240"/>
                </a:lnTo>
                <a:cubicBezTo>
                  <a:pt x="419745" y="163918"/>
                  <a:pt x="420873" y="156684"/>
                  <a:pt x="418378" y="150299"/>
                </a:cubicBezTo>
                <a:cubicBezTo>
                  <a:pt x="415883" y="143913"/>
                  <a:pt x="410150" y="139361"/>
                  <a:pt x="403365" y="138379"/>
                </a:cubicBezTo>
                <a:lnTo>
                  <a:pt x="281826" y="120738"/>
                </a:lnTo>
                <a:lnTo>
                  <a:pt x="227496" y="10629"/>
                </a:lnTo>
                <a:cubicBezTo>
                  <a:pt x="224289" y="4121"/>
                  <a:pt x="217663" y="0"/>
                  <a:pt x="210408" y="0"/>
                </a:cubicBezTo>
                <a:cubicBezTo>
                  <a:pt x="203152" y="0"/>
                  <a:pt x="196527" y="4121"/>
                  <a:pt x="193320" y="10629"/>
                </a:cubicBezTo>
                <a:lnTo>
                  <a:pt x="138970" y="120738"/>
                </a:lnTo>
                <a:close/>
              </a:path>
            </a:pathLst>
          </a:custGeom>
          <a:solidFill>
            <a:srgbClr val="16A34A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62"/>
          <p:cNvSpPr txBox="1"/>
          <p:nvPr/>
        </p:nvSpPr>
        <p:spPr>
          <a:xfrm>
            <a:off x="3859769" y="2854286"/>
            <a:ext cx="1964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你也可能在生活中遇见我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62"/>
          <p:cNvSpPr txBox="1"/>
          <p:nvPr/>
        </p:nvSpPr>
        <p:spPr>
          <a:xfrm>
            <a:off x="3861911" y="3043952"/>
            <a:ext cx="4270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USTA </a:t>
            </a:r>
            <a:r>
              <a:rPr b="1" i="0" lang="en" sz="1100" u="none" cap="none" strike="noStrike">
                <a:solidFill>
                  <a:srgbClr val="16A34A"/>
                </a:solidFill>
                <a:latin typeface="Arial"/>
                <a:ea typeface="Arial"/>
                <a:cs typeface="Arial"/>
                <a:sym typeface="Arial"/>
              </a:rPr>
              <a:t>全国冠军</a:t>
            </a:r>
            <a:r>
              <a:rPr b="0" i="0" lang="en" sz="11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 · 网球/匹克球队长 · 积极参与北美华人社区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62"/>
          <p:cNvSpPr/>
          <p:nvPr/>
        </p:nvSpPr>
        <p:spPr>
          <a:xfrm>
            <a:off x="428625" y="3802425"/>
            <a:ext cx="8286900" cy="371400"/>
          </a:xfrm>
          <a:prstGeom prst="roundRect">
            <a:avLst>
              <a:gd fmla="val 19231" name="adj"/>
            </a:avLst>
          </a:prstGeom>
          <a:solidFill>
            <a:srgbClr val="FFF7E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62"/>
          <p:cNvSpPr txBox="1"/>
          <p:nvPr/>
        </p:nvSpPr>
        <p:spPr>
          <a:xfrm>
            <a:off x="2703597" y="3845205"/>
            <a:ext cx="5231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今天分享的，不是理论 — 是我在</a:t>
            </a:r>
            <a:r>
              <a:rPr b="1" i="0" lang="en" sz="11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真实生产环境</a:t>
            </a:r>
            <a:r>
              <a:rPr b="0" i="0" lang="en" sz="11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里踩过坑、跑通的东西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62"/>
          <p:cNvSpPr txBox="1"/>
          <p:nvPr/>
        </p:nvSpPr>
        <p:spPr>
          <a:xfrm>
            <a:off x="8638294" y="4927759"/>
            <a:ext cx="125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A8A29E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6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7E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6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63"/>
          <p:cNvSpPr/>
          <p:nvPr/>
        </p:nvSpPr>
        <p:spPr>
          <a:xfrm>
            <a:off x="0" y="0"/>
            <a:ext cx="9144000" cy="429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63"/>
          <p:cNvSpPr/>
          <p:nvPr/>
        </p:nvSpPr>
        <p:spPr>
          <a:xfrm>
            <a:off x="8286750" y="142875"/>
            <a:ext cx="571500" cy="571500"/>
          </a:xfrm>
          <a:prstGeom prst="ellipse">
            <a:avLst/>
          </a:prstGeom>
          <a:noFill/>
          <a:ln cap="flat" cmpd="sng" w="9525">
            <a:solidFill>
              <a:srgbClr val="EA580C">
                <a:alpha val="102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63"/>
          <p:cNvSpPr/>
          <p:nvPr/>
        </p:nvSpPr>
        <p:spPr>
          <a:xfrm>
            <a:off x="8393906" y="250031"/>
            <a:ext cx="357300" cy="357300"/>
          </a:xfrm>
          <a:prstGeom prst="ellipse">
            <a:avLst/>
          </a:prstGeom>
          <a:noFill/>
          <a:ln cap="flat" cmpd="sng" w="9525">
            <a:solidFill>
              <a:srgbClr val="EA580C">
                <a:alpha val="784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63"/>
          <p:cNvSpPr txBox="1"/>
          <p:nvPr/>
        </p:nvSpPr>
        <p:spPr>
          <a:xfrm>
            <a:off x="3163253" y="271463"/>
            <a:ext cx="2817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300" u="none" cap="none" strike="noStrike">
                <a:solidFill>
                  <a:srgbClr val="1C1917"/>
                </a:solidFill>
                <a:latin typeface="Georgia"/>
                <a:ea typeface="Georgia"/>
                <a:cs typeface="Georgia"/>
                <a:sym typeface="Georgia"/>
              </a:rPr>
              <a:t>一个不可逆的转折</a:t>
            </a:r>
            <a:endParaRPr sz="1100"/>
          </a:p>
        </p:txBody>
      </p:sp>
      <p:sp>
        <p:nvSpPr>
          <p:cNvPr id="344" name="Google Shape;344;p63"/>
          <p:cNvSpPr txBox="1"/>
          <p:nvPr/>
        </p:nvSpPr>
        <p:spPr>
          <a:xfrm>
            <a:off x="3228261" y="640794"/>
            <a:ext cx="2687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历史上每次技术革命，都重新定义了赢家</a:t>
            </a:r>
            <a:endParaRPr sz="1100"/>
          </a:p>
        </p:txBody>
      </p:sp>
      <p:sp>
        <p:nvSpPr>
          <p:cNvPr id="345" name="Google Shape;345;p63"/>
          <p:cNvSpPr/>
          <p:nvPr/>
        </p:nvSpPr>
        <p:spPr>
          <a:xfrm>
            <a:off x="1428750" y="1607344"/>
            <a:ext cx="6286500" cy="7144"/>
          </a:xfrm>
          <a:custGeom>
            <a:rect b="b" l="l" r="r" t="t"/>
            <a:pathLst>
              <a:path extrusionOk="0" h="9525" w="8382000">
                <a:moveTo>
                  <a:pt x="0" y="0"/>
                </a:moveTo>
                <a:lnTo>
                  <a:pt x="8382000" y="0"/>
                </a:lnTo>
              </a:path>
            </a:pathLst>
          </a:custGeom>
          <a:noFill/>
          <a:ln cap="rnd" cmpd="sng" w="38100">
            <a:solidFill>
              <a:srgbClr val="FDDDB0"/>
            </a:solidFill>
            <a:prstDash val="solid"/>
            <a:round/>
            <a:headEnd len="sm" w="sm" type="none"/>
            <a:tailEnd len="sm" w="sm" type="none"/>
          </a:ln>
        </p:spPr>
        <p:txBody>
          <a:bodyPr/>
          <a:p/>
        </p:txBody>
      </p:sp>
      <p:sp>
        <p:nvSpPr>
          <p:cNvPr id="346" name="Google Shape;346;p63"/>
          <p:cNvSpPr/>
          <p:nvPr/>
        </p:nvSpPr>
        <p:spPr>
          <a:xfrm>
            <a:off x="7750969" y="1535906"/>
            <a:ext cx="107156" cy="142875"/>
          </a:xfrm>
          <a:custGeom>
            <a:rect b="b" l="l" r="r" t="t"/>
            <a:pathLst>
              <a:path extrusionOk="0" h="190500" w="142875">
                <a:moveTo>
                  <a:pt x="0" y="0"/>
                </a:moveTo>
                <a:lnTo>
                  <a:pt x="142875" y="95250"/>
                </a:lnTo>
                <a:lnTo>
                  <a:pt x="0" y="190500"/>
                </a:lnTo>
                <a:close/>
              </a:path>
            </a:pathLst>
          </a:custGeom>
          <a:solidFill>
            <a:srgbClr val="C2410C"/>
          </a:solidFill>
          <a:ln>
            <a:noFill/>
          </a:ln>
        </p:spPr>
        <p:txBody>
          <a:bodyPr/>
          <a:p/>
        </p:txBody>
      </p:sp>
      <p:sp>
        <p:nvSpPr>
          <p:cNvPr id="347" name="Google Shape;347;p63"/>
          <p:cNvSpPr/>
          <p:nvPr/>
        </p:nvSpPr>
        <p:spPr>
          <a:xfrm>
            <a:off x="1700213" y="1307306"/>
            <a:ext cx="600000" cy="600000"/>
          </a:xfrm>
          <a:prstGeom prst="ellipse">
            <a:avLst/>
          </a:prstGeom>
          <a:solidFill>
            <a:srgbClr val="EA580C">
              <a:alpha val="12160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63"/>
          <p:cNvSpPr/>
          <p:nvPr/>
        </p:nvSpPr>
        <p:spPr>
          <a:xfrm>
            <a:off x="1785938" y="1393031"/>
            <a:ext cx="428700" cy="428700"/>
          </a:xfrm>
          <a:prstGeom prst="ellipse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9" name="Google Shape;349;p63"/>
          <p:cNvGrpSpPr/>
          <p:nvPr/>
        </p:nvGrpSpPr>
        <p:grpSpPr>
          <a:xfrm>
            <a:off x="1941278" y="1547153"/>
            <a:ext cx="118635" cy="121359"/>
            <a:chOff x="2588371" y="2062870"/>
            <a:chExt cx="158180" cy="161812"/>
          </a:xfrm>
        </p:grpSpPr>
        <p:sp>
          <p:nvSpPr>
            <p:cNvPr id="350" name="Google Shape;350;p63"/>
            <p:cNvSpPr/>
            <p:nvPr/>
          </p:nvSpPr>
          <p:spPr>
            <a:xfrm>
              <a:off x="2665095" y="2106930"/>
              <a:ext cx="17145" cy="51435"/>
            </a:xfrm>
            <a:custGeom>
              <a:rect b="b" l="l" r="r" t="t"/>
              <a:pathLst>
                <a:path extrusionOk="0" h="51435" w="17145">
                  <a:moveTo>
                    <a:pt x="0" y="0"/>
                  </a:moveTo>
                  <a:lnTo>
                    <a:pt x="0" y="34290"/>
                  </a:lnTo>
                  <a:lnTo>
                    <a:pt x="17145" y="51435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/>
            <a:p/>
          </p:txBody>
        </p:sp>
        <p:sp>
          <p:nvSpPr>
            <p:cNvPr id="351" name="Google Shape;351;p63"/>
            <p:cNvSpPr/>
            <p:nvPr/>
          </p:nvSpPr>
          <p:spPr>
            <a:xfrm>
              <a:off x="2588371" y="2062870"/>
              <a:ext cx="158180" cy="161812"/>
            </a:xfrm>
            <a:custGeom>
              <a:rect b="b" l="l" r="r" t="t"/>
              <a:pathLst>
                <a:path extrusionOk="0" h="161812" w="158180">
                  <a:moveTo>
                    <a:pt x="0" y="69777"/>
                  </a:moveTo>
                  <a:cubicBezTo>
                    <a:pt x="3977" y="30733"/>
                    <a:pt x="36631" y="896"/>
                    <a:pt x="75874" y="448"/>
                  </a:cubicBezTo>
                  <a:cubicBezTo>
                    <a:pt x="115118" y="0"/>
                    <a:pt x="148444" y="29083"/>
                    <a:pt x="153312" y="68026"/>
                  </a:cubicBezTo>
                  <a:cubicBezTo>
                    <a:pt x="158180" y="106969"/>
                    <a:pt x="133038" y="143361"/>
                    <a:pt x="94891" y="152586"/>
                  </a:cubicBezTo>
                  <a:cubicBezTo>
                    <a:pt x="56745" y="161812"/>
                    <a:pt x="17752" y="140931"/>
                    <a:pt x="4286" y="104067"/>
                  </a:cubicBezTo>
                  <a:moveTo>
                    <a:pt x="0" y="146930"/>
                  </a:moveTo>
                  <a:lnTo>
                    <a:pt x="0" y="104067"/>
                  </a:lnTo>
                  <a:lnTo>
                    <a:pt x="42862" y="104067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2" name="Google Shape;352;p63"/>
          <p:cNvGrpSpPr/>
          <p:nvPr/>
        </p:nvGrpSpPr>
        <p:grpSpPr>
          <a:xfrm>
            <a:off x="785813" y="2035969"/>
            <a:ext cx="2428875" cy="1500075"/>
            <a:chOff x="1047750" y="2714625"/>
            <a:chExt cx="3238500" cy="2000100"/>
          </a:xfrm>
        </p:grpSpPr>
        <p:sp>
          <p:nvSpPr>
            <p:cNvPr id="353" name="Google Shape;353;p63"/>
            <p:cNvSpPr/>
            <p:nvPr/>
          </p:nvSpPr>
          <p:spPr>
            <a:xfrm>
              <a:off x="1047750" y="2714625"/>
              <a:ext cx="3238500" cy="2000100"/>
            </a:xfrm>
            <a:prstGeom prst="roundRect">
              <a:avLst>
                <a:gd fmla="val 6667" name="adj"/>
              </a:avLst>
            </a:prstGeom>
            <a:solidFill>
              <a:srgbClr val="FFFBF5"/>
            </a:solidFill>
            <a:ln>
              <a:noFill/>
            </a:ln>
            <a:effectLst>
              <a:outerShdw blurRad="76200" rotWithShape="0" algn="ctr" dir="5400000" dist="28575">
                <a:srgbClr val="1C1917">
                  <a:alpha val="5100"/>
                </a:srgbClr>
              </a:outerShdw>
            </a:effectLst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3"/>
            <p:cNvSpPr/>
            <p:nvPr/>
          </p:nvSpPr>
          <p:spPr>
            <a:xfrm>
              <a:off x="1047750" y="2714625"/>
              <a:ext cx="76200" cy="2000100"/>
            </a:xfrm>
            <a:prstGeom prst="roundRect">
              <a:avLst>
                <a:gd fmla="val 50000" name="adj"/>
              </a:avLst>
            </a:prstGeom>
            <a:solidFill>
              <a:srgbClr val="EA580C"/>
            </a:solidFill>
            <a:ln>
              <a:noFill/>
            </a:ln>
            <a:effectLst>
              <a:outerShdw blurRad="76200" rotWithShape="0" algn="ctr" dir="5400000" dist="28575">
                <a:srgbClr val="1C1917">
                  <a:alpha val="5100"/>
                </a:srgbClr>
              </a:outerShdw>
            </a:effectLst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5" name="Google Shape;355;p63"/>
          <p:cNvSpPr txBox="1"/>
          <p:nvPr/>
        </p:nvSpPr>
        <p:spPr>
          <a:xfrm>
            <a:off x="965835" y="2130266"/>
            <a:ext cx="764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600" u="none" cap="none" strike="noStrike">
                <a:solidFill>
                  <a:srgbClr val="EA580C"/>
                </a:solidFill>
                <a:latin typeface="Georgia"/>
                <a:ea typeface="Georgia"/>
                <a:cs typeface="Georgia"/>
                <a:sym typeface="Georgia"/>
              </a:rPr>
              <a:t>互联网</a:t>
            </a:r>
            <a:endParaRPr sz="1100"/>
          </a:p>
        </p:txBody>
      </p:sp>
      <p:sp>
        <p:nvSpPr>
          <p:cNvPr id="356" name="Google Shape;356;p63"/>
          <p:cNvSpPr txBox="1"/>
          <p:nvPr/>
        </p:nvSpPr>
        <p:spPr>
          <a:xfrm>
            <a:off x="975836" y="2401014"/>
            <a:ext cx="503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A8A29E"/>
                </a:solidFill>
                <a:latin typeface="Arial"/>
                <a:ea typeface="Arial"/>
                <a:cs typeface="Arial"/>
                <a:sym typeface="Arial"/>
              </a:rPr>
              <a:t>2000年代</a:t>
            </a:r>
            <a:endParaRPr sz="1100"/>
          </a:p>
        </p:txBody>
      </p:sp>
      <p:sp>
        <p:nvSpPr>
          <p:cNvPr id="357" name="Google Shape;357;p63"/>
          <p:cNvSpPr/>
          <p:nvPr/>
        </p:nvSpPr>
        <p:spPr>
          <a:xfrm>
            <a:off x="985838" y="2571750"/>
            <a:ext cx="2000100" cy="7200"/>
          </a:xfrm>
          <a:prstGeom prst="rect">
            <a:avLst/>
          </a:prstGeom>
          <a:solidFill>
            <a:srgbClr val="FDDDB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63"/>
          <p:cNvSpPr txBox="1"/>
          <p:nvPr/>
        </p:nvSpPr>
        <p:spPr>
          <a:xfrm>
            <a:off x="972979" y="2662476"/>
            <a:ext cx="912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能上网的企业</a:t>
            </a:r>
            <a:endParaRPr sz="1100"/>
          </a:p>
        </p:txBody>
      </p:sp>
      <p:sp>
        <p:nvSpPr>
          <p:cNvPr id="359" name="Google Shape;359;p63"/>
          <p:cNvSpPr txBox="1"/>
          <p:nvPr/>
        </p:nvSpPr>
        <p:spPr>
          <a:xfrm>
            <a:off x="972979" y="2833926"/>
            <a:ext cx="188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vs</a:t>
            </a:r>
            <a:endParaRPr sz="1100"/>
          </a:p>
        </p:txBody>
      </p:sp>
      <p:sp>
        <p:nvSpPr>
          <p:cNvPr id="360" name="Google Shape;360;p63"/>
          <p:cNvSpPr txBox="1"/>
          <p:nvPr/>
        </p:nvSpPr>
        <p:spPr>
          <a:xfrm>
            <a:off x="972979" y="3005376"/>
            <a:ext cx="912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不上网的企业</a:t>
            </a:r>
            <a:endParaRPr sz="1100"/>
          </a:p>
        </p:txBody>
      </p:sp>
      <p:sp>
        <p:nvSpPr>
          <p:cNvPr id="361" name="Google Shape;361;p63"/>
          <p:cNvSpPr txBox="1"/>
          <p:nvPr/>
        </p:nvSpPr>
        <p:spPr>
          <a:xfrm>
            <a:off x="3317164" y="1487329"/>
            <a:ext cx="166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FDDDB0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1100"/>
          </a:p>
        </p:txBody>
      </p:sp>
      <p:sp>
        <p:nvSpPr>
          <p:cNvPr id="362" name="Google Shape;362;p63"/>
          <p:cNvSpPr/>
          <p:nvPr/>
        </p:nvSpPr>
        <p:spPr>
          <a:xfrm>
            <a:off x="4271963" y="1307306"/>
            <a:ext cx="600000" cy="600000"/>
          </a:xfrm>
          <a:prstGeom prst="ellipse">
            <a:avLst/>
          </a:prstGeom>
          <a:solidFill>
            <a:srgbClr val="F97316">
              <a:alpha val="12160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63"/>
          <p:cNvSpPr/>
          <p:nvPr/>
        </p:nvSpPr>
        <p:spPr>
          <a:xfrm>
            <a:off x="4357688" y="1393031"/>
            <a:ext cx="428700" cy="428700"/>
          </a:xfrm>
          <a:prstGeom prst="ellipse">
            <a:avLst/>
          </a:prstGeom>
          <a:solidFill>
            <a:srgbClr val="F9731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4" name="Google Shape;364;p63"/>
          <p:cNvGrpSpPr/>
          <p:nvPr/>
        </p:nvGrpSpPr>
        <p:grpSpPr>
          <a:xfrm>
            <a:off x="4530388" y="1541621"/>
            <a:ext cx="86449" cy="129301"/>
            <a:chOff x="6040517" y="2055495"/>
            <a:chExt cx="115265" cy="172402"/>
          </a:xfrm>
        </p:grpSpPr>
        <p:sp>
          <p:nvSpPr>
            <p:cNvPr id="365" name="Google Shape;365;p63"/>
            <p:cNvSpPr/>
            <p:nvPr/>
          </p:nvSpPr>
          <p:spPr>
            <a:xfrm>
              <a:off x="6051232" y="2081212"/>
              <a:ext cx="68580" cy="68580"/>
            </a:xfrm>
            <a:custGeom>
              <a:rect b="b" l="l" r="r" t="t"/>
              <a:pathLst>
                <a:path extrusionOk="0" h="68580" w="68580">
                  <a:moveTo>
                    <a:pt x="0" y="34290"/>
                  </a:moveTo>
                  <a:cubicBezTo>
                    <a:pt x="0" y="53228"/>
                    <a:pt x="15352" y="68580"/>
                    <a:pt x="34290" y="68580"/>
                  </a:cubicBezTo>
                  <a:cubicBezTo>
                    <a:pt x="53228" y="68580"/>
                    <a:pt x="68580" y="53228"/>
                    <a:pt x="68580" y="34290"/>
                  </a:cubicBezTo>
                  <a:cubicBezTo>
                    <a:pt x="68580" y="15352"/>
                    <a:pt x="53228" y="0"/>
                    <a:pt x="34290" y="0"/>
                  </a:cubicBezTo>
                  <a:cubicBezTo>
                    <a:pt x="15352" y="0"/>
                    <a:pt x="0" y="15352"/>
                    <a:pt x="0" y="34290"/>
                  </a:cubicBez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63"/>
            <p:cNvSpPr/>
            <p:nvPr/>
          </p:nvSpPr>
          <p:spPr>
            <a:xfrm>
              <a:off x="6040517" y="2055495"/>
              <a:ext cx="115265" cy="133042"/>
            </a:xfrm>
            <a:custGeom>
              <a:rect b="b" l="l" r="r" t="t"/>
              <a:pathLst>
                <a:path extrusionOk="0" h="133042" w="115265">
                  <a:moveTo>
                    <a:pt x="0" y="111442"/>
                  </a:moveTo>
                  <a:cubicBezTo>
                    <a:pt x="19733" y="128583"/>
                    <a:pt x="47482" y="133042"/>
                    <a:pt x="71592" y="122947"/>
                  </a:cubicBezTo>
                  <a:cubicBezTo>
                    <a:pt x="95702" y="112853"/>
                    <a:pt x="111996" y="89953"/>
                    <a:pt x="113631" y="63866"/>
                  </a:cubicBezTo>
                  <a:cubicBezTo>
                    <a:pt x="115265" y="37780"/>
                    <a:pt x="101957" y="13025"/>
                    <a:pt x="79296" y="0"/>
                  </a:cubicBez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63"/>
            <p:cNvSpPr/>
            <p:nvPr/>
          </p:nvSpPr>
          <p:spPr>
            <a:xfrm>
              <a:off x="6085522" y="2184082"/>
              <a:ext cx="9525" cy="34290"/>
            </a:xfrm>
            <a:custGeom>
              <a:rect b="b" l="l" r="r" t="t"/>
              <a:pathLst>
                <a:path extrusionOk="0" h="34290" w="9525">
                  <a:moveTo>
                    <a:pt x="0" y="0"/>
                  </a:moveTo>
                  <a:lnTo>
                    <a:pt x="0" y="3429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/>
            <a:p/>
          </p:txBody>
        </p:sp>
        <p:sp>
          <p:nvSpPr>
            <p:cNvPr id="368" name="Google Shape;368;p63"/>
            <p:cNvSpPr/>
            <p:nvPr/>
          </p:nvSpPr>
          <p:spPr>
            <a:xfrm>
              <a:off x="6051232" y="2218372"/>
              <a:ext cx="68580" cy="9525"/>
            </a:xfrm>
            <a:custGeom>
              <a:rect b="b" l="l" r="r" t="t"/>
              <a:pathLst>
                <a:path extrusionOk="0" h="9525" w="68580">
                  <a:moveTo>
                    <a:pt x="0" y="0"/>
                  </a:moveTo>
                  <a:lnTo>
                    <a:pt x="68580" y="0"/>
                  </a:lnTo>
                </a:path>
              </a:pathLst>
            </a:custGeom>
            <a:noFill/>
            <a:ln cap="rnd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/>
            <a:p/>
          </p:txBody>
        </p:sp>
      </p:grpSp>
      <p:grpSp>
        <p:nvGrpSpPr>
          <p:cNvPr id="369" name="Google Shape;369;p63"/>
          <p:cNvGrpSpPr/>
          <p:nvPr/>
        </p:nvGrpSpPr>
        <p:grpSpPr>
          <a:xfrm>
            <a:off x="3357563" y="2035969"/>
            <a:ext cx="2428875" cy="1500075"/>
            <a:chOff x="4476750" y="2714625"/>
            <a:chExt cx="3238500" cy="2000100"/>
          </a:xfrm>
        </p:grpSpPr>
        <p:sp>
          <p:nvSpPr>
            <p:cNvPr id="370" name="Google Shape;370;p63"/>
            <p:cNvSpPr/>
            <p:nvPr/>
          </p:nvSpPr>
          <p:spPr>
            <a:xfrm>
              <a:off x="4476750" y="2714625"/>
              <a:ext cx="3238500" cy="2000100"/>
            </a:xfrm>
            <a:prstGeom prst="roundRect">
              <a:avLst>
                <a:gd fmla="val 6667" name="adj"/>
              </a:avLst>
            </a:prstGeom>
            <a:solidFill>
              <a:srgbClr val="FFFBF5"/>
            </a:solidFill>
            <a:ln>
              <a:noFill/>
            </a:ln>
            <a:effectLst>
              <a:outerShdw blurRad="76200" rotWithShape="0" algn="ctr" dir="5400000" dist="28575">
                <a:srgbClr val="1C1917">
                  <a:alpha val="5100"/>
                </a:srgbClr>
              </a:outerShdw>
            </a:effectLst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63"/>
            <p:cNvSpPr/>
            <p:nvPr/>
          </p:nvSpPr>
          <p:spPr>
            <a:xfrm>
              <a:off x="4476750" y="2714625"/>
              <a:ext cx="76200" cy="2000100"/>
            </a:xfrm>
            <a:prstGeom prst="roundRect">
              <a:avLst>
                <a:gd fmla="val 50000" name="adj"/>
              </a:avLst>
            </a:prstGeom>
            <a:solidFill>
              <a:srgbClr val="F97316"/>
            </a:solidFill>
            <a:ln>
              <a:noFill/>
            </a:ln>
            <a:effectLst>
              <a:outerShdw blurRad="76200" rotWithShape="0" algn="ctr" dir="5400000" dist="28575">
                <a:srgbClr val="1C1917">
                  <a:alpha val="5100"/>
                </a:srgbClr>
              </a:outerShdw>
            </a:effectLst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2" name="Google Shape;372;p63"/>
          <p:cNvSpPr txBox="1"/>
          <p:nvPr/>
        </p:nvSpPr>
        <p:spPr>
          <a:xfrm>
            <a:off x="3537585" y="2130266"/>
            <a:ext cx="1247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600" u="none" cap="none" strike="noStrike">
                <a:solidFill>
                  <a:srgbClr val="F97316"/>
                </a:solidFill>
                <a:latin typeface="Georgia"/>
                <a:ea typeface="Georgia"/>
                <a:cs typeface="Georgia"/>
                <a:sym typeface="Georgia"/>
              </a:rPr>
              <a:t>移动互联网</a:t>
            </a:r>
            <a:endParaRPr sz="1100"/>
          </a:p>
        </p:txBody>
      </p:sp>
      <p:sp>
        <p:nvSpPr>
          <p:cNvPr id="373" name="Google Shape;373;p63"/>
          <p:cNvSpPr txBox="1"/>
          <p:nvPr/>
        </p:nvSpPr>
        <p:spPr>
          <a:xfrm>
            <a:off x="3547586" y="2401014"/>
            <a:ext cx="4743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A8A29E"/>
                </a:solidFill>
                <a:latin typeface="Arial"/>
                <a:ea typeface="Arial"/>
                <a:cs typeface="Arial"/>
                <a:sym typeface="Arial"/>
              </a:rPr>
              <a:t>2010年代</a:t>
            </a:r>
            <a:endParaRPr sz="1100"/>
          </a:p>
        </p:txBody>
      </p:sp>
      <p:sp>
        <p:nvSpPr>
          <p:cNvPr id="374" name="Google Shape;374;p63"/>
          <p:cNvSpPr/>
          <p:nvPr/>
        </p:nvSpPr>
        <p:spPr>
          <a:xfrm>
            <a:off x="3557588" y="2571750"/>
            <a:ext cx="2000100" cy="7200"/>
          </a:xfrm>
          <a:prstGeom prst="rect">
            <a:avLst/>
          </a:prstGeom>
          <a:solidFill>
            <a:srgbClr val="FDDDB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63"/>
          <p:cNvSpPr txBox="1"/>
          <p:nvPr/>
        </p:nvSpPr>
        <p:spPr>
          <a:xfrm>
            <a:off x="3544729" y="2662476"/>
            <a:ext cx="861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有App的品牌</a:t>
            </a:r>
            <a:endParaRPr sz="1100"/>
          </a:p>
        </p:txBody>
      </p:sp>
      <p:sp>
        <p:nvSpPr>
          <p:cNvPr id="376" name="Google Shape;376;p63"/>
          <p:cNvSpPr txBox="1"/>
          <p:nvPr/>
        </p:nvSpPr>
        <p:spPr>
          <a:xfrm>
            <a:off x="3544729" y="2833926"/>
            <a:ext cx="188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vs</a:t>
            </a:r>
            <a:endParaRPr sz="1100"/>
          </a:p>
        </p:txBody>
      </p:sp>
      <p:sp>
        <p:nvSpPr>
          <p:cNvPr id="377" name="Google Shape;377;p63"/>
          <p:cNvSpPr txBox="1"/>
          <p:nvPr/>
        </p:nvSpPr>
        <p:spPr>
          <a:xfrm>
            <a:off x="3544729" y="3005376"/>
            <a:ext cx="4692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没有的</a:t>
            </a:r>
            <a:endParaRPr sz="1100"/>
          </a:p>
        </p:txBody>
      </p:sp>
      <p:sp>
        <p:nvSpPr>
          <p:cNvPr id="378" name="Google Shape;378;p63"/>
          <p:cNvSpPr txBox="1"/>
          <p:nvPr/>
        </p:nvSpPr>
        <p:spPr>
          <a:xfrm>
            <a:off x="5888915" y="1487329"/>
            <a:ext cx="166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600" u="none" cap="none" strike="noStrike">
                <a:solidFill>
                  <a:srgbClr val="FDDDB0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 sz="1100"/>
          </a:p>
        </p:txBody>
      </p:sp>
      <p:sp>
        <p:nvSpPr>
          <p:cNvPr id="379" name="Google Shape;379;p63"/>
          <p:cNvSpPr/>
          <p:nvPr/>
        </p:nvSpPr>
        <p:spPr>
          <a:xfrm>
            <a:off x="6843713" y="1307306"/>
            <a:ext cx="600000" cy="600000"/>
          </a:xfrm>
          <a:prstGeom prst="ellipse">
            <a:avLst/>
          </a:prstGeom>
          <a:solidFill>
            <a:srgbClr val="C2410C">
              <a:alpha val="14900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63"/>
          <p:cNvSpPr/>
          <p:nvPr/>
        </p:nvSpPr>
        <p:spPr>
          <a:xfrm>
            <a:off x="6929438" y="1393031"/>
            <a:ext cx="428700" cy="428700"/>
          </a:xfrm>
          <a:prstGeom prst="ellipse">
            <a:avLst/>
          </a:prstGeom>
          <a:solidFill>
            <a:srgbClr val="C241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63"/>
          <p:cNvSpPr/>
          <p:nvPr/>
        </p:nvSpPr>
        <p:spPr>
          <a:xfrm>
            <a:off x="7097316" y="1548051"/>
            <a:ext cx="90011" cy="115729"/>
          </a:xfrm>
          <a:custGeom>
            <a:rect b="b" l="l" r="r" t="t"/>
            <a:pathLst>
              <a:path extrusionOk="0" h="154305" w="120015">
                <a:moveTo>
                  <a:pt x="68580" y="0"/>
                </a:moveTo>
                <a:lnTo>
                  <a:pt x="68580" y="60008"/>
                </a:lnTo>
                <a:lnTo>
                  <a:pt x="120015" y="60008"/>
                </a:lnTo>
                <a:lnTo>
                  <a:pt x="51435" y="154305"/>
                </a:lnTo>
                <a:lnTo>
                  <a:pt x="51435" y="94298"/>
                </a:lnTo>
                <a:lnTo>
                  <a:pt x="0" y="94298"/>
                </a:lnTo>
                <a:lnTo>
                  <a:pt x="68580" y="0"/>
                </a:lnTo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/>
          <a:p/>
        </p:txBody>
      </p:sp>
      <p:grpSp>
        <p:nvGrpSpPr>
          <p:cNvPr id="382" name="Google Shape;382;p63"/>
          <p:cNvGrpSpPr/>
          <p:nvPr/>
        </p:nvGrpSpPr>
        <p:grpSpPr>
          <a:xfrm>
            <a:off x="5929313" y="2035969"/>
            <a:ext cx="2428875" cy="1500075"/>
            <a:chOff x="7905750" y="2714625"/>
            <a:chExt cx="3238500" cy="2000100"/>
          </a:xfrm>
        </p:grpSpPr>
        <p:sp>
          <p:nvSpPr>
            <p:cNvPr id="383" name="Google Shape;383;p63"/>
            <p:cNvSpPr/>
            <p:nvPr/>
          </p:nvSpPr>
          <p:spPr>
            <a:xfrm>
              <a:off x="7905750" y="2714625"/>
              <a:ext cx="3238500" cy="2000100"/>
            </a:xfrm>
            <a:prstGeom prst="roundRect">
              <a:avLst>
                <a:gd fmla="val 6667" name="adj"/>
              </a:avLst>
            </a:prstGeom>
            <a:solidFill>
              <a:srgbClr val="FEF3C7"/>
            </a:solidFill>
            <a:ln>
              <a:noFill/>
            </a:ln>
            <a:effectLst>
              <a:outerShdw blurRad="76200" rotWithShape="0" algn="ctr" dir="5400000" dist="28575">
                <a:srgbClr val="1C1917">
                  <a:alpha val="5100"/>
                </a:srgbClr>
              </a:outerShdw>
            </a:effectLst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63"/>
            <p:cNvSpPr/>
            <p:nvPr/>
          </p:nvSpPr>
          <p:spPr>
            <a:xfrm>
              <a:off x="7905750" y="2714625"/>
              <a:ext cx="76200" cy="2000100"/>
            </a:xfrm>
            <a:prstGeom prst="roundRect">
              <a:avLst>
                <a:gd fmla="val 50000" name="adj"/>
              </a:avLst>
            </a:prstGeom>
            <a:solidFill>
              <a:srgbClr val="C2410C"/>
            </a:solidFill>
            <a:ln>
              <a:noFill/>
            </a:ln>
            <a:effectLst>
              <a:outerShdw blurRad="76200" rotWithShape="0" algn="ctr" dir="5400000" dist="28575">
                <a:srgbClr val="1C1917">
                  <a:alpha val="5100"/>
                </a:srgbClr>
              </a:outerShdw>
            </a:effectLst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5" name="Google Shape;385;p63"/>
          <p:cNvSpPr txBox="1"/>
          <p:nvPr/>
        </p:nvSpPr>
        <p:spPr>
          <a:xfrm>
            <a:off x="6109233" y="2130275"/>
            <a:ext cx="2503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600" u="none" cap="none" strike="noStrike">
                <a:solidFill>
                  <a:srgbClr val="C2410C"/>
                </a:solidFill>
                <a:latin typeface="Georgia"/>
                <a:ea typeface="Georgia"/>
                <a:cs typeface="Georgia"/>
                <a:sym typeface="Georgia"/>
              </a:rPr>
              <a:t>AI </a:t>
            </a:r>
            <a:r>
              <a:rPr b="1" lang="en" sz="1600">
                <a:solidFill>
                  <a:srgbClr val="C2410C"/>
                </a:solidFill>
                <a:latin typeface="Georgia"/>
                <a:ea typeface="Georgia"/>
                <a:cs typeface="Georgia"/>
                <a:sym typeface="Georgia"/>
              </a:rPr>
              <a:t>大语言模型</a:t>
            </a:r>
            <a:endParaRPr sz="1100"/>
          </a:p>
        </p:txBody>
      </p:sp>
      <p:sp>
        <p:nvSpPr>
          <p:cNvPr id="386" name="Google Shape;386;p63"/>
          <p:cNvSpPr txBox="1"/>
          <p:nvPr/>
        </p:nvSpPr>
        <p:spPr>
          <a:xfrm>
            <a:off x="6119336" y="2401014"/>
            <a:ext cx="842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A8A29E"/>
                </a:solidFill>
                <a:latin typeface="Arial"/>
                <a:ea typeface="Arial"/>
                <a:cs typeface="Arial"/>
                <a:sym typeface="Arial"/>
              </a:rPr>
              <a:t>现在 · 正在发生</a:t>
            </a:r>
            <a:endParaRPr sz="1100"/>
          </a:p>
        </p:txBody>
      </p:sp>
      <p:sp>
        <p:nvSpPr>
          <p:cNvPr id="387" name="Google Shape;387;p63"/>
          <p:cNvSpPr/>
          <p:nvPr/>
        </p:nvSpPr>
        <p:spPr>
          <a:xfrm>
            <a:off x="6129338" y="2571750"/>
            <a:ext cx="2000100" cy="72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63"/>
          <p:cNvSpPr txBox="1"/>
          <p:nvPr/>
        </p:nvSpPr>
        <p:spPr>
          <a:xfrm>
            <a:off x="6115050" y="2664619"/>
            <a:ext cx="1063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1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现在正在发生</a:t>
            </a:r>
            <a:endParaRPr sz="1100"/>
          </a:p>
        </p:txBody>
      </p:sp>
      <p:sp>
        <p:nvSpPr>
          <p:cNvPr id="389" name="Google Shape;389;p63"/>
          <p:cNvSpPr txBox="1"/>
          <p:nvPr/>
        </p:nvSpPr>
        <p:spPr>
          <a:xfrm>
            <a:off x="6117194" y="2932867"/>
            <a:ext cx="722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窗口期有限</a:t>
            </a:r>
            <a:endParaRPr sz="1100"/>
          </a:p>
        </p:txBody>
      </p:sp>
      <p:sp>
        <p:nvSpPr>
          <p:cNvPr id="390" name="Google Shape;390;p63"/>
          <p:cNvSpPr txBox="1"/>
          <p:nvPr/>
        </p:nvSpPr>
        <p:spPr>
          <a:xfrm>
            <a:off x="6117194" y="3147179"/>
            <a:ext cx="11415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0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先进入者定义规则</a:t>
            </a:r>
            <a:endParaRPr sz="1100"/>
          </a:p>
        </p:txBody>
      </p:sp>
      <p:sp>
        <p:nvSpPr>
          <p:cNvPr id="391" name="Google Shape;391;p63"/>
          <p:cNvSpPr/>
          <p:nvPr/>
        </p:nvSpPr>
        <p:spPr>
          <a:xfrm>
            <a:off x="0" y="4107656"/>
            <a:ext cx="9144000" cy="571500"/>
          </a:xfrm>
          <a:prstGeom prst="rect">
            <a:avLst/>
          </a:prstGeom>
          <a:solidFill>
            <a:srgbClr val="1C1917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63"/>
          <p:cNvSpPr/>
          <p:nvPr/>
        </p:nvSpPr>
        <p:spPr>
          <a:xfrm>
            <a:off x="385763" y="4350544"/>
            <a:ext cx="85800" cy="85800"/>
          </a:xfrm>
          <a:prstGeom prst="ellipse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63"/>
          <p:cNvSpPr txBox="1"/>
          <p:nvPr/>
        </p:nvSpPr>
        <p:spPr>
          <a:xfrm>
            <a:off x="552926" y="4271249"/>
            <a:ext cx="38820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5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赢家不是最聪明的，是最早做出判断的。</a:t>
            </a:r>
            <a:endParaRPr sz="1100"/>
          </a:p>
        </p:txBody>
      </p:sp>
      <p:sp>
        <p:nvSpPr>
          <p:cNvPr id="394" name="Google Shape;394;p63"/>
          <p:cNvSpPr txBox="1"/>
          <p:nvPr/>
        </p:nvSpPr>
        <p:spPr>
          <a:xfrm>
            <a:off x="8848964" y="3992999"/>
            <a:ext cx="136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A8A29E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1100"/>
          </a:p>
        </p:txBody>
      </p:sp>
      <p:pic>
        <p:nvPicPr>
          <p:cNvPr id="395" name="Google Shape;39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58188" y="88753"/>
            <a:ext cx="357187" cy="494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400">
        <p:fade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Google Shape;400;p64"/>
          <p:cNvGrpSpPr/>
          <p:nvPr/>
        </p:nvGrpSpPr>
        <p:grpSpPr>
          <a:xfrm>
            <a:off x="-714375" y="-1571625"/>
            <a:ext cx="11358563" cy="7429500"/>
            <a:chOff x="-952500" y="-2095500"/>
            <a:chExt cx="15144750" cy="9906000"/>
          </a:xfrm>
        </p:grpSpPr>
        <p:sp>
          <p:nvSpPr>
            <p:cNvPr id="401" name="Google Shape;401;p6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AFAF8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64"/>
            <p:cNvSpPr/>
            <p:nvPr/>
          </p:nvSpPr>
          <p:spPr>
            <a:xfrm>
              <a:off x="2095500" y="762000"/>
              <a:ext cx="8001000" cy="4953000"/>
            </a:xfrm>
            <a:prstGeom prst="ellipse">
              <a:avLst/>
            </a:prstGeom>
            <a:gradFill>
              <a:gsLst>
                <a:gs pos="0">
                  <a:srgbClr val="E8854C">
                    <a:alpha val="7059"/>
                  </a:srgbClr>
                </a:gs>
                <a:gs pos="100000">
                  <a:srgbClr val="E8854C">
                    <a:alpha val="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64"/>
            <p:cNvSpPr/>
            <p:nvPr/>
          </p:nvSpPr>
          <p:spPr>
            <a:xfrm>
              <a:off x="8858250" y="-2095500"/>
              <a:ext cx="5334000" cy="5334000"/>
            </a:xfrm>
            <a:prstGeom prst="ellipse">
              <a:avLst/>
            </a:prstGeom>
            <a:noFill/>
            <a:ln cap="flat" cmpd="sng" w="9525">
              <a:solidFill>
                <a:srgbClr val="E2E8F0">
                  <a:alpha val="3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64"/>
            <p:cNvSpPr/>
            <p:nvPr/>
          </p:nvSpPr>
          <p:spPr>
            <a:xfrm>
              <a:off x="9620250" y="-1333500"/>
              <a:ext cx="3810000" cy="3810000"/>
            </a:xfrm>
            <a:prstGeom prst="ellipse">
              <a:avLst/>
            </a:prstGeom>
            <a:noFill/>
            <a:ln cap="flat" cmpd="sng" w="9525">
              <a:solidFill>
                <a:srgbClr val="E2E8F0">
                  <a:alpha val="2000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64"/>
            <p:cNvSpPr/>
            <p:nvPr/>
          </p:nvSpPr>
          <p:spPr>
            <a:xfrm>
              <a:off x="10287000" y="-666750"/>
              <a:ext cx="2476500" cy="2476500"/>
            </a:xfrm>
            <a:prstGeom prst="ellipse">
              <a:avLst/>
            </a:prstGeom>
            <a:solidFill>
              <a:srgbClr val="4F46E5">
                <a:alpha val="3922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64"/>
            <p:cNvSpPr/>
            <p:nvPr/>
          </p:nvSpPr>
          <p:spPr>
            <a:xfrm>
              <a:off x="-952500" y="4572000"/>
              <a:ext cx="3238500" cy="3238500"/>
            </a:xfrm>
            <a:prstGeom prst="ellipse">
              <a:avLst/>
            </a:prstGeom>
            <a:noFill/>
            <a:ln cap="flat" cmpd="sng" w="9525">
              <a:solidFill>
                <a:srgbClr val="EA580C">
                  <a:alpha val="1215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64"/>
            <p:cNvSpPr/>
            <p:nvPr/>
          </p:nvSpPr>
          <p:spPr>
            <a:xfrm>
              <a:off x="-285750" y="5238750"/>
              <a:ext cx="1905000" cy="1905000"/>
            </a:xfrm>
            <a:prstGeom prst="ellipse">
              <a:avLst/>
            </a:prstGeom>
            <a:solidFill>
              <a:srgbClr val="EA580C">
                <a:alpha val="3922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64"/>
            <p:cNvSpPr/>
            <p:nvPr/>
          </p:nvSpPr>
          <p:spPr>
            <a:xfrm>
              <a:off x="10401300" y="1828800"/>
              <a:ext cx="57150" cy="57150"/>
            </a:xfrm>
            <a:prstGeom prst="ellipse">
              <a:avLst/>
            </a:prstGeom>
            <a:solidFill>
              <a:srgbClr val="E2E8F0">
                <a:alpha val="65098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64"/>
            <p:cNvSpPr/>
            <p:nvPr/>
          </p:nvSpPr>
          <p:spPr>
            <a:xfrm>
              <a:off x="10696575" y="1647825"/>
              <a:ext cx="38100" cy="38100"/>
            </a:xfrm>
            <a:prstGeom prst="ellipse">
              <a:avLst/>
            </a:prstGeom>
            <a:solidFill>
              <a:srgbClr val="E2E8F0">
                <a:alpha val="5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64"/>
            <p:cNvSpPr/>
            <p:nvPr/>
          </p:nvSpPr>
          <p:spPr>
            <a:xfrm>
              <a:off x="10910888" y="2024062"/>
              <a:ext cx="47625" cy="47625"/>
            </a:xfrm>
            <a:prstGeom prst="ellipse">
              <a:avLst/>
            </a:prstGeom>
            <a:solidFill>
              <a:srgbClr val="E2E8F0">
                <a:alpha val="400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64"/>
            <p:cNvSpPr/>
            <p:nvPr/>
          </p:nvSpPr>
          <p:spPr>
            <a:xfrm>
              <a:off x="10222230" y="2125980"/>
              <a:ext cx="34290" cy="34290"/>
            </a:xfrm>
            <a:prstGeom prst="ellipse">
              <a:avLst/>
            </a:prstGeom>
            <a:solidFill>
              <a:srgbClr val="E2E8F0">
                <a:alpha val="34902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64"/>
            <p:cNvSpPr/>
            <p:nvPr/>
          </p:nvSpPr>
          <p:spPr>
            <a:xfrm>
              <a:off x="11077575" y="1790700"/>
              <a:ext cx="38100" cy="38100"/>
            </a:xfrm>
            <a:prstGeom prst="ellipse">
              <a:avLst/>
            </a:prstGeom>
            <a:solidFill>
              <a:srgbClr val="E2E8F0">
                <a:alpha val="3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64"/>
            <p:cNvSpPr/>
            <p:nvPr/>
          </p:nvSpPr>
          <p:spPr>
            <a:xfrm>
              <a:off x="1452562" y="5262562"/>
              <a:ext cx="47625" cy="47625"/>
            </a:xfrm>
            <a:prstGeom prst="ellipse">
              <a:avLst/>
            </a:prstGeom>
            <a:solidFill>
              <a:srgbClr val="EA580C">
                <a:alpha val="21961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64"/>
            <p:cNvSpPr/>
            <p:nvPr/>
          </p:nvSpPr>
          <p:spPr>
            <a:xfrm>
              <a:off x="1171575" y="5553075"/>
              <a:ext cx="38100" cy="38100"/>
            </a:xfrm>
            <a:prstGeom prst="ellipse">
              <a:avLst/>
            </a:prstGeom>
            <a:solidFill>
              <a:srgbClr val="EA580C">
                <a:alpha val="16078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64"/>
            <p:cNvSpPr/>
            <p:nvPr/>
          </p:nvSpPr>
          <p:spPr>
            <a:xfrm>
              <a:off x="1652588" y="5605462"/>
              <a:ext cx="28575" cy="28575"/>
            </a:xfrm>
            <a:prstGeom prst="ellipse">
              <a:avLst/>
            </a:prstGeom>
            <a:solidFill>
              <a:srgbClr val="EA580C">
                <a:alpha val="12941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16" name="Google Shape;416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2" y="71438"/>
            <a:ext cx="454540" cy="628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7" name="Google Shape;417;p64"/>
          <p:cNvGrpSpPr/>
          <p:nvPr/>
        </p:nvGrpSpPr>
        <p:grpSpPr>
          <a:xfrm>
            <a:off x="3486105" y="671513"/>
            <a:ext cx="2171789" cy="271463"/>
            <a:chOff x="4648140" y="895350"/>
            <a:chExt cx="2895719" cy="361950"/>
          </a:xfrm>
        </p:grpSpPr>
        <p:sp>
          <p:nvSpPr>
            <p:cNvPr id="418" name="Google Shape;418;p64"/>
            <p:cNvSpPr/>
            <p:nvPr/>
          </p:nvSpPr>
          <p:spPr>
            <a:xfrm>
              <a:off x="4953000" y="895350"/>
              <a:ext cx="2286000" cy="361950"/>
            </a:xfrm>
            <a:prstGeom prst="roundRect">
              <a:avLst>
                <a:gd fmla="val 50000" name="adj"/>
              </a:avLst>
            </a:prstGeom>
            <a:solidFill>
              <a:srgbClr val="EA580C">
                <a:alpha val="14118"/>
              </a:srgbClr>
            </a:solidFill>
            <a:ln cap="flat" cmpd="sng" w="9525">
              <a:solidFill>
                <a:srgbClr val="EA580C">
                  <a:alpha val="45098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64"/>
            <p:cNvSpPr txBox="1"/>
            <p:nvPr/>
          </p:nvSpPr>
          <p:spPr>
            <a:xfrm>
              <a:off x="4648140" y="1002506"/>
              <a:ext cx="2895719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" sz="800" u="none" cap="none" strike="noStrike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北美华人领域专家 · 职场 · 创业 · 副业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0" name="Google Shape;420;p64"/>
          <p:cNvGrpSpPr/>
          <p:nvPr/>
        </p:nvGrpSpPr>
        <p:grpSpPr>
          <a:xfrm>
            <a:off x="1635547" y="1570911"/>
            <a:ext cx="5872907" cy="1711643"/>
            <a:chOff x="2180729" y="2094548"/>
            <a:chExt cx="7830543" cy="2282190"/>
          </a:xfrm>
        </p:grpSpPr>
        <p:sp>
          <p:nvSpPr>
            <p:cNvPr id="421" name="Google Shape;421;p64"/>
            <p:cNvSpPr txBox="1"/>
            <p:nvPr/>
          </p:nvSpPr>
          <p:spPr>
            <a:xfrm>
              <a:off x="2180729" y="2094548"/>
              <a:ext cx="7830543" cy="10058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700"/>
                <a:buFont typeface="Arial"/>
                <a:buNone/>
              </a:pPr>
              <a:r>
                <a:rPr b="1" i="0" lang="en" sz="3700" u="none" cap="none" strike="noStrike">
                  <a:solidFill>
                    <a:srgbClr val="EA580C"/>
                  </a:solidFill>
                  <a:latin typeface="Georgia"/>
                  <a:ea typeface="Georgia"/>
                  <a:cs typeface="Georgia"/>
                  <a:sym typeface="Georgia"/>
                </a:rPr>
                <a:t>AI 已经帮别人做倍增了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64"/>
            <p:cNvSpPr txBox="1"/>
            <p:nvPr/>
          </p:nvSpPr>
          <p:spPr>
            <a:xfrm>
              <a:off x="2996755" y="2951798"/>
              <a:ext cx="6198489" cy="10058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700"/>
                <a:buFont typeface="Arial"/>
                <a:buNone/>
              </a:pPr>
              <a:r>
                <a:rPr b="1" i="0" lang="en" sz="3700" u="none" cap="none" strike="noStrike">
                  <a:solidFill>
                    <a:srgbClr val="1C1917"/>
                  </a:solidFill>
                  <a:latin typeface="Georgia"/>
                  <a:ea typeface="Georgia"/>
                  <a:cs typeface="Georgia"/>
                  <a:sym typeface="Georgia"/>
                </a:rPr>
                <a:t>为什么还没有你？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64"/>
            <p:cNvSpPr/>
            <p:nvPr/>
          </p:nvSpPr>
          <p:spPr>
            <a:xfrm>
              <a:off x="5448300" y="3733800"/>
              <a:ext cx="1295400" cy="28575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rgbClr val="EA580C"/>
                </a:gs>
                <a:gs pos="100000">
                  <a:srgbClr val="D9770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64"/>
            <p:cNvSpPr txBox="1"/>
            <p:nvPr/>
          </p:nvSpPr>
          <p:spPr>
            <a:xfrm>
              <a:off x="3750135" y="3980498"/>
              <a:ext cx="4691729" cy="396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" sz="15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专业积累 × AI = 倍增收入 + 创业可能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5" name="Google Shape;425;p64"/>
          <p:cNvGrpSpPr/>
          <p:nvPr/>
        </p:nvGrpSpPr>
        <p:grpSpPr>
          <a:xfrm>
            <a:off x="3783634" y="3757613"/>
            <a:ext cx="1576800" cy="307300"/>
            <a:chOff x="5044845" y="5010149"/>
            <a:chExt cx="2102400" cy="409733"/>
          </a:xfrm>
        </p:grpSpPr>
        <p:sp>
          <p:nvSpPr>
            <p:cNvPr id="426" name="Google Shape;426;p64"/>
            <p:cNvSpPr/>
            <p:nvPr/>
          </p:nvSpPr>
          <p:spPr>
            <a:xfrm>
              <a:off x="5238750" y="5010149"/>
              <a:ext cx="1714500" cy="9525"/>
            </a:xfrm>
            <a:prstGeom prst="rect">
              <a:avLst/>
            </a:prstGeom>
            <a:solidFill>
              <a:srgbClr val="E2E8F0">
                <a:alpha val="600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64"/>
            <p:cNvSpPr txBox="1"/>
            <p:nvPr/>
          </p:nvSpPr>
          <p:spPr>
            <a:xfrm>
              <a:off x="5044845" y="5193982"/>
              <a:ext cx="2102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8" name="Google Shape;428;p64"/>
          <p:cNvSpPr txBox="1"/>
          <p:nvPr/>
        </p:nvSpPr>
        <p:spPr>
          <a:xfrm>
            <a:off x="8650617" y="4927759"/>
            <a:ext cx="100941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3" name="Google Shape;433;p65"/>
          <p:cNvGrpSpPr/>
          <p:nvPr/>
        </p:nvGrpSpPr>
        <p:grpSpPr>
          <a:xfrm>
            <a:off x="0" y="0"/>
            <a:ext cx="9144000" cy="5286375"/>
            <a:chOff x="0" y="0"/>
            <a:chExt cx="12192000" cy="7048500"/>
          </a:xfrm>
        </p:grpSpPr>
        <p:sp>
          <p:nvSpPr>
            <p:cNvPr id="434" name="Google Shape;434;p6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AFAF8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65"/>
            <p:cNvSpPr/>
            <p:nvPr/>
          </p:nvSpPr>
          <p:spPr>
            <a:xfrm>
              <a:off x="11310938" y="433388"/>
              <a:ext cx="47700" cy="47700"/>
            </a:xfrm>
            <a:prstGeom prst="ellipse">
              <a:avLst/>
            </a:prstGeom>
            <a:solidFill>
              <a:srgbClr val="E2E8F0">
                <a:alpha val="5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65"/>
            <p:cNvSpPr/>
            <p:nvPr/>
          </p:nvSpPr>
          <p:spPr>
            <a:xfrm>
              <a:off x="11553825" y="304800"/>
              <a:ext cx="38100" cy="38100"/>
            </a:xfrm>
            <a:prstGeom prst="ellipse">
              <a:avLst/>
            </a:prstGeom>
            <a:solidFill>
              <a:srgbClr val="E2E8F0">
                <a:alpha val="400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65"/>
            <p:cNvSpPr/>
            <p:nvPr/>
          </p:nvSpPr>
          <p:spPr>
            <a:xfrm>
              <a:off x="11434762" y="604838"/>
              <a:ext cx="28500" cy="28500"/>
            </a:xfrm>
            <a:prstGeom prst="ellipse">
              <a:avLst/>
            </a:prstGeom>
            <a:solidFill>
              <a:srgbClr val="E2E8F0">
                <a:alpha val="3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65"/>
            <p:cNvSpPr/>
            <p:nvPr/>
          </p:nvSpPr>
          <p:spPr>
            <a:xfrm>
              <a:off x="142875" y="5905500"/>
              <a:ext cx="1143000" cy="1143000"/>
            </a:xfrm>
            <a:prstGeom prst="ellipse">
              <a:avLst/>
            </a:prstGeom>
            <a:solidFill>
              <a:srgbClr val="EA580C">
                <a:alpha val="3922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39" name="Google Shape;439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2" y="71438"/>
            <a:ext cx="454541" cy="6286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0" name="Google Shape;440;p65"/>
          <p:cNvGrpSpPr/>
          <p:nvPr/>
        </p:nvGrpSpPr>
        <p:grpSpPr>
          <a:xfrm>
            <a:off x="3273963" y="255745"/>
            <a:ext cx="5489881" cy="380160"/>
            <a:chOff x="4365284" y="340995"/>
            <a:chExt cx="7319841" cy="506880"/>
          </a:xfrm>
        </p:grpSpPr>
        <p:sp>
          <p:nvSpPr>
            <p:cNvPr id="441" name="Google Shape;441;p65"/>
            <p:cNvSpPr txBox="1"/>
            <p:nvPr/>
          </p:nvSpPr>
          <p:spPr>
            <a:xfrm>
              <a:off x="11517725" y="340995"/>
              <a:ext cx="167400" cy="14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04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65"/>
            <p:cNvSpPr txBox="1"/>
            <p:nvPr/>
          </p:nvSpPr>
          <p:spPr>
            <a:xfrm>
              <a:off x="4365284" y="345758"/>
              <a:ext cx="34614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400" u="none" cap="none" strike="noStrike">
                  <a:solidFill>
                    <a:srgbClr val="1C1917"/>
                  </a:solidFill>
                  <a:latin typeface="Georgia"/>
                  <a:ea typeface="Georgia"/>
                  <a:cs typeface="Georgia"/>
                  <a:sym typeface="Georgia"/>
                </a:rPr>
                <a:t>你认识他们吗？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65"/>
            <p:cNvSpPr/>
            <p:nvPr/>
          </p:nvSpPr>
          <p:spPr>
            <a:xfrm>
              <a:off x="5676900" y="828675"/>
              <a:ext cx="838200" cy="19200"/>
            </a:xfrm>
            <a:prstGeom prst="roundRect">
              <a:avLst>
                <a:gd fmla="val 50000" name="adj"/>
              </a:avLst>
            </a:pr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4" name="Google Shape;444;p65"/>
          <p:cNvGrpSpPr/>
          <p:nvPr/>
        </p:nvGrpSpPr>
        <p:grpSpPr>
          <a:xfrm>
            <a:off x="371475" y="771525"/>
            <a:ext cx="2000250" cy="4014900"/>
            <a:chOff x="0" y="0"/>
            <a:chExt cx="2000250" cy="4014900"/>
          </a:xfrm>
        </p:grpSpPr>
        <p:sp>
          <p:nvSpPr>
            <p:cNvPr id="445" name="Google Shape;445;p65"/>
            <p:cNvSpPr/>
            <p:nvPr/>
          </p:nvSpPr>
          <p:spPr>
            <a:xfrm>
              <a:off x="0" y="0"/>
              <a:ext cx="2000099" cy="4014900"/>
            </a:xfrm>
            <a:prstGeom prst="roundRect">
              <a:avLst>
                <a:gd fmla="val 4286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65"/>
            <p:cNvSpPr/>
            <p:nvPr/>
          </p:nvSpPr>
          <p:spPr>
            <a:xfrm>
              <a:off x="0" y="0"/>
              <a:ext cx="2000250" cy="714375"/>
            </a:xfrm>
            <a:custGeom>
              <a:rect b="b" l="l" r="r" t="t"/>
              <a:pathLst>
                <a:path extrusionOk="0" h="952500" w="2667000">
                  <a:moveTo>
                    <a:pt x="114300" y="0"/>
                  </a:moveTo>
                  <a:lnTo>
                    <a:pt x="2552700" y="0"/>
                  </a:lnTo>
                  <a:cubicBezTo>
                    <a:pt x="2628900" y="0"/>
                    <a:pt x="2667000" y="38100"/>
                    <a:pt x="2667000" y="114300"/>
                  </a:cubicBezTo>
                  <a:lnTo>
                    <a:pt x="2667000" y="952500"/>
                  </a:lnTo>
                  <a:lnTo>
                    <a:pt x="0" y="952500"/>
                  </a:lnTo>
                  <a:lnTo>
                    <a:pt x="0" y="114300"/>
                  </a:lnTo>
                  <a:cubicBezTo>
                    <a:pt x="0" y="38100"/>
                    <a:pt x="38100" y="0"/>
                    <a:pt x="114300" y="0"/>
                  </a:cubicBezTo>
                  <a:close/>
                </a:path>
              </a:pathLst>
            </a:custGeom>
            <a:solidFill>
              <a:srgbClr val="EA580C">
                <a:alpha val="1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65"/>
            <p:cNvSpPr/>
            <p:nvPr/>
          </p:nvSpPr>
          <p:spPr>
            <a:xfrm>
              <a:off x="857250" y="171450"/>
              <a:ext cx="285750" cy="271463"/>
            </a:xfrm>
            <a:custGeom>
              <a:rect b="b" l="l" r="r" t="t"/>
              <a:pathLst>
                <a:path extrusionOk="0" h="361950" w="381000">
                  <a:moveTo>
                    <a:pt x="381000" y="218656"/>
                  </a:moveTo>
                  <a:lnTo>
                    <a:pt x="381000" y="304800"/>
                  </a:lnTo>
                  <a:cubicBezTo>
                    <a:pt x="381000" y="336363"/>
                    <a:pt x="355413" y="361950"/>
                    <a:pt x="323850" y="361950"/>
                  </a:cubicBezTo>
                  <a:lnTo>
                    <a:pt x="57150" y="361950"/>
                  </a:lnTo>
                  <a:cubicBezTo>
                    <a:pt x="25587" y="361950"/>
                    <a:pt x="0" y="336363"/>
                    <a:pt x="0" y="304800"/>
                  </a:cubicBezTo>
                  <a:lnTo>
                    <a:pt x="0" y="218656"/>
                  </a:lnTo>
                  <a:lnTo>
                    <a:pt x="10535" y="223933"/>
                  </a:lnTo>
                  <a:cubicBezTo>
                    <a:pt x="123758" y="280963"/>
                    <a:pt x="257312" y="280949"/>
                    <a:pt x="370523" y="223895"/>
                  </a:cubicBezTo>
                  <a:lnTo>
                    <a:pt x="381000" y="218656"/>
                  </a:lnTo>
                  <a:close/>
                  <a:moveTo>
                    <a:pt x="228600" y="0"/>
                  </a:moveTo>
                  <a:cubicBezTo>
                    <a:pt x="260163" y="0"/>
                    <a:pt x="285750" y="25587"/>
                    <a:pt x="285750" y="57150"/>
                  </a:cubicBezTo>
                  <a:lnTo>
                    <a:pt x="285750" y="76200"/>
                  </a:lnTo>
                  <a:lnTo>
                    <a:pt x="323850" y="76200"/>
                  </a:lnTo>
                  <a:cubicBezTo>
                    <a:pt x="355413" y="76200"/>
                    <a:pt x="381000" y="101787"/>
                    <a:pt x="381000" y="133350"/>
                  </a:cubicBezTo>
                  <a:lnTo>
                    <a:pt x="381000" y="176060"/>
                  </a:lnTo>
                  <a:lnTo>
                    <a:pt x="353435" y="189852"/>
                  </a:lnTo>
                  <a:cubicBezTo>
                    <a:pt x="253484" y="240231"/>
                    <a:pt x="135850" y="241539"/>
                    <a:pt x="34804" y="193396"/>
                  </a:cubicBezTo>
                  <a:lnTo>
                    <a:pt x="22479" y="187300"/>
                  </a:lnTo>
                  <a:lnTo>
                    <a:pt x="0" y="176060"/>
                  </a:lnTo>
                  <a:lnTo>
                    <a:pt x="0" y="133350"/>
                  </a:lnTo>
                  <a:cubicBezTo>
                    <a:pt x="0" y="101787"/>
                    <a:pt x="25587" y="76200"/>
                    <a:pt x="57150" y="76200"/>
                  </a:cubicBezTo>
                  <a:lnTo>
                    <a:pt x="95250" y="76200"/>
                  </a:lnTo>
                  <a:lnTo>
                    <a:pt x="95250" y="57150"/>
                  </a:lnTo>
                  <a:cubicBezTo>
                    <a:pt x="95250" y="25587"/>
                    <a:pt x="120837" y="0"/>
                    <a:pt x="152400" y="0"/>
                  </a:cubicBezTo>
                  <a:lnTo>
                    <a:pt x="228600" y="0"/>
                  </a:lnTo>
                  <a:close/>
                  <a:moveTo>
                    <a:pt x="190500" y="152400"/>
                  </a:moveTo>
                  <a:cubicBezTo>
                    <a:pt x="179979" y="152400"/>
                    <a:pt x="171450" y="160929"/>
                    <a:pt x="171450" y="171450"/>
                  </a:cubicBezTo>
                  <a:cubicBezTo>
                    <a:pt x="171416" y="178256"/>
                    <a:pt x="175015" y="184563"/>
                    <a:pt x="180893" y="187995"/>
                  </a:cubicBezTo>
                  <a:cubicBezTo>
                    <a:pt x="186770" y="191428"/>
                    <a:pt x="194031" y="191464"/>
                    <a:pt x="199943" y="188091"/>
                  </a:cubicBezTo>
                  <a:cubicBezTo>
                    <a:pt x="205854" y="184717"/>
                    <a:pt x="209516" y="178446"/>
                    <a:pt x="209550" y="171641"/>
                  </a:cubicBezTo>
                  <a:cubicBezTo>
                    <a:pt x="209550" y="160934"/>
                    <a:pt x="201016" y="152400"/>
                    <a:pt x="190500" y="152400"/>
                  </a:cubicBezTo>
                  <a:close/>
                  <a:moveTo>
                    <a:pt x="228600" y="38100"/>
                  </a:moveTo>
                  <a:lnTo>
                    <a:pt x="152400" y="38100"/>
                  </a:lnTo>
                  <a:cubicBezTo>
                    <a:pt x="141879" y="38100"/>
                    <a:pt x="133350" y="46629"/>
                    <a:pt x="133350" y="57150"/>
                  </a:cubicBezTo>
                  <a:lnTo>
                    <a:pt x="133350" y="76200"/>
                  </a:lnTo>
                  <a:lnTo>
                    <a:pt x="247650" y="76200"/>
                  </a:lnTo>
                  <a:lnTo>
                    <a:pt x="247650" y="57150"/>
                  </a:lnTo>
                  <a:cubicBezTo>
                    <a:pt x="247650" y="46629"/>
                    <a:pt x="239121" y="38100"/>
                    <a:pt x="228600" y="38100"/>
                  </a:cubicBez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65"/>
            <p:cNvSpPr txBox="1"/>
            <p:nvPr/>
          </p:nvSpPr>
          <p:spPr>
            <a:xfrm>
              <a:off x="382011" y="807243"/>
              <a:ext cx="1238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" sz="11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张X，理财顾问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65"/>
            <p:cNvSpPr/>
            <p:nvPr/>
          </p:nvSpPr>
          <p:spPr>
            <a:xfrm>
              <a:off x="128587" y="1042987"/>
              <a:ext cx="1743000" cy="7200"/>
            </a:xfrm>
            <a:prstGeom prst="rect">
              <a:avLst/>
            </a:prstGeom>
            <a:solidFill>
              <a:srgbClr val="E2E8F0">
                <a:alpha val="7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65"/>
            <p:cNvSpPr txBox="1"/>
            <p:nvPr/>
          </p:nvSpPr>
          <p:spPr>
            <a:xfrm>
              <a:off x="101441" y="1162288"/>
              <a:ext cx="1038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" sz="10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每天10个客户，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65"/>
            <p:cNvSpPr txBox="1"/>
            <p:nvPr/>
          </p:nvSpPr>
          <p:spPr>
            <a:xfrm>
              <a:off x="101441" y="1376601"/>
              <a:ext cx="1482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" sz="10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打开ChatGPT问税务，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65"/>
            <p:cNvSpPr txBox="1"/>
            <p:nvPr/>
          </p:nvSpPr>
          <p:spPr>
            <a:xfrm>
              <a:off x="101441" y="1590913"/>
              <a:ext cx="1371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" sz="10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得到</a:t>
              </a:r>
              <a:r>
                <a:rPr b="0" i="0" lang="en" sz="10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"教科书式答案"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65"/>
            <p:cNvSpPr txBox="1"/>
            <p:nvPr/>
          </p:nvSpPr>
          <p:spPr>
            <a:xfrm>
              <a:off x="101441" y="1819513"/>
              <a:ext cx="9729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" sz="1000" u="none" cap="none" strike="noStrike">
                  <a:solidFill>
                    <a:srgbClr val="D97706"/>
                  </a:solidFill>
                  <a:latin typeface="Arial"/>
                  <a:ea typeface="Arial"/>
                  <a:cs typeface="Arial"/>
                  <a:sym typeface="Arial"/>
                </a:rPr>
                <a:t>——正确但没用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4" name="Google Shape;454;p65"/>
          <p:cNvGrpSpPr/>
          <p:nvPr/>
        </p:nvGrpSpPr>
        <p:grpSpPr>
          <a:xfrm>
            <a:off x="2457450" y="771525"/>
            <a:ext cx="2000250" cy="4014900"/>
            <a:chOff x="0" y="0"/>
            <a:chExt cx="2000250" cy="4014900"/>
          </a:xfrm>
        </p:grpSpPr>
        <p:sp>
          <p:nvSpPr>
            <p:cNvPr id="455" name="Google Shape;455;p65"/>
            <p:cNvSpPr/>
            <p:nvPr/>
          </p:nvSpPr>
          <p:spPr>
            <a:xfrm>
              <a:off x="0" y="0"/>
              <a:ext cx="2000099" cy="4014900"/>
            </a:xfrm>
            <a:prstGeom prst="roundRect">
              <a:avLst>
                <a:gd fmla="val 4286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65"/>
            <p:cNvSpPr/>
            <p:nvPr/>
          </p:nvSpPr>
          <p:spPr>
            <a:xfrm>
              <a:off x="0" y="0"/>
              <a:ext cx="2000250" cy="714375"/>
            </a:xfrm>
            <a:custGeom>
              <a:rect b="b" l="l" r="r" t="t"/>
              <a:pathLst>
                <a:path extrusionOk="0" h="952500" w="2667000">
                  <a:moveTo>
                    <a:pt x="114300" y="0"/>
                  </a:moveTo>
                  <a:lnTo>
                    <a:pt x="2552700" y="0"/>
                  </a:lnTo>
                  <a:cubicBezTo>
                    <a:pt x="2628900" y="0"/>
                    <a:pt x="2667000" y="38100"/>
                    <a:pt x="2667000" y="114300"/>
                  </a:cubicBezTo>
                  <a:lnTo>
                    <a:pt x="2667000" y="952500"/>
                  </a:lnTo>
                  <a:lnTo>
                    <a:pt x="0" y="952500"/>
                  </a:lnTo>
                  <a:lnTo>
                    <a:pt x="0" y="114300"/>
                  </a:lnTo>
                  <a:cubicBezTo>
                    <a:pt x="0" y="38100"/>
                    <a:pt x="38100" y="0"/>
                    <a:pt x="114300" y="0"/>
                  </a:cubicBezTo>
                  <a:close/>
                </a:path>
              </a:pathLst>
            </a:custGeom>
            <a:solidFill>
              <a:srgbClr val="EA580C">
                <a:alpha val="1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65"/>
            <p:cNvSpPr/>
            <p:nvPr/>
          </p:nvSpPr>
          <p:spPr>
            <a:xfrm>
              <a:off x="857250" y="171450"/>
              <a:ext cx="285736" cy="271463"/>
            </a:xfrm>
            <a:custGeom>
              <a:rect b="b" l="l" r="r" t="t"/>
              <a:pathLst>
                <a:path extrusionOk="0" h="361950" w="380981">
                  <a:moveTo>
                    <a:pt x="190500" y="0"/>
                  </a:moveTo>
                  <a:cubicBezTo>
                    <a:pt x="201021" y="0"/>
                    <a:pt x="209550" y="8529"/>
                    <a:pt x="209550" y="19050"/>
                  </a:cubicBezTo>
                  <a:lnTo>
                    <a:pt x="209550" y="40996"/>
                  </a:lnTo>
                  <a:lnTo>
                    <a:pt x="307829" y="57379"/>
                  </a:lnTo>
                  <a:cubicBezTo>
                    <a:pt x="312659" y="58113"/>
                    <a:pt x="317009" y="60712"/>
                    <a:pt x="319945" y="64618"/>
                  </a:cubicBezTo>
                  <a:lnTo>
                    <a:pt x="320726" y="65742"/>
                  </a:lnTo>
                  <a:lnTo>
                    <a:pt x="321831" y="67685"/>
                  </a:lnTo>
                  <a:lnTo>
                    <a:pt x="379438" y="182937"/>
                  </a:lnTo>
                  <a:lnTo>
                    <a:pt x="380105" y="184728"/>
                  </a:lnTo>
                  <a:lnTo>
                    <a:pt x="380581" y="186557"/>
                  </a:lnTo>
                  <a:lnTo>
                    <a:pt x="380886" y="188462"/>
                  </a:lnTo>
                  <a:lnTo>
                    <a:pt x="380981" y="190748"/>
                  </a:lnTo>
                  <a:lnTo>
                    <a:pt x="380924" y="191910"/>
                  </a:lnTo>
                  <a:cubicBezTo>
                    <a:pt x="380196" y="233430"/>
                    <a:pt x="346327" y="266706"/>
                    <a:pt x="304800" y="266700"/>
                  </a:cubicBezTo>
                  <a:cubicBezTo>
                    <a:pt x="262716" y="266700"/>
                    <a:pt x="228600" y="232584"/>
                    <a:pt x="228600" y="190500"/>
                  </a:cubicBezTo>
                  <a:cubicBezTo>
                    <a:pt x="228603" y="187543"/>
                    <a:pt x="229294" y="184628"/>
                    <a:pt x="230619" y="181985"/>
                  </a:cubicBezTo>
                  <a:lnTo>
                    <a:pt x="276206" y="90735"/>
                  </a:lnTo>
                  <a:lnTo>
                    <a:pt x="209550" y="79629"/>
                  </a:lnTo>
                  <a:lnTo>
                    <a:pt x="209550" y="323850"/>
                  </a:lnTo>
                  <a:lnTo>
                    <a:pt x="285750" y="323850"/>
                  </a:lnTo>
                  <a:cubicBezTo>
                    <a:pt x="296271" y="323850"/>
                    <a:pt x="304800" y="332379"/>
                    <a:pt x="304800" y="342900"/>
                  </a:cubicBezTo>
                  <a:cubicBezTo>
                    <a:pt x="304800" y="353421"/>
                    <a:pt x="296271" y="361950"/>
                    <a:pt x="285750" y="361950"/>
                  </a:cubicBezTo>
                  <a:lnTo>
                    <a:pt x="95250" y="361950"/>
                  </a:lnTo>
                  <a:cubicBezTo>
                    <a:pt x="84729" y="361950"/>
                    <a:pt x="76200" y="353421"/>
                    <a:pt x="76200" y="342900"/>
                  </a:cubicBezTo>
                  <a:cubicBezTo>
                    <a:pt x="76200" y="332379"/>
                    <a:pt x="84729" y="323850"/>
                    <a:pt x="95250" y="323850"/>
                  </a:cubicBezTo>
                  <a:lnTo>
                    <a:pt x="171450" y="323850"/>
                  </a:lnTo>
                  <a:lnTo>
                    <a:pt x="171450" y="79629"/>
                  </a:lnTo>
                  <a:lnTo>
                    <a:pt x="104775" y="90735"/>
                  </a:lnTo>
                  <a:lnTo>
                    <a:pt x="150838" y="182937"/>
                  </a:lnTo>
                  <a:lnTo>
                    <a:pt x="151505" y="184728"/>
                  </a:lnTo>
                  <a:lnTo>
                    <a:pt x="151981" y="186557"/>
                  </a:lnTo>
                  <a:lnTo>
                    <a:pt x="152286" y="188462"/>
                  </a:lnTo>
                  <a:lnTo>
                    <a:pt x="152381" y="190748"/>
                  </a:lnTo>
                  <a:lnTo>
                    <a:pt x="152324" y="191910"/>
                  </a:lnTo>
                  <a:cubicBezTo>
                    <a:pt x="151596" y="233430"/>
                    <a:pt x="117727" y="266706"/>
                    <a:pt x="76200" y="266700"/>
                  </a:cubicBezTo>
                  <a:cubicBezTo>
                    <a:pt x="34116" y="266700"/>
                    <a:pt x="0" y="232584"/>
                    <a:pt x="0" y="190500"/>
                  </a:cubicBezTo>
                  <a:cubicBezTo>
                    <a:pt x="3" y="187543"/>
                    <a:pt x="694" y="184628"/>
                    <a:pt x="2019" y="181985"/>
                  </a:cubicBezTo>
                  <a:lnTo>
                    <a:pt x="59817" y="66446"/>
                  </a:lnTo>
                  <a:lnTo>
                    <a:pt x="60560" y="65284"/>
                  </a:lnTo>
                  <a:lnTo>
                    <a:pt x="61036" y="64637"/>
                  </a:lnTo>
                  <a:cubicBezTo>
                    <a:pt x="63972" y="60731"/>
                    <a:pt x="68322" y="58132"/>
                    <a:pt x="73152" y="57398"/>
                  </a:cubicBezTo>
                  <a:lnTo>
                    <a:pt x="171450" y="40977"/>
                  </a:lnTo>
                  <a:lnTo>
                    <a:pt x="171450" y="19050"/>
                  </a:lnTo>
                  <a:cubicBezTo>
                    <a:pt x="171450" y="8529"/>
                    <a:pt x="179979" y="0"/>
                    <a:pt x="190500" y="0"/>
                  </a:cubicBezTo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65"/>
            <p:cNvSpPr txBox="1"/>
            <p:nvPr/>
          </p:nvSpPr>
          <p:spPr>
            <a:xfrm>
              <a:off x="382011" y="807243"/>
              <a:ext cx="1239599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" sz="11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李XX，移民律师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65"/>
            <p:cNvSpPr/>
            <p:nvPr/>
          </p:nvSpPr>
          <p:spPr>
            <a:xfrm>
              <a:off x="128587" y="1042987"/>
              <a:ext cx="1743000" cy="7200"/>
            </a:xfrm>
            <a:prstGeom prst="rect">
              <a:avLst/>
            </a:prstGeom>
            <a:solidFill>
              <a:srgbClr val="E2E8F0">
                <a:alpha val="7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65"/>
            <p:cNvSpPr txBox="1"/>
            <p:nvPr/>
          </p:nvSpPr>
          <p:spPr>
            <a:xfrm>
              <a:off x="101441" y="1162288"/>
              <a:ext cx="1334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" sz="10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把客户情况粘给AI，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65"/>
            <p:cNvSpPr txBox="1"/>
            <p:nvPr/>
          </p:nvSpPr>
          <p:spPr>
            <a:xfrm>
              <a:off x="101441" y="1376601"/>
              <a:ext cx="299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" sz="10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AI说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65"/>
            <p:cNvSpPr txBox="1"/>
            <p:nvPr/>
          </p:nvSpPr>
          <p:spPr>
            <a:xfrm>
              <a:off x="101441" y="1590913"/>
              <a:ext cx="13713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" sz="10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"建议咨询专业律师"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65"/>
            <p:cNvSpPr txBox="1"/>
            <p:nvPr/>
          </p:nvSpPr>
          <p:spPr>
            <a:xfrm>
              <a:off x="101441" y="1819513"/>
              <a:ext cx="1283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" sz="1000" u="none" cap="none" strike="noStrike">
                  <a:solidFill>
                    <a:srgbClr val="D97706"/>
                  </a:solidFill>
                  <a:latin typeface="Arial"/>
                  <a:ea typeface="Arial"/>
                  <a:cs typeface="Arial"/>
                  <a:sym typeface="Arial"/>
                </a:rPr>
                <a:t>——她就是专业律师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4" name="Google Shape;464;p65"/>
          <p:cNvGrpSpPr/>
          <p:nvPr/>
        </p:nvGrpSpPr>
        <p:grpSpPr>
          <a:xfrm>
            <a:off x="4543425" y="771525"/>
            <a:ext cx="2000250" cy="4014900"/>
            <a:chOff x="0" y="0"/>
            <a:chExt cx="2000250" cy="4014900"/>
          </a:xfrm>
        </p:grpSpPr>
        <p:sp>
          <p:nvSpPr>
            <p:cNvPr id="465" name="Google Shape;465;p65"/>
            <p:cNvSpPr/>
            <p:nvPr/>
          </p:nvSpPr>
          <p:spPr>
            <a:xfrm>
              <a:off x="0" y="0"/>
              <a:ext cx="2000099" cy="4014900"/>
            </a:xfrm>
            <a:prstGeom prst="roundRect">
              <a:avLst>
                <a:gd fmla="val 4286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65"/>
            <p:cNvSpPr/>
            <p:nvPr/>
          </p:nvSpPr>
          <p:spPr>
            <a:xfrm>
              <a:off x="0" y="0"/>
              <a:ext cx="2000250" cy="714375"/>
            </a:xfrm>
            <a:custGeom>
              <a:rect b="b" l="l" r="r" t="t"/>
              <a:pathLst>
                <a:path extrusionOk="0" h="952500" w="2667000">
                  <a:moveTo>
                    <a:pt x="114300" y="0"/>
                  </a:moveTo>
                  <a:lnTo>
                    <a:pt x="2552700" y="0"/>
                  </a:lnTo>
                  <a:cubicBezTo>
                    <a:pt x="2628900" y="0"/>
                    <a:pt x="2667000" y="38100"/>
                    <a:pt x="2667000" y="114300"/>
                  </a:cubicBezTo>
                  <a:lnTo>
                    <a:pt x="2667000" y="952500"/>
                  </a:lnTo>
                  <a:lnTo>
                    <a:pt x="0" y="952500"/>
                  </a:lnTo>
                  <a:lnTo>
                    <a:pt x="0" y="114300"/>
                  </a:lnTo>
                  <a:cubicBezTo>
                    <a:pt x="0" y="38100"/>
                    <a:pt x="38100" y="0"/>
                    <a:pt x="114300" y="0"/>
                  </a:cubicBezTo>
                  <a:close/>
                </a:path>
              </a:pathLst>
            </a:custGeom>
            <a:solidFill>
              <a:srgbClr val="EA580C">
                <a:alpha val="1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67" name="Google Shape;467;p65"/>
            <p:cNvGrpSpPr/>
            <p:nvPr/>
          </p:nvGrpSpPr>
          <p:grpSpPr>
            <a:xfrm>
              <a:off x="900112" y="171450"/>
              <a:ext cx="200025" cy="285750"/>
              <a:chOff x="0" y="0"/>
              <a:chExt cx="200025" cy="285750"/>
            </a:xfrm>
          </p:grpSpPr>
          <p:sp>
            <p:nvSpPr>
              <p:cNvPr id="468" name="Google Shape;468;p65"/>
              <p:cNvSpPr/>
              <p:nvPr/>
            </p:nvSpPr>
            <p:spPr>
              <a:xfrm>
                <a:off x="28574" y="0"/>
                <a:ext cx="142875" cy="142875"/>
              </a:xfrm>
              <a:custGeom>
                <a:rect b="b" l="l" r="r" t="t"/>
                <a:pathLst>
                  <a:path extrusionOk="0" h="190500" w="190500">
                    <a:moveTo>
                      <a:pt x="95250" y="0"/>
                    </a:moveTo>
                    <a:cubicBezTo>
                      <a:pt x="147855" y="0"/>
                      <a:pt x="190500" y="42645"/>
                      <a:pt x="190500" y="95250"/>
                    </a:cubicBezTo>
                    <a:cubicBezTo>
                      <a:pt x="190500" y="147855"/>
                      <a:pt x="147855" y="190500"/>
                      <a:pt x="95250" y="190500"/>
                    </a:cubicBezTo>
                    <a:cubicBezTo>
                      <a:pt x="42645" y="190500"/>
                      <a:pt x="0" y="147855"/>
                      <a:pt x="0" y="95250"/>
                    </a:cubicBezTo>
                    <a:lnTo>
                      <a:pt x="95" y="91116"/>
                    </a:lnTo>
                    <a:cubicBezTo>
                      <a:pt x="2308" y="40169"/>
                      <a:pt x="44255" y="3"/>
                      <a:pt x="95250" y="0"/>
                    </a:cubicBezTo>
                    <a:close/>
                  </a:path>
                </a:pathLst>
              </a:custGeom>
              <a:solidFill>
                <a:srgbClr val="EA580C"/>
              </a:solidFill>
              <a:ln>
                <a:noFill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9" name="Google Shape;469;p65"/>
              <p:cNvSpPr/>
              <p:nvPr/>
            </p:nvSpPr>
            <p:spPr>
              <a:xfrm>
                <a:off x="0" y="171450"/>
                <a:ext cx="200025" cy="114300"/>
              </a:xfrm>
              <a:custGeom>
                <a:rect b="b" l="l" r="r" t="t"/>
                <a:pathLst>
                  <a:path extrusionOk="0" h="152400" w="266700">
                    <a:moveTo>
                      <a:pt x="171450" y="0"/>
                    </a:moveTo>
                    <a:cubicBezTo>
                      <a:pt x="224055" y="0"/>
                      <a:pt x="266700" y="42645"/>
                      <a:pt x="266700" y="95250"/>
                    </a:cubicBezTo>
                    <a:lnTo>
                      <a:pt x="266700" y="114300"/>
                    </a:lnTo>
                    <a:cubicBezTo>
                      <a:pt x="266700" y="135342"/>
                      <a:pt x="249642" y="152400"/>
                      <a:pt x="228600" y="152400"/>
                    </a:cubicBezTo>
                    <a:lnTo>
                      <a:pt x="38100" y="152400"/>
                    </a:lnTo>
                    <a:cubicBezTo>
                      <a:pt x="17058" y="152400"/>
                      <a:pt x="0" y="135342"/>
                      <a:pt x="0" y="114300"/>
                    </a:cubicBezTo>
                    <a:lnTo>
                      <a:pt x="0" y="95250"/>
                    </a:lnTo>
                    <a:cubicBezTo>
                      <a:pt x="0" y="42645"/>
                      <a:pt x="42645" y="0"/>
                      <a:pt x="95250" y="0"/>
                    </a:cubicBezTo>
                    <a:lnTo>
                      <a:pt x="171450" y="0"/>
                    </a:lnTo>
                    <a:close/>
                  </a:path>
                </a:pathLst>
              </a:custGeom>
              <a:solidFill>
                <a:srgbClr val="EA580C"/>
              </a:solidFill>
              <a:ln>
                <a:noFill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70" name="Google Shape;470;p65"/>
            <p:cNvSpPr txBox="1"/>
            <p:nvPr/>
          </p:nvSpPr>
          <p:spPr>
            <a:xfrm>
              <a:off x="459646" y="807243"/>
              <a:ext cx="10836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" sz="11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陈X，HR顾问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65"/>
            <p:cNvSpPr/>
            <p:nvPr/>
          </p:nvSpPr>
          <p:spPr>
            <a:xfrm>
              <a:off x="128587" y="1042987"/>
              <a:ext cx="1743000" cy="7200"/>
            </a:xfrm>
            <a:prstGeom prst="rect">
              <a:avLst/>
            </a:prstGeom>
            <a:solidFill>
              <a:srgbClr val="E2E8F0">
                <a:alpha val="7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65"/>
            <p:cNvSpPr txBox="1"/>
            <p:nvPr/>
          </p:nvSpPr>
          <p:spPr>
            <a:xfrm>
              <a:off x="101441" y="1162288"/>
              <a:ext cx="13344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" sz="10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做了15年招聘咨询，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65"/>
            <p:cNvSpPr txBox="1"/>
            <p:nvPr/>
          </p:nvSpPr>
          <p:spPr>
            <a:xfrm>
              <a:off x="101441" y="1376601"/>
              <a:ext cx="12012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" sz="10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试了几次AI写JD，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65"/>
            <p:cNvSpPr txBox="1"/>
            <p:nvPr/>
          </p:nvSpPr>
          <p:spPr>
            <a:xfrm>
              <a:off x="101441" y="1590913"/>
              <a:ext cx="10608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" sz="10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格式和措辞完全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65"/>
            <p:cNvSpPr txBox="1"/>
            <p:nvPr/>
          </p:nvSpPr>
          <p:spPr>
            <a:xfrm>
              <a:off x="101441" y="1819513"/>
              <a:ext cx="11127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" sz="1000" u="none" cap="none" strike="noStrike">
                  <a:solidFill>
                    <a:srgbClr val="D97706"/>
                  </a:solidFill>
                  <a:latin typeface="Arial"/>
                  <a:ea typeface="Arial"/>
                  <a:cs typeface="Arial"/>
                  <a:sym typeface="Arial"/>
                </a:rPr>
                <a:t>不符合公司文化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6" name="Google Shape;476;p65"/>
          <p:cNvGrpSpPr/>
          <p:nvPr/>
        </p:nvGrpSpPr>
        <p:grpSpPr>
          <a:xfrm>
            <a:off x="6629400" y="771525"/>
            <a:ext cx="2000250" cy="4014900"/>
            <a:chOff x="0" y="0"/>
            <a:chExt cx="2000250" cy="4014900"/>
          </a:xfrm>
        </p:grpSpPr>
        <p:sp>
          <p:nvSpPr>
            <p:cNvPr id="477" name="Google Shape;477;p65"/>
            <p:cNvSpPr/>
            <p:nvPr/>
          </p:nvSpPr>
          <p:spPr>
            <a:xfrm>
              <a:off x="0" y="0"/>
              <a:ext cx="2000099" cy="4014900"/>
            </a:xfrm>
            <a:prstGeom prst="roundRect">
              <a:avLst>
                <a:gd fmla="val 4286" name="adj"/>
              </a:avLst>
            </a:prstGeom>
            <a:solidFill>
              <a:srgbClr val="FFFFFF"/>
            </a:solidFill>
            <a:ln cap="flat" cmpd="sng" w="9525">
              <a:solidFill>
                <a:srgbClr val="EA580C">
                  <a:alpha val="4000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65"/>
            <p:cNvSpPr/>
            <p:nvPr/>
          </p:nvSpPr>
          <p:spPr>
            <a:xfrm>
              <a:off x="0" y="0"/>
              <a:ext cx="2000250" cy="714375"/>
            </a:xfrm>
            <a:custGeom>
              <a:rect b="b" l="l" r="r" t="t"/>
              <a:pathLst>
                <a:path extrusionOk="0" h="952500" w="2667000">
                  <a:moveTo>
                    <a:pt x="114300" y="0"/>
                  </a:moveTo>
                  <a:lnTo>
                    <a:pt x="2552700" y="0"/>
                  </a:lnTo>
                  <a:cubicBezTo>
                    <a:pt x="2628900" y="0"/>
                    <a:pt x="2667000" y="38100"/>
                    <a:pt x="2667000" y="114300"/>
                  </a:cubicBezTo>
                  <a:lnTo>
                    <a:pt x="2667000" y="952500"/>
                  </a:lnTo>
                  <a:lnTo>
                    <a:pt x="0" y="952500"/>
                  </a:lnTo>
                  <a:lnTo>
                    <a:pt x="0" y="114300"/>
                  </a:lnTo>
                  <a:cubicBezTo>
                    <a:pt x="0" y="38100"/>
                    <a:pt x="38100" y="0"/>
                    <a:pt x="114300" y="0"/>
                  </a:cubicBezTo>
                  <a:close/>
                </a:path>
              </a:pathLst>
            </a:custGeom>
            <a:solidFill>
              <a:srgbClr val="EA580C">
                <a:alpha val="14118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79" name="Google Shape;479;p65"/>
            <p:cNvGrpSpPr/>
            <p:nvPr/>
          </p:nvGrpSpPr>
          <p:grpSpPr>
            <a:xfrm>
              <a:off x="856847" y="171450"/>
              <a:ext cx="286555" cy="285750"/>
              <a:chOff x="0" y="0"/>
              <a:chExt cx="286555" cy="285750"/>
            </a:xfrm>
          </p:grpSpPr>
          <p:sp>
            <p:nvSpPr>
              <p:cNvPr id="480" name="Google Shape;480;p65"/>
              <p:cNvSpPr/>
              <p:nvPr/>
            </p:nvSpPr>
            <p:spPr>
              <a:xfrm>
                <a:off x="0" y="128587"/>
                <a:ext cx="43668" cy="28575"/>
              </a:xfrm>
              <a:custGeom>
                <a:rect b="b" l="l" r="r" t="t"/>
                <a:pathLst>
                  <a:path extrusionOk="0" h="38100" w="58224">
                    <a:moveTo>
                      <a:pt x="38637" y="0"/>
                    </a:moveTo>
                    <a:cubicBezTo>
                      <a:pt x="48716" y="11"/>
                      <a:pt x="57042" y="7872"/>
                      <a:pt x="57633" y="17934"/>
                    </a:cubicBezTo>
                    <a:cubicBezTo>
                      <a:pt x="58224" y="27995"/>
                      <a:pt x="50874" y="36776"/>
                      <a:pt x="40866" y="37967"/>
                    </a:cubicBezTo>
                    <a:lnTo>
                      <a:pt x="38637" y="38100"/>
                    </a:lnTo>
                    <a:lnTo>
                      <a:pt x="19587" y="38100"/>
                    </a:lnTo>
                    <a:cubicBezTo>
                      <a:pt x="9508" y="38089"/>
                      <a:pt x="1181" y="30228"/>
                      <a:pt x="591" y="20166"/>
                    </a:cubicBezTo>
                    <a:cubicBezTo>
                      <a:pt x="0" y="10105"/>
                      <a:pt x="7349" y="1324"/>
                      <a:pt x="17358" y="133"/>
                    </a:cubicBezTo>
                    <a:lnTo>
                      <a:pt x="19587" y="0"/>
                    </a:lnTo>
                    <a:lnTo>
                      <a:pt x="38637" y="0"/>
                    </a:lnTo>
                    <a:close/>
                  </a:path>
                </a:pathLst>
              </a:custGeom>
              <a:solidFill>
                <a:srgbClr val="EA580C"/>
              </a:solidFill>
              <a:ln>
                <a:noFill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1" name="Google Shape;481;p65"/>
              <p:cNvSpPr/>
              <p:nvPr/>
            </p:nvSpPr>
            <p:spPr>
              <a:xfrm>
                <a:off x="128990" y="0"/>
                <a:ext cx="28575" cy="43265"/>
              </a:xfrm>
              <a:custGeom>
                <a:rect b="b" l="l" r="r" t="t"/>
                <a:pathLst>
                  <a:path extrusionOk="0" h="57687" w="38100">
                    <a:moveTo>
                      <a:pt x="19050" y="0"/>
                    </a:moveTo>
                    <a:cubicBezTo>
                      <a:pt x="28708" y="1"/>
                      <a:pt x="36837" y="7230"/>
                      <a:pt x="37967" y="16821"/>
                    </a:cubicBezTo>
                    <a:lnTo>
                      <a:pt x="38100" y="19050"/>
                    </a:lnTo>
                    <a:lnTo>
                      <a:pt x="38100" y="38100"/>
                    </a:lnTo>
                    <a:cubicBezTo>
                      <a:pt x="38089" y="48179"/>
                      <a:pt x="30228" y="56505"/>
                      <a:pt x="20166" y="57096"/>
                    </a:cubicBezTo>
                    <a:cubicBezTo>
                      <a:pt x="10105" y="57687"/>
                      <a:pt x="1324" y="50338"/>
                      <a:pt x="133" y="40329"/>
                    </a:cubicBezTo>
                    <a:lnTo>
                      <a:pt x="0" y="38100"/>
                    </a:lnTo>
                    <a:lnTo>
                      <a:pt x="0" y="19050"/>
                    </a:lnTo>
                    <a:cubicBezTo>
                      <a:pt x="0" y="8529"/>
                      <a:pt x="8529" y="0"/>
                      <a:pt x="19050" y="0"/>
                    </a:cubicBezTo>
                    <a:close/>
                  </a:path>
                </a:pathLst>
              </a:custGeom>
              <a:solidFill>
                <a:srgbClr val="EA580C"/>
              </a:solidFill>
              <a:ln>
                <a:noFill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2" name="Google Shape;482;p65"/>
              <p:cNvSpPr/>
              <p:nvPr/>
            </p:nvSpPr>
            <p:spPr>
              <a:xfrm>
                <a:off x="242887" y="128587"/>
                <a:ext cx="43668" cy="28575"/>
              </a:xfrm>
              <a:custGeom>
                <a:rect b="b" l="l" r="r" t="t"/>
                <a:pathLst>
                  <a:path extrusionOk="0" h="38100" w="58224">
                    <a:moveTo>
                      <a:pt x="38637" y="0"/>
                    </a:moveTo>
                    <a:cubicBezTo>
                      <a:pt x="48716" y="11"/>
                      <a:pt x="57042" y="7872"/>
                      <a:pt x="57633" y="17934"/>
                    </a:cubicBezTo>
                    <a:cubicBezTo>
                      <a:pt x="58224" y="27995"/>
                      <a:pt x="50874" y="36776"/>
                      <a:pt x="40866" y="37967"/>
                    </a:cubicBezTo>
                    <a:lnTo>
                      <a:pt x="38637" y="38100"/>
                    </a:lnTo>
                    <a:lnTo>
                      <a:pt x="19587" y="38100"/>
                    </a:lnTo>
                    <a:cubicBezTo>
                      <a:pt x="9508" y="38089"/>
                      <a:pt x="1181" y="30228"/>
                      <a:pt x="591" y="20166"/>
                    </a:cubicBezTo>
                    <a:cubicBezTo>
                      <a:pt x="0" y="10105"/>
                      <a:pt x="7349" y="1324"/>
                      <a:pt x="17358" y="133"/>
                    </a:cubicBezTo>
                    <a:lnTo>
                      <a:pt x="19587" y="0"/>
                    </a:lnTo>
                    <a:lnTo>
                      <a:pt x="38637" y="0"/>
                    </a:lnTo>
                    <a:close/>
                  </a:path>
                </a:pathLst>
              </a:custGeom>
              <a:solidFill>
                <a:srgbClr val="EA580C"/>
              </a:solidFill>
              <a:ln>
                <a:noFill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3" name="Google Shape;483;p65"/>
              <p:cNvSpPr/>
              <p:nvPr/>
            </p:nvSpPr>
            <p:spPr>
              <a:xfrm>
                <a:off x="36158" y="35735"/>
                <a:ext cx="41360" cy="41596"/>
              </a:xfrm>
              <a:custGeom>
                <a:rect b="b" l="l" r="r" t="t"/>
                <a:pathLst>
                  <a:path extrusionOk="0" h="55461" w="55147">
                    <a:moveTo>
                      <a:pt x="7437" y="7464"/>
                    </a:moveTo>
                    <a:cubicBezTo>
                      <a:pt x="14224" y="678"/>
                      <a:pt x="24999" y="0"/>
                      <a:pt x="32583" y="5883"/>
                    </a:cubicBezTo>
                    <a:lnTo>
                      <a:pt x="34373" y="7464"/>
                    </a:lnTo>
                    <a:lnTo>
                      <a:pt x="47708" y="20799"/>
                    </a:lnTo>
                    <a:cubicBezTo>
                      <a:pt x="54799" y="27914"/>
                      <a:pt x="55147" y="39311"/>
                      <a:pt x="48504" y="46845"/>
                    </a:cubicBezTo>
                    <a:cubicBezTo>
                      <a:pt x="41861" y="54380"/>
                      <a:pt x="30509" y="55461"/>
                      <a:pt x="22562" y="49317"/>
                    </a:cubicBezTo>
                    <a:lnTo>
                      <a:pt x="20772" y="47736"/>
                    </a:lnTo>
                    <a:lnTo>
                      <a:pt x="7437" y="34401"/>
                    </a:lnTo>
                    <a:cubicBezTo>
                      <a:pt x="0" y="26962"/>
                      <a:pt x="0" y="14903"/>
                      <a:pt x="7437" y="7464"/>
                    </a:cubicBezTo>
                    <a:close/>
                  </a:path>
                </a:pathLst>
              </a:custGeom>
              <a:solidFill>
                <a:srgbClr val="EA580C"/>
              </a:solidFill>
              <a:ln>
                <a:noFill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4" name="Google Shape;484;p65"/>
              <p:cNvSpPr/>
              <p:nvPr/>
            </p:nvSpPr>
            <p:spPr>
              <a:xfrm>
                <a:off x="208820" y="35754"/>
                <a:ext cx="41792" cy="41362"/>
              </a:xfrm>
              <a:custGeom>
                <a:rect b="b" l="l" r="r" t="t"/>
                <a:pathLst>
                  <a:path extrusionOk="0" h="55149" w="55723">
                    <a:moveTo>
                      <a:pt x="21060" y="7439"/>
                    </a:moveTo>
                    <a:cubicBezTo>
                      <a:pt x="28175" y="348"/>
                      <a:pt x="39573" y="0"/>
                      <a:pt x="47107" y="6643"/>
                    </a:cubicBezTo>
                    <a:cubicBezTo>
                      <a:pt x="54641" y="13287"/>
                      <a:pt x="55723" y="24638"/>
                      <a:pt x="49578" y="32585"/>
                    </a:cubicBezTo>
                    <a:lnTo>
                      <a:pt x="47997" y="34375"/>
                    </a:lnTo>
                    <a:lnTo>
                      <a:pt x="34662" y="47710"/>
                    </a:lnTo>
                    <a:cubicBezTo>
                      <a:pt x="27547" y="54801"/>
                      <a:pt x="16150" y="55149"/>
                      <a:pt x="8615" y="48506"/>
                    </a:cubicBezTo>
                    <a:cubicBezTo>
                      <a:pt x="1081" y="41862"/>
                      <a:pt x="0" y="30511"/>
                      <a:pt x="6144" y="22564"/>
                    </a:cubicBezTo>
                    <a:lnTo>
                      <a:pt x="7725" y="20774"/>
                    </a:lnTo>
                    <a:lnTo>
                      <a:pt x="21060" y="7439"/>
                    </a:lnTo>
                    <a:close/>
                  </a:path>
                </a:pathLst>
              </a:custGeom>
              <a:solidFill>
                <a:srgbClr val="EA580C"/>
              </a:solidFill>
              <a:ln>
                <a:noFill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5" name="Google Shape;485;p65"/>
              <p:cNvSpPr/>
              <p:nvPr/>
            </p:nvSpPr>
            <p:spPr>
              <a:xfrm>
                <a:off x="100415" y="228600"/>
                <a:ext cx="85725" cy="57150"/>
              </a:xfrm>
              <a:custGeom>
                <a:rect b="b" l="l" r="r" t="t"/>
                <a:pathLst>
                  <a:path extrusionOk="0" h="76200" w="114300">
                    <a:moveTo>
                      <a:pt x="95250" y="0"/>
                    </a:moveTo>
                    <a:cubicBezTo>
                      <a:pt x="105771" y="0"/>
                      <a:pt x="114300" y="8529"/>
                      <a:pt x="114300" y="19050"/>
                    </a:cubicBezTo>
                    <a:cubicBezTo>
                      <a:pt x="114300" y="50613"/>
                      <a:pt x="88713" y="76200"/>
                      <a:pt x="57150" y="76200"/>
                    </a:cubicBezTo>
                    <a:cubicBezTo>
                      <a:pt x="25587" y="76200"/>
                      <a:pt x="0" y="50613"/>
                      <a:pt x="0" y="19050"/>
                    </a:cubicBezTo>
                    <a:cubicBezTo>
                      <a:pt x="1" y="9392"/>
                      <a:pt x="7230" y="1263"/>
                      <a:pt x="16821" y="133"/>
                    </a:cubicBezTo>
                    <a:lnTo>
                      <a:pt x="19050" y="0"/>
                    </a:lnTo>
                    <a:lnTo>
                      <a:pt x="95250" y="0"/>
                    </a:lnTo>
                    <a:close/>
                  </a:path>
                </a:pathLst>
              </a:custGeom>
              <a:solidFill>
                <a:srgbClr val="EA580C"/>
              </a:solidFill>
              <a:ln>
                <a:noFill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6" name="Google Shape;486;p65"/>
              <p:cNvSpPr/>
              <p:nvPr/>
            </p:nvSpPr>
            <p:spPr>
              <a:xfrm>
                <a:off x="50283" y="57150"/>
                <a:ext cx="185989" cy="157163"/>
              </a:xfrm>
              <a:custGeom>
                <a:rect b="b" l="l" r="r" t="t"/>
                <a:pathLst>
                  <a:path extrusionOk="0" h="209550" w="247985">
                    <a:moveTo>
                      <a:pt x="123992" y="0"/>
                    </a:moveTo>
                    <a:cubicBezTo>
                      <a:pt x="173191" y="0"/>
                      <a:pt x="216869" y="31482"/>
                      <a:pt x="232427" y="78155"/>
                    </a:cubicBezTo>
                    <a:cubicBezTo>
                      <a:pt x="247985" y="124829"/>
                      <a:pt x="231931" y="176221"/>
                      <a:pt x="192572" y="205740"/>
                    </a:cubicBezTo>
                    <a:cubicBezTo>
                      <a:pt x="189947" y="207712"/>
                      <a:pt x="186856" y="208972"/>
                      <a:pt x="183600" y="209398"/>
                    </a:cubicBezTo>
                    <a:lnTo>
                      <a:pt x="181142" y="209550"/>
                    </a:lnTo>
                    <a:lnTo>
                      <a:pt x="66842" y="209550"/>
                    </a:lnTo>
                    <a:cubicBezTo>
                      <a:pt x="62720" y="209550"/>
                      <a:pt x="58710" y="208213"/>
                      <a:pt x="55412" y="205740"/>
                    </a:cubicBezTo>
                    <a:cubicBezTo>
                      <a:pt x="16054" y="176221"/>
                      <a:pt x="0" y="124829"/>
                      <a:pt x="15558" y="78155"/>
                    </a:cubicBezTo>
                    <a:cubicBezTo>
                      <a:pt x="31116" y="31482"/>
                      <a:pt x="74794" y="0"/>
                      <a:pt x="123992" y="0"/>
                    </a:cubicBezTo>
                    <a:close/>
                  </a:path>
                </a:pathLst>
              </a:custGeom>
              <a:solidFill>
                <a:srgbClr val="EA580C"/>
              </a:solidFill>
              <a:ln>
                <a:noFill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87" name="Google Shape;487;p65"/>
            <p:cNvSpPr txBox="1"/>
            <p:nvPr/>
          </p:nvSpPr>
          <p:spPr>
            <a:xfrm>
              <a:off x="468272" y="807243"/>
              <a:ext cx="10668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" sz="11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王XX，想创业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65"/>
            <p:cNvSpPr/>
            <p:nvPr/>
          </p:nvSpPr>
          <p:spPr>
            <a:xfrm>
              <a:off x="128587" y="1042987"/>
              <a:ext cx="1743000" cy="7200"/>
            </a:xfrm>
            <a:prstGeom prst="rect">
              <a:avLst/>
            </a:prstGeom>
            <a:solidFill>
              <a:srgbClr val="E2E8F0">
                <a:alpha val="7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65"/>
            <p:cNvSpPr txBox="1"/>
            <p:nvPr/>
          </p:nvSpPr>
          <p:spPr>
            <a:xfrm>
              <a:off x="101441" y="1162288"/>
              <a:ext cx="10386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" sz="10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15年风控经验，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65"/>
            <p:cNvSpPr txBox="1"/>
            <p:nvPr/>
          </p:nvSpPr>
          <p:spPr>
            <a:xfrm>
              <a:off x="101441" y="1376601"/>
              <a:ext cx="1356599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" sz="10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想开自己的咨询公司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65"/>
            <p:cNvSpPr txBox="1"/>
            <p:nvPr/>
          </p:nvSpPr>
          <p:spPr>
            <a:xfrm>
              <a:off x="101441" y="1590913"/>
              <a:ext cx="9057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" sz="10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——AI给的都是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65"/>
            <p:cNvSpPr txBox="1"/>
            <p:nvPr/>
          </p:nvSpPr>
          <p:spPr>
            <a:xfrm>
              <a:off x="101441" y="1819513"/>
              <a:ext cx="1423200" cy="1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" sz="1000" u="none" cap="none" strike="noStrike">
                  <a:solidFill>
                    <a:srgbClr val="D97706"/>
                  </a:solidFill>
                  <a:latin typeface="Arial"/>
                  <a:ea typeface="Arial"/>
                  <a:cs typeface="Arial"/>
                  <a:sym typeface="Arial"/>
                </a:rPr>
                <a:t>通用创业建议没有用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65"/>
            <p:cNvSpPr/>
            <p:nvPr/>
          </p:nvSpPr>
          <p:spPr>
            <a:xfrm>
              <a:off x="128587" y="3443287"/>
              <a:ext cx="1743000" cy="214200"/>
            </a:xfrm>
            <a:prstGeom prst="roundRect">
              <a:avLst>
                <a:gd fmla="val 50000" name="adj"/>
              </a:avLst>
            </a:prstGeom>
            <a:solidFill>
              <a:srgbClr val="EA580C">
                <a:alpha val="14902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65"/>
            <p:cNvSpPr txBox="1"/>
            <p:nvPr/>
          </p:nvSpPr>
          <p:spPr>
            <a:xfrm>
              <a:off x="437623" y="3494008"/>
              <a:ext cx="11250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" sz="800" u="none" cap="none" strike="noStrike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创业者 / 副业探索者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5" name="Google Shape;495;p65"/>
          <p:cNvSpPr txBox="1"/>
          <p:nvPr/>
        </p:nvSpPr>
        <p:spPr>
          <a:xfrm>
            <a:off x="8638294" y="4927759"/>
            <a:ext cx="125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0" name="Google Shape;500;p66"/>
          <p:cNvGrpSpPr/>
          <p:nvPr/>
        </p:nvGrpSpPr>
        <p:grpSpPr>
          <a:xfrm>
            <a:off x="-1143000" y="-1571625"/>
            <a:ext cx="11430000" cy="8286750"/>
            <a:chOff x="-1524000" y="-2095500"/>
            <a:chExt cx="15240000" cy="11049000"/>
          </a:xfrm>
        </p:grpSpPr>
        <p:sp>
          <p:nvSpPr>
            <p:cNvPr id="501" name="Google Shape;501;p6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AFAF8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66"/>
            <p:cNvSpPr/>
            <p:nvPr/>
          </p:nvSpPr>
          <p:spPr>
            <a:xfrm>
              <a:off x="762000" y="762000"/>
              <a:ext cx="10668000" cy="5334000"/>
            </a:xfrm>
            <a:prstGeom prst="ellipse">
              <a:avLst/>
            </a:prstGeom>
            <a:gradFill>
              <a:gsLst>
                <a:gs pos="0">
                  <a:srgbClr val="E8854C">
                    <a:alpha val="7059"/>
                  </a:srgbClr>
                </a:gs>
                <a:gs pos="100000">
                  <a:srgbClr val="E8854C">
                    <a:alpha val="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66"/>
            <p:cNvSpPr/>
            <p:nvPr/>
          </p:nvSpPr>
          <p:spPr>
            <a:xfrm>
              <a:off x="-1524000" y="4762500"/>
              <a:ext cx="4191000" cy="4191000"/>
            </a:xfrm>
            <a:prstGeom prst="ellipse">
              <a:avLst/>
            </a:prstGeom>
            <a:noFill/>
            <a:ln cap="flat" cmpd="sng" w="9525">
              <a:solidFill>
                <a:srgbClr val="E2E8F0">
                  <a:alpha val="14902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66"/>
            <p:cNvSpPr/>
            <p:nvPr/>
          </p:nvSpPr>
          <p:spPr>
            <a:xfrm>
              <a:off x="9525000" y="-2095500"/>
              <a:ext cx="4191000" cy="4191000"/>
            </a:xfrm>
            <a:prstGeom prst="ellipse">
              <a:avLst/>
            </a:prstGeom>
            <a:noFill/>
            <a:ln cap="flat" cmpd="sng" w="9525">
              <a:solidFill>
                <a:srgbClr val="E2E8F0">
                  <a:alpha val="1215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05" name="Google Shape;505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2" y="71438"/>
            <a:ext cx="454540" cy="628650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66"/>
          <p:cNvSpPr txBox="1"/>
          <p:nvPr/>
        </p:nvSpPr>
        <p:spPr>
          <a:xfrm>
            <a:off x="8638294" y="255745"/>
            <a:ext cx="125587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7" name="Google Shape;507;p66"/>
          <p:cNvGrpSpPr/>
          <p:nvPr/>
        </p:nvGrpSpPr>
        <p:grpSpPr>
          <a:xfrm>
            <a:off x="2191147" y="1875234"/>
            <a:ext cx="4761706" cy="1318022"/>
            <a:chOff x="2921529" y="2500312"/>
            <a:chExt cx="6348941" cy="1757363"/>
          </a:xfrm>
        </p:grpSpPr>
        <p:sp>
          <p:nvSpPr>
            <p:cNvPr id="508" name="Google Shape;508;p66"/>
            <p:cNvSpPr txBox="1"/>
            <p:nvPr/>
          </p:nvSpPr>
          <p:spPr>
            <a:xfrm>
              <a:off x="4131469" y="2500312"/>
              <a:ext cx="3929062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0" i="0" lang="en" sz="2800" u="none" cap="none" strike="noStrike">
                  <a:solidFill>
                    <a:srgbClr val="1C1917"/>
                  </a:solidFill>
                  <a:latin typeface="Georgia"/>
                  <a:ea typeface="Georgia"/>
                  <a:cs typeface="Georgia"/>
                  <a:sym typeface="Georgia"/>
                </a:rPr>
                <a:t>不是你用得不好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66"/>
            <p:cNvSpPr txBox="1"/>
            <p:nvPr/>
          </p:nvSpPr>
          <p:spPr>
            <a:xfrm>
              <a:off x="2921529" y="3465195"/>
              <a:ext cx="6348941" cy="792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rPr b="1" i="0" lang="en" sz="2900" u="none" cap="none" strike="noStrike">
                  <a:solidFill>
                    <a:srgbClr val="EA580C"/>
                  </a:solidFill>
                  <a:latin typeface="Georgia"/>
                  <a:ea typeface="Georgia"/>
                  <a:cs typeface="Georgia"/>
                  <a:sym typeface="Georgia"/>
                </a:rPr>
                <a:t>是 AI 没有你的专业知识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0" name="Google Shape;510;p66"/>
          <p:cNvSpPr/>
          <p:nvPr/>
        </p:nvSpPr>
        <p:spPr>
          <a:xfrm>
            <a:off x="4386263" y="3128963"/>
            <a:ext cx="371475" cy="7144"/>
          </a:xfrm>
          <a:prstGeom prst="rect">
            <a:avLst/>
          </a:prstGeom>
          <a:solidFill>
            <a:srgbClr val="E2E8F0">
              <a:alpha val="50196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6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7E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6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67"/>
          <p:cNvSpPr/>
          <p:nvPr/>
        </p:nvSpPr>
        <p:spPr>
          <a:xfrm>
            <a:off x="0" y="0"/>
            <a:ext cx="9144000" cy="429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67"/>
          <p:cNvSpPr txBox="1"/>
          <p:nvPr/>
        </p:nvSpPr>
        <p:spPr>
          <a:xfrm>
            <a:off x="2499043" y="157163"/>
            <a:ext cx="4146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" sz="2300" u="none" cap="none" strike="noStrike">
                <a:solidFill>
                  <a:srgbClr val="1C1917"/>
                </a:solidFill>
                <a:latin typeface="Georgia"/>
                <a:ea typeface="Georgia"/>
                <a:cs typeface="Georgia"/>
                <a:sym typeface="Georgia"/>
              </a:rPr>
              <a:t>AI用法三层：你在哪一层？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67"/>
          <p:cNvSpPr txBox="1"/>
          <p:nvPr/>
        </p:nvSpPr>
        <p:spPr>
          <a:xfrm>
            <a:off x="3436715" y="510064"/>
            <a:ext cx="2270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95% 的人停在第一层 — 你可以做得更多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67"/>
          <p:cNvSpPr/>
          <p:nvPr/>
        </p:nvSpPr>
        <p:spPr>
          <a:xfrm>
            <a:off x="1000125" y="4314825"/>
            <a:ext cx="4143300" cy="257100"/>
          </a:xfrm>
          <a:prstGeom prst="ellipse">
            <a:avLst/>
          </a:prstGeom>
          <a:solidFill>
            <a:srgbClr val="1C1917">
              <a:alpha val="5882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67"/>
          <p:cNvSpPr/>
          <p:nvPr/>
        </p:nvSpPr>
        <p:spPr>
          <a:xfrm>
            <a:off x="1750219" y="821531"/>
            <a:ext cx="2643188" cy="1357313"/>
          </a:xfrm>
          <a:custGeom>
            <a:rect b="b" l="l" r="r" t="t"/>
            <a:pathLst>
              <a:path extrusionOk="0" h="1809750" w="3524250">
                <a:moveTo>
                  <a:pt x="1762125" y="0"/>
                </a:moveTo>
                <a:lnTo>
                  <a:pt x="0" y="1809750"/>
                </a:lnTo>
                <a:lnTo>
                  <a:pt x="3524250" y="1809750"/>
                </a:lnTo>
                <a:close/>
              </a:path>
            </a:pathLst>
          </a:custGeom>
          <a:solidFill>
            <a:srgbClr val="C2410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67"/>
          <p:cNvSpPr/>
          <p:nvPr/>
        </p:nvSpPr>
        <p:spPr>
          <a:xfrm>
            <a:off x="2393156" y="821531"/>
            <a:ext cx="1357313" cy="714375"/>
          </a:xfrm>
          <a:custGeom>
            <a:rect b="b" l="l" r="r" t="t"/>
            <a:pathLst>
              <a:path extrusionOk="0" h="952500" w="1809750">
                <a:moveTo>
                  <a:pt x="904875" y="0"/>
                </a:moveTo>
                <a:lnTo>
                  <a:pt x="0" y="952500"/>
                </a:lnTo>
                <a:lnTo>
                  <a:pt x="1809750" y="952500"/>
                </a:lnTo>
                <a:close/>
              </a:path>
            </a:pathLst>
          </a:custGeom>
          <a:solidFill>
            <a:srgbClr val="FFFFFF">
              <a:alpha val="7843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67"/>
          <p:cNvSpPr txBox="1"/>
          <p:nvPr/>
        </p:nvSpPr>
        <p:spPr>
          <a:xfrm>
            <a:off x="2880664" y="1472327"/>
            <a:ext cx="3822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第三层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67"/>
          <p:cNvSpPr txBox="1"/>
          <p:nvPr/>
        </p:nvSpPr>
        <p:spPr>
          <a:xfrm>
            <a:off x="2639160" y="1607344"/>
            <a:ext cx="8652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给AI写技能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67"/>
          <p:cNvSpPr txBox="1"/>
          <p:nvPr/>
        </p:nvSpPr>
        <p:spPr>
          <a:xfrm>
            <a:off x="2795528" y="1807012"/>
            <a:ext cx="5526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FEF3C7"/>
                </a:solidFill>
                <a:latin typeface="Arial"/>
                <a:ea typeface="Arial"/>
                <a:cs typeface="Arial"/>
                <a:sym typeface="Arial"/>
              </a:rPr>
              <a:t>Skill · MCP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67"/>
          <p:cNvSpPr/>
          <p:nvPr/>
        </p:nvSpPr>
        <p:spPr>
          <a:xfrm>
            <a:off x="1750219" y="2178844"/>
            <a:ext cx="2643188" cy="7144"/>
          </a:xfrm>
          <a:custGeom>
            <a:rect b="b" l="l" r="r" t="t"/>
            <a:pathLst>
              <a:path extrusionOk="0" h="9525" w="3524250">
                <a:moveTo>
                  <a:pt x="0" y="0"/>
                </a:moveTo>
                <a:lnTo>
                  <a:pt x="3524250" y="0"/>
                </a:lnTo>
              </a:path>
            </a:pathLst>
          </a:custGeom>
          <a:noFill/>
          <a:ln cap="flat" cmpd="sng" w="19050">
            <a:solidFill>
              <a:srgbClr val="FFFFFF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67"/>
          <p:cNvSpPr/>
          <p:nvPr/>
        </p:nvSpPr>
        <p:spPr>
          <a:xfrm>
            <a:off x="1750219" y="2178844"/>
            <a:ext cx="2643188" cy="1193006"/>
          </a:xfrm>
          <a:custGeom>
            <a:rect b="b" l="l" r="r" t="t"/>
            <a:pathLst>
              <a:path extrusionOk="0" h="1590675" w="3524250">
                <a:moveTo>
                  <a:pt x="0" y="0"/>
                </a:moveTo>
                <a:lnTo>
                  <a:pt x="3524250" y="0"/>
                </a:lnTo>
                <a:lnTo>
                  <a:pt x="2562225" y="1590675"/>
                </a:lnTo>
                <a:lnTo>
                  <a:pt x="962025" y="1590675"/>
                </a:ln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67"/>
          <p:cNvSpPr txBox="1"/>
          <p:nvPr/>
        </p:nvSpPr>
        <p:spPr>
          <a:xfrm>
            <a:off x="2880664" y="2601038"/>
            <a:ext cx="3822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第二层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67"/>
          <p:cNvSpPr txBox="1"/>
          <p:nvPr/>
        </p:nvSpPr>
        <p:spPr>
          <a:xfrm>
            <a:off x="2391888" y="2723912"/>
            <a:ext cx="1359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在文件夹里工作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67"/>
          <p:cNvSpPr txBox="1"/>
          <p:nvPr/>
        </p:nvSpPr>
        <p:spPr>
          <a:xfrm>
            <a:off x="2643339" y="2950012"/>
            <a:ext cx="856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FEF3C7"/>
                </a:solidFill>
                <a:latin typeface="Arial"/>
                <a:ea typeface="Arial"/>
                <a:cs typeface="Arial"/>
                <a:sym typeface="Arial"/>
              </a:rPr>
              <a:t>让AI读写本地文件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67"/>
          <p:cNvSpPr txBox="1"/>
          <p:nvPr/>
        </p:nvSpPr>
        <p:spPr>
          <a:xfrm>
            <a:off x="2597950" y="3150037"/>
            <a:ext cx="947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FDDDB0"/>
                </a:solidFill>
                <a:latin typeface="Arial"/>
                <a:ea typeface="Arial"/>
                <a:cs typeface="Arial"/>
                <a:sym typeface="Arial"/>
              </a:rPr>
              <a:t>← 目标是到达这里 →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67"/>
          <p:cNvSpPr/>
          <p:nvPr/>
        </p:nvSpPr>
        <p:spPr>
          <a:xfrm>
            <a:off x="2471738" y="3371850"/>
            <a:ext cx="1200150" cy="7144"/>
          </a:xfrm>
          <a:custGeom>
            <a:rect b="b" l="l" r="r" t="t"/>
            <a:pathLst>
              <a:path extrusionOk="0" h="9525" w="1600200">
                <a:moveTo>
                  <a:pt x="0" y="0"/>
                </a:moveTo>
                <a:lnTo>
                  <a:pt x="1600200" y="0"/>
                </a:lnTo>
              </a:path>
            </a:pathLst>
          </a:custGeom>
          <a:noFill/>
          <a:ln cap="flat" cmpd="sng" w="19050">
            <a:solidFill>
              <a:srgbClr val="FFFFFF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67"/>
          <p:cNvSpPr/>
          <p:nvPr/>
        </p:nvSpPr>
        <p:spPr>
          <a:xfrm>
            <a:off x="928688" y="3371850"/>
            <a:ext cx="4286250" cy="985838"/>
          </a:xfrm>
          <a:custGeom>
            <a:rect b="b" l="l" r="r" t="t"/>
            <a:pathLst>
              <a:path extrusionOk="0" h="1314450" w="5715000">
                <a:moveTo>
                  <a:pt x="2057400" y="0"/>
                </a:moveTo>
                <a:lnTo>
                  <a:pt x="3657600" y="0"/>
                </a:lnTo>
                <a:lnTo>
                  <a:pt x="5715000" y="1314450"/>
                </a:lnTo>
                <a:lnTo>
                  <a:pt x="0" y="1314450"/>
                </a:lnTo>
                <a:close/>
              </a:path>
            </a:pathLst>
          </a:custGeom>
          <a:solidFill>
            <a:srgbClr val="F9731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67"/>
          <p:cNvSpPr txBox="1"/>
          <p:nvPr/>
        </p:nvSpPr>
        <p:spPr>
          <a:xfrm>
            <a:off x="2880664" y="3715464"/>
            <a:ext cx="3822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第一层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67"/>
          <p:cNvSpPr txBox="1"/>
          <p:nvPr/>
        </p:nvSpPr>
        <p:spPr>
          <a:xfrm>
            <a:off x="2847642" y="3840480"/>
            <a:ext cx="448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聊天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67"/>
          <p:cNvSpPr txBox="1"/>
          <p:nvPr/>
        </p:nvSpPr>
        <p:spPr>
          <a:xfrm>
            <a:off x="2304252" y="4071581"/>
            <a:ext cx="1535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FFF7ED"/>
                </a:solidFill>
                <a:latin typeface="Arial"/>
                <a:ea typeface="Arial"/>
                <a:cs typeface="Arial"/>
                <a:sym typeface="Arial"/>
              </a:rPr>
              <a:t>ChatGPT · Claude · 豆包网页版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67"/>
          <p:cNvSpPr/>
          <p:nvPr/>
        </p:nvSpPr>
        <p:spPr>
          <a:xfrm>
            <a:off x="2214563" y="4257675"/>
            <a:ext cx="1714500" cy="185700"/>
          </a:xfrm>
          <a:prstGeom prst="roundRect">
            <a:avLst>
              <a:gd fmla="val 50000" name="adj"/>
            </a:avLst>
          </a:prstGeom>
          <a:solidFill>
            <a:srgbClr val="1C1917">
              <a:alpha val="25098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67"/>
          <p:cNvSpPr txBox="1"/>
          <p:nvPr/>
        </p:nvSpPr>
        <p:spPr>
          <a:xfrm>
            <a:off x="2529865" y="4300181"/>
            <a:ext cx="10839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95%+ 的人停在这一层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67"/>
          <p:cNvSpPr/>
          <p:nvPr/>
        </p:nvSpPr>
        <p:spPr>
          <a:xfrm>
            <a:off x="4393406" y="1357313"/>
            <a:ext cx="1250156" cy="107156"/>
          </a:xfrm>
          <a:custGeom>
            <a:rect b="b" l="l" r="r" t="t"/>
            <a:pathLst>
              <a:path extrusionOk="0" h="142875" w="1666875">
                <a:moveTo>
                  <a:pt x="0" y="142875"/>
                </a:moveTo>
                <a:lnTo>
                  <a:pt x="1666875" y="0"/>
                </a:lnTo>
              </a:path>
            </a:pathLst>
          </a:custGeom>
          <a:noFill/>
          <a:ln cap="flat" cmpd="sng" w="14275">
            <a:solidFill>
              <a:srgbClr val="C2410C">
                <a:alpha val="50196"/>
              </a:srgbClr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67"/>
          <p:cNvSpPr/>
          <p:nvPr/>
        </p:nvSpPr>
        <p:spPr>
          <a:xfrm>
            <a:off x="4393406" y="2571750"/>
            <a:ext cx="1250156" cy="214313"/>
          </a:xfrm>
          <a:custGeom>
            <a:rect b="b" l="l" r="r" t="t"/>
            <a:pathLst>
              <a:path extrusionOk="0" h="285750" w="1666875">
                <a:moveTo>
                  <a:pt x="0" y="285750"/>
                </a:moveTo>
                <a:lnTo>
                  <a:pt x="1666875" y="0"/>
                </a:lnTo>
              </a:path>
            </a:pathLst>
          </a:custGeom>
          <a:noFill/>
          <a:ln cap="flat" cmpd="sng" w="14275">
            <a:solidFill>
              <a:srgbClr val="EA580C">
                <a:alpha val="50196"/>
              </a:srgbClr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67"/>
          <p:cNvSpPr/>
          <p:nvPr/>
        </p:nvSpPr>
        <p:spPr>
          <a:xfrm>
            <a:off x="5214938" y="3786188"/>
            <a:ext cx="428625" cy="71438"/>
          </a:xfrm>
          <a:custGeom>
            <a:rect b="b" l="l" r="r" t="t"/>
            <a:pathLst>
              <a:path extrusionOk="0" h="95250" w="571500">
                <a:moveTo>
                  <a:pt x="0" y="95250"/>
                </a:moveTo>
                <a:lnTo>
                  <a:pt x="571500" y="0"/>
                </a:lnTo>
              </a:path>
            </a:pathLst>
          </a:custGeom>
          <a:noFill/>
          <a:ln cap="flat" cmpd="sng" w="14275">
            <a:solidFill>
              <a:srgbClr val="F97316">
                <a:alpha val="50196"/>
              </a:srgbClr>
            </a:solidFill>
            <a:prstDash val="dashDot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67"/>
          <p:cNvSpPr/>
          <p:nvPr/>
        </p:nvSpPr>
        <p:spPr>
          <a:xfrm>
            <a:off x="5643563" y="3300413"/>
            <a:ext cx="3143400" cy="1071600"/>
          </a:xfrm>
          <a:prstGeom prst="roundRect">
            <a:avLst>
              <a:gd fmla="val 8000" name="adj"/>
            </a:avLst>
          </a:prstGeom>
          <a:solidFill>
            <a:srgbClr val="FFFBF5"/>
          </a:solidFill>
          <a:ln cap="flat" cmpd="sng" w="14275">
            <a:solidFill>
              <a:srgbClr val="FDDDB0"/>
            </a:solidFill>
            <a:prstDash val="solid"/>
            <a:round/>
            <a:headEnd len="sm" w="sm" type="none"/>
            <a:tailEnd len="sm" w="sm" type="none"/>
          </a:ln>
          <a:effectLst>
            <a:outerShdw blurRad="95250" rotWithShape="0" algn="ctr" dir="5400000" dist="28575">
              <a:srgbClr val="1C1917">
                <a:alpha val="7451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67"/>
          <p:cNvSpPr/>
          <p:nvPr/>
        </p:nvSpPr>
        <p:spPr>
          <a:xfrm>
            <a:off x="5643563" y="3300413"/>
            <a:ext cx="42900" cy="1071600"/>
          </a:xfrm>
          <a:prstGeom prst="roundRect">
            <a:avLst>
              <a:gd fmla="val 50000" name="adj"/>
            </a:avLst>
          </a:prstGeom>
          <a:solidFill>
            <a:srgbClr val="F9731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67"/>
          <p:cNvSpPr/>
          <p:nvPr/>
        </p:nvSpPr>
        <p:spPr>
          <a:xfrm>
            <a:off x="5715000" y="3300413"/>
            <a:ext cx="3100500" cy="257100"/>
          </a:xfrm>
          <a:prstGeom prst="roundRect">
            <a:avLst>
              <a:gd fmla="val 33333" name="adj"/>
            </a:avLst>
          </a:prstGeom>
          <a:solidFill>
            <a:srgbClr val="F9731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67"/>
          <p:cNvSpPr/>
          <p:nvPr/>
        </p:nvSpPr>
        <p:spPr>
          <a:xfrm>
            <a:off x="5715000" y="3429000"/>
            <a:ext cx="3100500" cy="1287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67"/>
          <p:cNvSpPr txBox="1"/>
          <p:nvPr/>
        </p:nvSpPr>
        <p:spPr>
          <a:xfrm>
            <a:off x="5832872" y="3380780"/>
            <a:ext cx="1884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第一层：聊天 | 95%+ 用户在这里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67"/>
          <p:cNvSpPr txBox="1"/>
          <p:nvPr/>
        </p:nvSpPr>
        <p:spPr>
          <a:xfrm>
            <a:off x="5762864" y="3621524"/>
            <a:ext cx="17274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问问题、得答案，像搜索引擎升级版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67"/>
          <p:cNvSpPr txBox="1"/>
          <p:nvPr/>
        </p:nvSpPr>
        <p:spPr>
          <a:xfrm>
            <a:off x="5762864" y="3778687"/>
            <a:ext cx="19569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AI 对你的文件夹一无所知，只能当场回答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67"/>
          <p:cNvSpPr txBox="1"/>
          <p:nvPr/>
        </p:nvSpPr>
        <p:spPr>
          <a:xfrm>
            <a:off x="5762864" y="3935849"/>
            <a:ext cx="1834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适合：日常问答、灵感生成、简单翻译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67"/>
          <p:cNvSpPr txBox="1"/>
          <p:nvPr/>
        </p:nvSpPr>
        <p:spPr>
          <a:xfrm>
            <a:off x="5762864" y="4121587"/>
            <a:ext cx="19419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" sz="700" u="none" cap="none" strike="noStrike">
                <a:solidFill>
                  <a:srgbClr val="DC2626"/>
                </a:solidFill>
                <a:latin typeface="Arial"/>
                <a:ea typeface="Arial"/>
                <a:cs typeface="Arial"/>
                <a:sym typeface="Arial"/>
              </a:rPr>
              <a:t>不能停在这里 — 还有更大的威力等着你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67"/>
          <p:cNvSpPr/>
          <p:nvPr/>
        </p:nvSpPr>
        <p:spPr>
          <a:xfrm>
            <a:off x="5643563" y="2057400"/>
            <a:ext cx="3143400" cy="1157400"/>
          </a:xfrm>
          <a:prstGeom prst="roundRect">
            <a:avLst>
              <a:gd fmla="val 7407" name="adj"/>
            </a:avLst>
          </a:prstGeom>
          <a:solidFill>
            <a:srgbClr val="FFFBF5"/>
          </a:solidFill>
          <a:ln cap="flat" cmpd="sng" w="14275">
            <a:solidFill>
              <a:srgbClr val="FDDDB0"/>
            </a:solidFill>
            <a:prstDash val="solid"/>
            <a:round/>
            <a:headEnd len="sm" w="sm" type="none"/>
            <a:tailEnd len="sm" w="sm" type="none"/>
          </a:ln>
          <a:effectLst>
            <a:outerShdw blurRad="95250" rotWithShape="0" algn="ctr" dir="5400000" dist="28575">
              <a:srgbClr val="1C1917">
                <a:alpha val="7451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67"/>
          <p:cNvSpPr/>
          <p:nvPr/>
        </p:nvSpPr>
        <p:spPr>
          <a:xfrm>
            <a:off x="5643563" y="2057400"/>
            <a:ext cx="42900" cy="1157400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67"/>
          <p:cNvSpPr/>
          <p:nvPr/>
        </p:nvSpPr>
        <p:spPr>
          <a:xfrm>
            <a:off x="5715000" y="2057400"/>
            <a:ext cx="3100500" cy="271500"/>
          </a:xfrm>
          <a:prstGeom prst="roundRect">
            <a:avLst>
              <a:gd fmla="val 31579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67"/>
          <p:cNvSpPr/>
          <p:nvPr/>
        </p:nvSpPr>
        <p:spPr>
          <a:xfrm>
            <a:off x="5715000" y="2200275"/>
            <a:ext cx="3100500" cy="1287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67"/>
          <p:cNvSpPr txBox="1"/>
          <p:nvPr/>
        </p:nvSpPr>
        <p:spPr>
          <a:xfrm>
            <a:off x="5832872" y="2152055"/>
            <a:ext cx="20592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第二层：在文件夹里工作 | ★ 目标层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67"/>
          <p:cNvSpPr txBox="1"/>
          <p:nvPr/>
        </p:nvSpPr>
        <p:spPr>
          <a:xfrm>
            <a:off x="5762864" y="2407087"/>
            <a:ext cx="1989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让 AI 直接读写你的本地文件夹，实时操作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67"/>
          <p:cNvSpPr txBox="1"/>
          <p:nvPr/>
        </p:nvSpPr>
        <p:spPr>
          <a:xfrm>
            <a:off x="5762864" y="2564249"/>
            <a:ext cx="1834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✓ 读文件 — 分析最新版本，不再重复发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67"/>
          <p:cNvSpPr txBox="1"/>
          <p:nvPr/>
        </p:nvSpPr>
        <p:spPr>
          <a:xfrm>
            <a:off x="5762864" y="2721412"/>
            <a:ext cx="2069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✓ 写文件 — 生成 Word/HTML/代码，存本地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67"/>
          <p:cNvSpPr txBox="1"/>
          <p:nvPr/>
        </p:nvSpPr>
        <p:spPr>
          <a:xfrm>
            <a:off x="5762864" y="2878574"/>
            <a:ext cx="21066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✓ 改文件 — 直接修合同/代码，左右看上下文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67"/>
          <p:cNvSpPr txBox="1"/>
          <p:nvPr/>
        </p:nvSpPr>
        <p:spPr>
          <a:xfrm>
            <a:off x="5762878" y="3035724"/>
            <a:ext cx="25953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" sz="7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→ Claude Code / Cowork 带你进入第二层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67"/>
          <p:cNvSpPr/>
          <p:nvPr/>
        </p:nvSpPr>
        <p:spPr>
          <a:xfrm>
            <a:off x="5643563" y="771525"/>
            <a:ext cx="3143400" cy="1200300"/>
          </a:xfrm>
          <a:prstGeom prst="roundRect">
            <a:avLst>
              <a:gd fmla="val 7143" name="adj"/>
            </a:avLst>
          </a:prstGeom>
          <a:solidFill>
            <a:srgbClr val="FFFBF5"/>
          </a:solidFill>
          <a:ln cap="flat" cmpd="sng" w="14275">
            <a:solidFill>
              <a:srgbClr val="FDDDB0"/>
            </a:solidFill>
            <a:prstDash val="solid"/>
            <a:round/>
            <a:headEnd len="sm" w="sm" type="none"/>
            <a:tailEnd len="sm" w="sm" type="none"/>
          </a:ln>
          <a:effectLst>
            <a:outerShdw blurRad="95250" rotWithShape="0" algn="ctr" dir="5400000" dist="28575">
              <a:srgbClr val="1C1917">
                <a:alpha val="7451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67"/>
          <p:cNvSpPr/>
          <p:nvPr/>
        </p:nvSpPr>
        <p:spPr>
          <a:xfrm>
            <a:off x="5643563" y="771525"/>
            <a:ext cx="42900" cy="1200300"/>
          </a:xfrm>
          <a:prstGeom prst="roundRect">
            <a:avLst>
              <a:gd fmla="val 50000" name="adj"/>
            </a:avLst>
          </a:prstGeom>
          <a:solidFill>
            <a:srgbClr val="C241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67"/>
          <p:cNvSpPr/>
          <p:nvPr/>
        </p:nvSpPr>
        <p:spPr>
          <a:xfrm>
            <a:off x="5715000" y="771525"/>
            <a:ext cx="3100500" cy="271500"/>
          </a:xfrm>
          <a:prstGeom prst="roundRect">
            <a:avLst>
              <a:gd fmla="val 31579" name="adj"/>
            </a:avLst>
          </a:prstGeom>
          <a:solidFill>
            <a:srgbClr val="C241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67"/>
          <p:cNvSpPr/>
          <p:nvPr/>
        </p:nvSpPr>
        <p:spPr>
          <a:xfrm>
            <a:off x="5715000" y="914400"/>
            <a:ext cx="3100500" cy="128700"/>
          </a:xfrm>
          <a:prstGeom prst="rect">
            <a:avLst/>
          </a:prstGeom>
          <a:solidFill>
            <a:srgbClr val="C241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67"/>
          <p:cNvSpPr txBox="1"/>
          <p:nvPr/>
        </p:nvSpPr>
        <p:spPr>
          <a:xfrm>
            <a:off x="5832872" y="873323"/>
            <a:ext cx="18783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第三层：给 AI 写技能 | 深度玩家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67"/>
          <p:cNvSpPr txBox="1"/>
          <p:nvPr/>
        </p:nvSpPr>
        <p:spPr>
          <a:xfrm>
            <a:off x="5762864" y="1135499"/>
            <a:ext cx="2021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为 AI 写 Skill，把工作流打包成可复用工具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67"/>
          <p:cNvSpPr txBox="1"/>
          <p:nvPr/>
        </p:nvSpPr>
        <p:spPr>
          <a:xfrm>
            <a:off x="5762864" y="1292662"/>
            <a:ext cx="2186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包含：工具定义 · MCP · 系统提示词 · 上下文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67"/>
          <p:cNvSpPr txBox="1"/>
          <p:nvPr/>
        </p:nvSpPr>
        <p:spPr>
          <a:xfrm>
            <a:off x="5762864" y="1449824"/>
            <a:ext cx="20745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"人人都是程序员" — 创造别人也能用的东西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67"/>
          <p:cNvSpPr txBox="1"/>
          <p:nvPr/>
        </p:nvSpPr>
        <p:spPr>
          <a:xfrm>
            <a:off x="5762878" y="1606974"/>
            <a:ext cx="22725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" sz="700" u="none" cap="none" strike="noStrike">
                <a:solidFill>
                  <a:srgbClr val="C2410C"/>
                </a:solidFill>
                <a:latin typeface="Arial"/>
                <a:ea typeface="Arial"/>
                <a:cs typeface="Arial"/>
                <a:sym typeface="Arial"/>
              </a:rPr>
              <a:t>→ 把方法论写成 Skill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67"/>
          <p:cNvSpPr txBox="1"/>
          <p:nvPr/>
        </p:nvSpPr>
        <p:spPr>
          <a:xfrm>
            <a:off x="5763577" y="1770221"/>
            <a:ext cx="2003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A8A29E"/>
                </a:solidFill>
                <a:latin typeface="Arial"/>
                <a:ea typeface="Arial"/>
                <a:cs typeface="Arial"/>
                <a:sym typeface="Arial"/>
              </a:rPr>
              <a:t>不是所有人都需要到这里 — 但先到第二层再说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67"/>
          <p:cNvSpPr txBox="1"/>
          <p:nvPr/>
        </p:nvSpPr>
        <p:spPr>
          <a:xfrm>
            <a:off x="8790224" y="4978837"/>
            <a:ext cx="136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A8A29E"/>
                </a:solidFill>
                <a:latin typeface="Arial"/>
                <a:ea typeface="Arial"/>
                <a:cs typeface="Arial"/>
                <a:sym typeface="Arial"/>
              </a:rPr>
              <a:t>06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2" name="Google Shape;572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58188" y="88753"/>
            <a:ext cx="357187" cy="494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7" name="Google Shape;577;p6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578" name="Google Shape;578;p6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AFAF8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68"/>
            <p:cNvSpPr/>
            <p:nvPr/>
          </p:nvSpPr>
          <p:spPr>
            <a:xfrm>
              <a:off x="11410950" y="457200"/>
              <a:ext cx="38100" cy="38100"/>
            </a:xfrm>
            <a:prstGeom prst="ellipse">
              <a:avLst/>
            </a:prstGeom>
            <a:solidFill>
              <a:srgbClr val="E2E8F0">
                <a:alpha val="5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68"/>
            <p:cNvSpPr/>
            <p:nvPr/>
          </p:nvSpPr>
          <p:spPr>
            <a:xfrm>
              <a:off x="11558588" y="328612"/>
              <a:ext cx="28575" cy="28575"/>
            </a:xfrm>
            <a:prstGeom prst="ellipse">
              <a:avLst/>
            </a:prstGeom>
            <a:solidFill>
              <a:srgbClr val="E2E8F0">
                <a:alpha val="400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81" name="Google Shape;581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2" y="71438"/>
            <a:ext cx="454540" cy="628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2" name="Google Shape;582;p68"/>
          <p:cNvGrpSpPr/>
          <p:nvPr/>
        </p:nvGrpSpPr>
        <p:grpSpPr>
          <a:xfrm>
            <a:off x="3069794" y="240744"/>
            <a:ext cx="5694086" cy="345044"/>
            <a:chOff x="4093059" y="320992"/>
            <a:chExt cx="7592115" cy="460058"/>
          </a:xfrm>
        </p:grpSpPr>
        <p:sp>
          <p:nvSpPr>
            <p:cNvPr id="583" name="Google Shape;583;p68"/>
            <p:cNvSpPr txBox="1"/>
            <p:nvPr/>
          </p:nvSpPr>
          <p:spPr>
            <a:xfrm>
              <a:off x="11517725" y="340995"/>
              <a:ext cx="167449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07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68"/>
            <p:cNvSpPr txBox="1"/>
            <p:nvPr/>
          </p:nvSpPr>
          <p:spPr>
            <a:xfrm>
              <a:off x="4093059" y="320992"/>
              <a:ext cx="40059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1" i="0" lang="en" sz="2100" u="none" cap="none" strike="noStrike">
                  <a:solidFill>
                    <a:srgbClr val="1C1917"/>
                  </a:solidFill>
                  <a:latin typeface="Georgia"/>
                  <a:ea typeface="Georgia"/>
                  <a:cs typeface="Georgia"/>
                  <a:sym typeface="Georgia"/>
                </a:rPr>
                <a:t>而我，是这样做的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68"/>
            <p:cNvSpPr/>
            <p:nvPr/>
          </p:nvSpPr>
          <p:spPr>
            <a:xfrm>
              <a:off x="5505450" y="762000"/>
              <a:ext cx="1181099" cy="19050"/>
            </a:xfrm>
            <a:prstGeom prst="roundRect">
              <a:avLst>
                <a:gd fmla="val 50000" name="adj"/>
              </a:avLst>
            </a:pr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6" name="Google Shape;586;p68"/>
          <p:cNvSpPr/>
          <p:nvPr/>
        </p:nvSpPr>
        <p:spPr>
          <a:xfrm>
            <a:off x="100013" y="757238"/>
            <a:ext cx="2914650" cy="2143125"/>
          </a:xfrm>
          <a:prstGeom prst="roundRect">
            <a:avLst>
              <a:gd fmla="val 2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7" name="Google Shape;587;p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13" y="757238"/>
            <a:ext cx="2914650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68"/>
          <p:cNvSpPr/>
          <p:nvPr/>
        </p:nvSpPr>
        <p:spPr>
          <a:xfrm>
            <a:off x="107156" y="2728913"/>
            <a:ext cx="2900363" cy="164306"/>
          </a:xfrm>
          <a:prstGeom prst="rect">
            <a:avLst/>
          </a:prstGeom>
          <a:solidFill>
            <a:srgbClr val="FAFAF8">
              <a:alpha val="87843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68"/>
          <p:cNvSpPr txBox="1"/>
          <p:nvPr/>
        </p:nvSpPr>
        <p:spPr>
          <a:xfrm>
            <a:off x="1211633" y="2757130"/>
            <a:ext cx="691408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" sz="7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投资操作系统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68"/>
          <p:cNvSpPr/>
          <p:nvPr/>
        </p:nvSpPr>
        <p:spPr>
          <a:xfrm>
            <a:off x="100013" y="757238"/>
            <a:ext cx="2914650" cy="2143125"/>
          </a:xfrm>
          <a:prstGeom prst="roundRect">
            <a:avLst>
              <a:gd fmla="val 2667" name="adj"/>
            </a:avLst>
          </a:prstGeom>
          <a:noFill/>
          <a:ln cap="flat" cmpd="sng" w="14275">
            <a:solidFill>
              <a:srgbClr val="EA580C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68"/>
          <p:cNvSpPr/>
          <p:nvPr/>
        </p:nvSpPr>
        <p:spPr>
          <a:xfrm>
            <a:off x="3114675" y="757238"/>
            <a:ext cx="2914650" cy="2143125"/>
          </a:xfrm>
          <a:prstGeom prst="roundRect">
            <a:avLst>
              <a:gd fmla="val 2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2" name="Google Shape;592;p6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14675" y="757238"/>
            <a:ext cx="2914650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68"/>
          <p:cNvSpPr/>
          <p:nvPr/>
        </p:nvSpPr>
        <p:spPr>
          <a:xfrm>
            <a:off x="3121819" y="2728913"/>
            <a:ext cx="2900363" cy="164306"/>
          </a:xfrm>
          <a:prstGeom prst="rect">
            <a:avLst/>
          </a:prstGeom>
          <a:solidFill>
            <a:srgbClr val="FAFAF8">
              <a:alpha val="87843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68"/>
          <p:cNvSpPr txBox="1"/>
          <p:nvPr/>
        </p:nvSpPr>
        <p:spPr>
          <a:xfrm>
            <a:off x="4217886" y="2757130"/>
            <a:ext cx="708229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" sz="7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AI 知识库问答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68"/>
          <p:cNvSpPr/>
          <p:nvPr/>
        </p:nvSpPr>
        <p:spPr>
          <a:xfrm>
            <a:off x="3114675" y="757238"/>
            <a:ext cx="2914650" cy="2143125"/>
          </a:xfrm>
          <a:prstGeom prst="roundRect">
            <a:avLst>
              <a:gd fmla="val 2667" name="adj"/>
            </a:avLst>
          </a:prstGeom>
          <a:noFill/>
          <a:ln cap="flat" cmpd="sng" w="14275">
            <a:solidFill>
              <a:srgbClr val="EA580C">
                <a:alpha val="5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68"/>
          <p:cNvSpPr/>
          <p:nvPr/>
        </p:nvSpPr>
        <p:spPr>
          <a:xfrm>
            <a:off x="6129338" y="757238"/>
            <a:ext cx="2914650" cy="2143125"/>
          </a:xfrm>
          <a:prstGeom prst="roundRect">
            <a:avLst>
              <a:gd fmla="val 2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7" name="Google Shape;597;p6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29338" y="757238"/>
            <a:ext cx="2914650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68"/>
          <p:cNvSpPr/>
          <p:nvPr/>
        </p:nvSpPr>
        <p:spPr>
          <a:xfrm>
            <a:off x="6136481" y="2728913"/>
            <a:ext cx="2900363" cy="164306"/>
          </a:xfrm>
          <a:prstGeom prst="rect">
            <a:avLst/>
          </a:prstGeom>
          <a:solidFill>
            <a:srgbClr val="FAFAF8">
              <a:alpha val="87843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68"/>
          <p:cNvSpPr txBox="1"/>
          <p:nvPr/>
        </p:nvSpPr>
        <p:spPr>
          <a:xfrm>
            <a:off x="7232549" y="2757130"/>
            <a:ext cx="708229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" sz="700" u="none" cap="none" strike="noStrike">
                <a:solidFill>
                  <a:srgbClr val="4F46E5"/>
                </a:solidFill>
                <a:latin typeface="Arial"/>
                <a:ea typeface="Arial"/>
                <a:cs typeface="Arial"/>
                <a:sym typeface="Arial"/>
              </a:rPr>
              <a:t>AI 工作流图谱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68"/>
          <p:cNvSpPr/>
          <p:nvPr/>
        </p:nvSpPr>
        <p:spPr>
          <a:xfrm>
            <a:off x="6129338" y="757238"/>
            <a:ext cx="2914650" cy="2143125"/>
          </a:xfrm>
          <a:prstGeom prst="roundRect">
            <a:avLst>
              <a:gd fmla="val 2667" name="adj"/>
            </a:avLst>
          </a:prstGeom>
          <a:noFill/>
          <a:ln cap="flat" cmpd="sng" w="14275">
            <a:solidFill>
              <a:srgbClr val="4F46E5">
                <a:alpha val="5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68"/>
          <p:cNvSpPr/>
          <p:nvPr/>
        </p:nvSpPr>
        <p:spPr>
          <a:xfrm>
            <a:off x="428625" y="3071813"/>
            <a:ext cx="8286750" cy="7144"/>
          </a:xfrm>
          <a:custGeom>
            <a:rect b="b" l="l" r="r" t="t"/>
            <a:pathLst>
              <a:path extrusionOk="0" h="9525" w="11049000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68"/>
          <p:cNvSpPr txBox="1"/>
          <p:nvPr/>
        </p:nvSpPr>
        <p:spPr>
          <a:xfrm>
            <a:off x="2914221" y="3188970"/>
            <a:ext cx="3315557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以上只是其中几个，共 10+ 套 AI 系统 — 全部 AI 辅助构建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68"/>
          <p:cNvSpPr txBox="1"/>
          <p:nvPr/>
        </p:nvSpPr>
        <p:spPr>
          <a:xfrm>
            <a:off x="8638294" y="4927759"/>
            <a:ext cx="125587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07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6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9" name="Google Shape;609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2" y="71438"/>
            <a:ext cx="454540" cy="628650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69"/>
          <p:cNvSpPr txBox="1"/>
          <p:nvPr/>
        </p:nvSpPr>
        <p:spPr>
          <a:xfrm>
            <a:off x="8638294" y="255745"/>
            <a:ext cx="125587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08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69"/>
          <p:cNvSpPr txBox="1"/>
          <p:nvPr/>
        </p:nvSpPr>
        <p:spPr>
          <a:xfrm>
            <a:off x="3168968" y="162877"/>
            <a:ext cx="2806065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1C1917"/>
                </a:solidFill>
                <a:latin typeface="Georgia"/>
                <a:ea typeface="Georgia"/>
                <a:cs typeface="Georgia"/>
                <a:sym typeface="Georgia"/>
              </a:rPr>
              <a:t>他们做到了，你也可以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p69"/>
          <p:cNvSpPr/>
          <p:nvPr/>
        </p:nvSpPr>
        <p:spPr>
          <a:xfrm>
            <a:off x="3814763" y="442913"/>
            <a:ext cx="1514475" cy="14288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69"/>
          <p:cNvSpPr txBox="1"/>
          <p:nvPr/>
        </p:nvSpPr>
        <p:spPr>
          <a:xfrm>
            <a:off x="2889968" y="491490"/>
            <a:ext cx="3364064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4 个真实案例 · 领域专家 × AI · claude.com/blog/the-founders-playbook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4" name="Google Shape;614;p69"/>
          <p:cNvGrpSpPr/>
          <p:nvPr/>
        </p:nvGrpSpPr>
        <p:grpSpPr>
          <a:xfrm>
            <a:off x="285750" y="771525"/>
            <a:ext cx="4143375" cy="1571625"/>
            <a:chOff x="381000" y="1028700"/>
            <a:chExt cx="5524500" cy="2095500"/>
          </a:xfrm>
        </p:grpSpPr>
        <p:sp>
          <p:nvSpPr>
            <p:cNvPr id="615" name="Google Shape;615;p69"/>
            <p:cNvSpPr/>
            <p:nvPr/>
          </p:nvSpPr>
          <p:spPr>
            <a:xfrm>
              <a:off x="381000" y="1028700"/>
              <a:ext cx="5524500" cy="2095500"/>
            </a:xfrm>
            <a:prstGeom prst="roundRect">
              <a:avLst>
                <a:gd fmla="val 4545" name="adj"/>
              </a:avLst>
            </a:prstGeom>
            <a:solidFill>
              <a:srgbClr val="FFFFFF"/>
            </a:solidFill>
            <a:ln cap="flat" cmpd="sng" w="14275">
              <a:solidFill>
                <a:srgbClr val="16A34A">
                  <a:alpha val="5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69"/>
            <p:cNvSpPr/>
            <p:nvPr/>
          </p:nvSpPr>
          <p:spPr>
            <a:xfrm>
              <a:off x="381000" y="1028700"/>
              <a:ext cx="5524500" cy="38100"/>
            </a:xfrm>
            <a:prstGeom prst="roundRect">
              <a:avLst>
                <a:gd fmla="val 50000" name="adj"/>
              </a:avLst>
            </a:pr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69"/>
            <p:cNvSpPr/>
            <p:nvPr/>
          </p:nvSpPr>
          <p:spPr>
            <a:xfrm>
              <a:off x="533400" y="1162050"/>
              <a:ext cx="495300" cy="209550"/>
            </a:xfrm>
            <a:prstGeom prst="roundRect">
              <a:avLst>
                <a:gd fmla="val 50000" name="adj"/>
              </a:avLst>
            </a:prstGeom>
            <a:solidFill>
              <a:srgbClr val="16A34A">
                <a:alpha val="14902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69"/>
            <p:cNvSpPr txBox="1"/>
            <p:nvPr/>
          </p:nvSpPr>
          <p:spPr>
            <a:xfrm>
              <a:off x="626269" y="1199674"/>
              <a:ext cx="309562" cy="198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16A34A"/>
                  </a:solidFill>
                  <a:latin typeface="Arial"/>
                  <a:ea typeface="Arial"/>
                  <a:cs typeface="Arial"/>
                  <a:sym typeface="Arial"/>
                </a:rPr>
                <a:t>医疗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69"/>
            <p:cNvSpPr txBox="1"/>
            <p:nvPr/>
          </p:nvSpPr>
          <p:spPr>
            <a:xfrm>
              <a:off x="512445" y="1460181"/>
              <a:ext cx="2142072" cy="3352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" sz="1200" u="none" cap="none" strike="noStrike">
                  <a:solidFill>
                    <a:srgbClr val="1C1917"/>
                  </a:solidFill>
                  <a:latin typeface="Georgia"/>
                  <a:ea typeface="Georgia"/>
                  <a:cs typeface="Georgia"/>
                  <a:sym typeface="Georgia"/>
                </a:rPr>
                <a:t>Carta Healthcare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69"/>
            <p:cNvSpPr txBox="1"/>
            <p:nvPr/>
          </p:nvSpPr>
          <p:spPr>
            <a:xfrm>
              <a:off x="517208" y="1748314"/>
              <a:ext cx="1586804" cy="2590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" sz="1000" u="none" cap="none" strike="noStrike">
                  <a:solidFill>
                    <a:srgbClr val="16A34A"/>
                  </a:solidFill>
                  <a:latin typeface="Arial"/>
                  <a:ea typeface="Arial"/>
                  <a:cs typeface="Arial"/>
                  <a:sym typeface="Arial"/>
                </a:rPr>
                <a:t>处理时间缩减 66%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69"/>
            <p:cNvSpPr/>
            <p:nvPr/>
          </p:nvSpPr>
          <p:spPr>
            <a:xfrm>
              <a:off x="533400" y="1981200"/>
              <a:ext cx="5219700" cy="9525"/>
            </a:xfrm>
            <a:prstGeom prst="rect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69"/>
            <p:cNvSpPr txBox="1"/>
            <p:nvPr/>
          </p:nvSpPr>
          <p:spPr>
            <a:xfrm>
              <a:off x="518160" y="2080259"/>
              <a:ext cx="2641854" cy="2438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每年处理 22,000 例外科手术数据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69"/>
            <p:cNvSpPr txBox="1"/>
            <p:nvPr/>
          </p:nvSpPr>
          <p:spPr>
            <a:xfrm>
              <a:off x="518160" y="2308860"/>
              <a:ext cx="2361438" cy="2438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临床知识库 · AI 驱动专业判断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69"/>
            <p:cNvSpPr txBox="1"/>
            <p:nvPr/>
          </p:nvSpPr>
          <p:spPr>
            <a:xfrm>
              <a:off x="519112" y="2831306"/>
              <a:ext cx="1860590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" sz="800" u="none" cap="none" strike="noStrike">
                  <a:solidFill>
                    <a:srgbClr val="16A34A"/>
                  </a:solidFill>
                  <a:latin typeface="Arial"/>
                  <a:ea typeface="Arial"/>
                  <a:cs typeface="Arial"/>
                  <a:sym typeface="Arial"/>
                </a:rPr>
                <a:t>✦ 医疗专家知识 + AI 放大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5" name="Google Shape;625;p69"/>
          <p:cNvGrpSpPr/>
          <p:nvPr/>
        </p:nvGrpSpPr>
        <p:grpSpPr>
          <a:xfrm>
            <a:off x="4714875" y="771525"/>
            <a:ext cx="4143375" cy="1571625"/>
            <a:chOff x="6286500" y="1028700"/>
            <a:chExt cx="5524500" cy="2095500"/>
          </a:xfrm>
        </p:grpSpPr>
        <p:sp>
          <p:nvSpPr>
            <p:cNvPr id="626" name="Google Shape;626;p69"/>
            <p:cNvSpPr/>
            <p:nvPr/>
          </p:nvSpPr>
          <p:spPr>
            <a:xfrm>
              <a:off x="6286500" y="1028700"/>
              <a:ext cx="5524500" cy="2095500"/>
            </a:xfrm>
            <a:prstGeom prst="roundRect">
              <a:avLst>
                <a:gd fmla="val 4545" name="adj"/>
              </a:avLst>
            </a:prstGeom>
            <a:solidFill>
              <a:srgbClr val="FFFFFF"/>
            </a:solidFill>
            <a:ln cap="flat" cmpd="sng" w="14275">
              <a:solidFill>
                <a:srgbClr val="EA580C">
                  <a:alpha val="5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69"/>
            <p:cNvSpPr/>
            <p:nvPr/>
          </p:nvSpPr>
          <p:spPr>
            <a:xfrm>
              <a:off x="6286500" y="1028700"/>
              <a:ext cx="5524500" cy="38100"/>
            </a:xfrm>
            <a:prstGeom prst="roundRect">
              <a:avLst>
                <a:gd fmla="val 50000" name="adj"/>
              </a:avLst>
            </a:pr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69"/>
            <p:cNvSpPr/>
            <p:nvPr/>
          </p:nvSpPr>
          <p:spPr>
            <a:xfrm>
              <a:off x="6438899" y="1162050"/>
              <a:ext cx="838200" cy="209550"/>
            </a:xfrm>
            <a:prstGeom prst="roundRect">
              <a:avLst>
                <a:gd fmla="val 50000" name="adj"/>
              </a:avLst>
            </a:prstGeom>
            <a:solidFill>
              <a:srgbClr val="EA580C">
                <a:alpha val="14902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69"/>
            <p:cNvSpPr txBox="1"/>
            <p:nvPr/>
          </p:nvSpPr>
          <p:spPr>
            <a:xfrm>
              <a:off x="6478941" y="1199674"/>
              <a:ext cx="758119" cy="198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创业 / 副业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69"/>
            <p:cNvSpPr txBox="1"/>
            <p:nvPr/>
          </p:nvSpPr>
          <p:spPr>
            <a:xfrm>
              <a:off x="6417945" y="1460181"/>
              <a:ext cx="1091991" cy="3352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" sz="1200" u="none" cap="none" strike="noStrike">
                  <a:solidFill>
                    <a:srgbClr val="1C1917"/>
                  </a:solidFill>
                  <a:latin typeface="Georgia"/>
                  <a:ea typeface="Georgia"/>
                  <a:cs typeface="Georgia"/>
                  <a:sym typeface="Georgia"/>
                </a:rPr>
                <a:t>Anything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69"/>
            <p:cNvSpPr txBox="1"/>
            <p:nvPr/>
          </p:nvSpPr>
          <p:spPr>
            <a:xfrm>
              <a:off x="6422708" y="1748314"/>
              <a:ext cx="1958301" cy="2590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" sz="1000" u="none" cap="none" strike="noStrike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150 万用户 · 已商业化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69"/>
            <p:cNvSpPr/>
            <p:nvPr/>
          </p:nvSpPr>
          <p:spPr>
            <a:xfrm>
              <a:off x="6438899" y="1981200"/>
              <a:ext cx="5219700" cy="9525"/>
            </a:xfrm>
            <a:prstGeom prst="rect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69"/>
            <p:cNvSpPr txBox="1"/>
            <p:nvPr/>
          </p:nvSpPr>
          <p:spPr>
            <a:xfrm>
              <a:off x="6423660" y="2080259"/>
              <a:ext cx="2685669" cy="2438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创始人无技术背景 → 完整招聘平台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69"/>
            <p:cNvSpPr txBox="1"/>
            <p:nvPr/>
          </p:nvSpPr>
          <p:spPr>
            <a:xfrm>
              <a:off x="6423660" y="2308860"/>
              <a:ext cx="1607820" cy="2438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正在运营，正在盈利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69"/>
            <p:cNvSpPr txBox="1"/>
            <p:nvPr/>
          </p:nvSpPr>
          <p:spPr>
            <a:xfrm>
              <a:off x="6424612" y="2831306"/>
              <a:ext cx="1696282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" sz="800" u="none" cap="none" strike="noStrike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✦ 不会写代码 → AI 赚钱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6" name="Google Shape;636;p69"/>
          <p:cNvGrpSpPr/>
          <p:nvPr/>
        </p:nvGrpSpPr>
        <p:grpSpPr>
          <a:xfrm>
            <a:off x="285750" y="2486025"/>
            <a:ext cx="4143375" cy="1571625"/>
            <a:chOff x="381000" y="3314700"/>
            <a:chExt cx="5524500" cy="2095500"/>
          </a:xfrm>
        </p:grpSpPr>
        <p:sp>
          <p:nvSpPr>
            <p:cNvPr id="637" name="Google Shape;637;p69"/>
            <p:cNvSpPr/>
            <p:nvPr/>
          </p:nvSpPr>
          <p:spPr>
            <a:xfrm>
              <a:off x="381000" y="3314700"/>
              <a:ext cx="5524500" cy="2095500"/>
            </a:xfrm>
            <a:prstGeom prst="roundRect">
              <a:avLst>
                <a:gd fmla="val 4545" name="adj"/>
              </a:avLst>
            </a:prstGeom>
            <a:solidFill>
              <a:srgbClr val="FFFFFF"/>
            </a:solidFill>
            <a:ln cap="flat" cmpd="sng" w="14275">
              <a:solidFill>
                <a:srgbClr val="4F46E5">
                  <a:alpha val="5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69"/>
            <p:cNvSpPr/>
            <p:nvPr/>
          </p:nvSpPr>
          <p:spPr>
            <a:xfrm>
              <a:off x="381000" y="3314700"/>
              <a:ext cx="5524500" cy="38100"/>
            </a:xfrm>
            <a:prstGeom prst="roundRect">
              <a:avLst>
                <a:gd fmla="val 50000" name="adj"/>
              </a:avLst>
            </a:pr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69"/>
            <p:cNvSpPr/>
            <p:nvPr/>
          </p:nvSpPr>
          <p:spPr>
            <a:xfrm>
              <a:off x="533400" y="3448050"/>
              <a:ext cx="495300" cy="209550"/>
            </a:xfrm>
            <a:prstGeom prst="roundRect">
              <a:avLst>
                <a:gd fmla="val 50000" name="adj"/>
              </a:avLst>
            </a:prstGeom>
            <a:solidFill>
              <a:srgbClr val="4F46E5">
                <a:alpha val="14902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69"/>
            <p:cNvSpPr txBox="1"/>
            <p:nvPr/>
          </p:nvSpPr>
          <p:spPr>
            <a:xfrm>
              <a:off x="626269" y="3485674"/>
              <a:ext cx="309562" cy="198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4F46E5"/>
                  </a:solidFill>
                  <a:latin typeface="Arial"/>
                  <a:ea typeface="Arial"/>
                  <a:cs typeface="Arial"/>
                  <a:sym typeface="Arial"/>
                </a:rPr>
                <a:t>法律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69"/>
            <p:cNvSpPr txBox="1"/>
            <p:nvPr/>
          </p:nvSpPr>
          <p:spPr>
            <a:xfrm>
              <a:off x="512445" y="3746182"/>
              <a:ext cx="611231" cy="3352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" sz="1200" u="none" cap="none" strike="noStrike">
                  <a:solidFill>
                    <a:srgbClr val="1C1917"/>
                  </a:solidFill>
                  <a:latin typeface="Georgia"/>
                  <a:ea typeface="Georgia"/>
                  <a:cs typeface="Georgia"/>
                  <a:sym typeface="Georgia"/>
                </a:rPr>
                <a:t>GC AI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69"/>
            <p:cNvSpPr txBox="1"/>
            <p:nvPr/>
          </p:nvSpPr>
          <p:spPr>
            <a:xfrm>
              <a:off x="517208" y="4034314"/>
              <a:ext cx="2613308" cy="2590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" sz="1000" u="none" cap="none" strike="noStrike">
                  <a:solidFill>
                    <a:srgbClr val="4F46E5"/>
                  </a:solidFill>
                  <a:latin typeface="Arial"/>
                  <a:ea typeface="Arial"/>
                  <a:cs typeface="Arial"/>
                  <a:sym typeface="Arial"/>
                </a:rPr>
                <a:t>$73M 融资 · 1,000+ 企业客户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69"/>
            <p:cNvSpPr/>
            <p:nvPr/>
          </p:nvSpPr>
          <p:spPr>
            <a:xfrm>
              <a:off x="533400" y="4267200"/>
              <a:ext cx="5219700" cy="9525"/>
            </a:xfrm>
            <a:prstGeom prst="rect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69"/>
            <p:cNvSpPr txBox="1"/>
            <p:nvPr/>
          </p:nvSpPr>
          <p:spPr>
            <a:xfrm>
              <a:off x="518160" y="4366260"/>
              <a:ext cx="1686687" cy="2438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企业法务专属 AI 平台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69"/>
            <p:cNvSpPr txBox="1"/>
            <p:nvPr/>
          </p:nvSpPr>
          <p:spPr>
            <a:xfrm>
              <a:off x="518160" y="4594860"/>
              <a:ext cx="2562987" cy="2438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合规 · 跨部门风险 · AI 驱动判断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69"/>
            <p:cNvSpPr txBox="1"/>
            <p:nvPr/>
          </p:nvSpPr>
          <p:spPr>
            <a:xfrm>
              <a:off x="519112" y="5117306"/>
              <a:ext cx="1720929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" sz="800" u="none" cap="none" strike="noStrike">
                  <a:solidFill>
                    <a:srgbClr val="4F46E5"/>
                  </a:solidFill>
                  <a:latin typeface="Arial"/>
                  <a:ea typeface="Arial"/>
                  <a:cs typeface="Arial"/>
                  <a:sym typeface="Arial"/>
                </a:rPr>
                <a:t>✦ 法律专家主导 AI 落地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7" name="Google Shape;647;p69"/>
          <p:cNvGrpSpPr/>
          <p:nvPr/>
        </p:nvGrpSpPr>
        <p:grpSpPr>
          <a:xfrm>
            <a:off x="4714875" y="2486025"/>
            <a:ext cx="4143375" cy="1571625"/>
            <a:chOff x="6286500" y="3314700"/>
            <a:chExt cx="5524500" cy="2095500"/>
          </a:xfrm>
        </p:grpSpPr>
        <p:sp>
          <p:nvSpPr>
            <p:cNvPr id="648" name="Google Shape;648;p69"/>
            <p:cNvSpPr/>
            <p:nvPr/>
          </p:nvSpPr>
          <p:spPr>
            <a:xfrm>
              <a:off x="6286500" y="3314700"/>
              <a:ext cx="5524500" cy="2095500"/>
            </a:xfrm>
            <a:prstGeom prst="roundRect">
              <a:avLst>
                <a:gd fmla="val 4545" name="adj"/>
              </a:avLst>
            </a:prstGeom>
            <a:solidFill>
              <a:srgbClr val="FFFFFF"/>
            </a:solidFill>
            <a:ln cap="flat" cmpd="sng" w="14275">
              <a:solidFill>
                <a:srgbClr val="EF4444">
                  <a:alpha val="5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69"/>
            <p:cNvSpPr/>
            <p:nvPr/>
          </p:nvSpPr>
          <p:spPr>
            <a:xfrm>
              <a:off x="6286500" y="3314700"/>
              <a:ext cx="5524500" cy="38100"/>
            </a:xfrm>
            <a:prstGeom prst="roundRect">
              <a:avLst>
                <a:gd fmla="val 50000" name="adj"/>
              </a:avLst>
            </a:prstGeom>
            <a:solidFill>
              <a:srgbClr val="EF4444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69"/>
            <p:cNvSpPr/>
            <p:nvPr/>
          </p:nvSpPr>
          <p:spPr>
            <a:xfrm>
              <a:off x="6438899" y="3448050"/>
              <a:ext cx="762000" cy="209550"/>
            </a:xfrm>
            <a:prstGeom prst="roundRect">
              <a:avLst>
                <a:gd fmla="val 50000" name="adj"/>
              </a:avLst>
            </a:prstGeom>
            <a:solidFill>
              <a:srgbClr val="EF4444">
                <a:alpha val="14902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69"/>
            <p:cNvSpPr txBox="1"/>
            <p:nvPr/>
          </p:nvSpPr>
          <p:spPr>
            <a:xfrm>
              <a:off x="6522720" y="3485674"/>
              <a:ext cx="594360" cy="198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EF4444"/>
                  </a:solidFill>
                  <a:latin typeface="Arial"/>
                  <a:ea typeface="Arial"/>
                  <a:cs typeface="Arial"/>
                  <a:sym typeface="Arial"/>
                </a:rPr>
                <a:t>网络安全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69"/>
            <p:cNvSpPr txBox="1"/>
            <p:nvPr/>
          </p:nvSpPr>
          <p:spPr>
            <a:xfrm>
              <a:off x="6417945" y="3746182"/>
              <a:ext cx="876914" cy="3352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" sz="1200" u="none" cap="none" strike="noStrike">
                  <a:solidFill>
                    <a:srgbClr val="1C1917"/>
                  </a:solidFill>
                  <a:latin typeface="Georgia"/>
                  <a:ea typeface="Georgia"/>
                  <a:cs typeface="Georgia"/>
                  <a:sym typeface="Georgia"/>
                </a:rPr>
                <a:t>Cogent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69"/>
            <p:cNvSpPr txBox="1"/>
            <p:nvPr/>
          </p:nvSpPr>
          <p:spPr>
            <a:xfrm>
              <a:off x="6422708" y="4034314"/>
              <a:ext cx="2280916" cy="2590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" sz="1000" u="none" cap="none" strike="noStrike">
                  <a:solidFill>
                    <a:srgbClr val="EF4444"/>
                  </a:solidFill>
                  <a:latin typeface="Arial"/>
                  <a:ea typeface="Arial"/>
                  <a:cs typeface="Arial"/>
                  <a:sym typeface="Arial"/>
                </a:rPr>
                <a:t>$53M · 响应时间缩减 97%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69"/>
            <p:cNvSpPr/>
            <p:nvPr/>
          </p:nvSpPr>
          <p:spPr>
            <a:xfrm>
              <a:off x="6438899" y="4267200"/>
              <a:ext cx="5219700" cy="9525"/>
            </a:xfrm>
            <a:prstGeom prst="rect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69"/>
            <p:cNvSpPr txBox="1"/>
            <p:nvPr/>
          </p:nvSpPr>
          <p:spPr>
            <a:xfrm>
              <a:off x="6423660" y="4366260"/>
              <a:ext cx="2010918" cy="2438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发现 → 优先级 → 自动修复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69"/>
            <p:cNvSpPr txBox="1"/>
            <p:nvPr/>
          </p:nvSpPr>
          <p:spPr>
            <a:xfrm>
              <a:off x="6423660" y="4594860"/>
              <a:ext cx="1967103" cy="2438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en" sz="9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安全专家知识 × AI Agent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69"/>
            <p:cNvSpPr txBox="1"/>
            <p:nvPr/>
          </p:nvSpPr>
          <p:spPr>
            <a:xfrm>
              <a:off x="6424612" y="5117306"/>
              <a:ext cx="1696282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" sz="800" u="none" cap="none" strike="noStrike">
                  <a:solidFill>
                    <a:srgbClr val="EF4444"/>
                  </a:solidFill>
                  <a:latin typeface="Arial"/>
                  <a:ea typeface="Arial"/>
                  <a:cs typeface="Arial"/>
                  <a:sym typeface="Arial"/>
                </a:rPr>
                <a:t>✦ 专家判断力 × AI 速度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8" name="Google Shape;658;p69"/>
          <p:cNvSpPr/>
          <p:nvPr/>
        </p:nvSpPr>
        <p:spPr>
          <a:xfrm>
            <a:off x="285750" y="4200525"/>
            <a:ext cx="8572500" cy="7144"/>
          </a:xfrm>
          <a:custGeom>
            <a:rect b="b" l="l" r="r" t="t"/>
            <a:pathLst>
              <a:path extrusionOk="0" h="9525" w="11430000">
                <a:moveTo>
                  <a:pt x="0" y="0"/>
                </a:moveTo>
                <a:lnTo>
                  <a:pt x="11430000" y="0"/>
                </a:lnTo>
              </a:path>
            </a:pathLst>
          </a:custGeom>
          <a:noFill/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69"/>
          <p:cNvSpPr txBox="1"/>
          <p:nvPr/>
        </p:nvSpPr>
        <p:spPr>
          <a:xfrm>
            <a:off x="2652760" y="4301252"/>
            <a:ext cx="38385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有很多个真实案例，覆盖医疗 · 法律 · 金融 · 创业 · 供应链 · 非营利等行业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69"/>
          <p:cNvSpPr txBox="1"/>
          <p:nvPr/>
        </p:nvSpPr>
        <p:spPr>
          <a:xfrm>
            <a:off x="3345204" y="4464487"/>
            <a:ext cx="2453593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sng" cap="none" strike="noStrike">
                <a:solidFill>
                  <a:srgbClr val="2563EB"/>
                </a:solidFill>
                <a:latin typeface="Arial"/>
                <a:ea typeface="Arial"/>
                <a:cs typeface="Arial"/>
                <a:sym typeface="Arial"/>
              </a:rPr>
              <a:t>来源：claude.com/blog/the-founders-playbook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69"/>
          <p:cNvSpPr txBox="1"/>
          <p:nvPr/>
        </p:nvSpPr>
        <p:spPr>
          <a:xfrm>
            <a:off x="8638294" y="4927759"/>
            <a:ext cx="125587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08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7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7" name="Google Shape;667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73767" y="71438"/>
            <a:ext cx="454540" cy="628650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70"/>
          <p:cNvSpPr/>
          <p:nvPr/>
        </p:nvSpPr>
        <p:spPr>
          <a:xfrm>
            <a:off x="428625" y="200025"/>
            <a:ext cx="35719" cy="371475"/>
          </a:xfrm>
          <a:prstGeom prst="roundRect">
            <a:avLst>
              <a:gd fmla="val 40000" name="adj"/>
            </a:avLst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70"/>
          <p:cNvSpPr txBox="1"/>
          <p:nvPr/>
        </p:nvSpPr>
        <p:spPr>
          <a:xfrm>
            <a:off x="547211" y="193596"/>
            <a:ext cx="5415723" cy="388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" sz="1900" u="none" cap="none" strike="noStrike">
                <a:solidFill>
                  <a:srgbClr val="1C1917"/>
                </a:solidFill>
                <a:latin typeface="Georgia"/>
                <a:ea typeface="Georgia"/>
                <a:cs typeface="Georgia"/>
                <a:sym typeface="Georgia"/>
              </a:rPr>
              <a:t>连 Anthropic 内部的销售总监，也这样用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70"/>
          <p:cNvSpPr txBox="1"/>
          <p:nvPr/>
        </p:nvSpPr>
        <p:spPr>
          <a:xfrm>
            <a:off x="561499" y="472202"/>
            <a:ext cx="3527941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真实案例 · Travis Bryant · Head of Mid-Market GTM · Anthropic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70"/>
          <p:cNvSpPr/>
          <p:nvPr/>
        </p:nvSpPr>
        <p:spPr>
          <a:xfrm>
            <a:off x="428625" y="685800"/>
            <a:ext cx="8286750" cy="7144"/>
          </a:xfrm>
          <a:custGeom>
            <a:rect b="b" l="l" r="r" t="t"/>
            <a:pathLst>
              <a:path extrusionOk="0" h="9525" w="11049000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cap="flat" cmpd="sng" w="1427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p70"/>
          <p:cNvSpPr txBox="1"/>
          <p:nvPr/>
        </p:nvSpPr>
        <p:spPr>
          <a:xfrm>
            <a:off x="8638294" y="255745"/>
            <a:ext cx="125587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70"/>
          <p:cNvSpPr/>
          <p:nvPr/>
        </p:nvSpPr>
        <p:spPr>
          <a:xfrm>
            <a:off x="428625" y="800100"/>
            <a:ext cx="8286750" cy="2214563"/>
          </a:xfrm>
          <a:prstGeom prst="roundRect">
            <a:avLst>
              <a:gd fmla="val 4516" name="adj"/>
            </a:avLst>
          </a:prstGeom>
          <a:solidFill>
            <a:srgbClr val="FFFFFF"/>
          </a:solidFill>
          <a:ln cap="flat" cmpd="sng" w="1427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70"/>
          <p:cNvSpPr/>
          <p:nvPr/>
        </p:nvSpPr>
        <p:spPr>
          <a:xfrm>
            <a:off x="428625" y="800100"/>
            <a:ext cx="57150" cy="2214563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70"/>
          <p:cNvSpPr/>
          <p:nvPr/>
        </p:nvSpPr>
        <p:spPr>
          <a:xfrm>
            <a:off x="614363" y="985838"/>
            <a:ext cx="928688" cy="185738"/>
          </a:xfrm>
          <a:prstGeom prst="roundRect">
            <a:avLst>
              <a:gd fmla="val 50000" name="adj"/>
            </a:avLst>
          </a:prstGeom>
          <a:solidFill>
            <a:srgbClr val="4F46E5">
              <a:alpha val="12157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p70"/>
          <p:cNvSpPr txBox="1"/>
          <p:nvPr/>
        </p:nvSpPr>
        <p:spPr>
          <a:xfrm>
            <a:off x="676933" y="1028343"/>
            <a:ext cx="803547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" sz="700" u="none" cap="none" strike="noStrike">
                <a:solidFill>
                  <a:srgbClr val="4F46E5"/>
                </a:solidFill>
                <a:latin typeface="Arial"/>
                <a:ea typeface="Arial"/>
                <a:cs typeface="Arial"/>
                <a:sym typeface="Arial"/>
              </a:rPr>
              <a:t>Anthropic 内部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p70"/>
          <p:cNvSpPr txBox="1"/>
          <p:nvPr/>
        </p:nvSpPr>
        <p:spPr>
          <a:xfrm>
            <a:off x="594360" y="1287304"/>
            <a:ext cx="1646181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1C1917"/>
                </a:solidFill>
                <a:latin typeface="Georgia"/>
                <a:ea typeface="Georgia"/>
                <a:cs typeface="Georgia"/>
                <a:sym typeface="Georgia"/>
              </a:rPr>
              <a:t>Travis Bryant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70"/>
          <p:cNvSpPr/>
          <p:nvPr/>
        </p:nvSpPr>
        <p:spPr>
          <a:xfrm>
            <a:off x="614363" y="1785938"/>
            <a:ext cx="1385888" cy="7144"/>
          </a:xfrm>
          <a:custGeom>
            <a:rect b="b" l="l" r="r" t="t"/>
            <a:pathLst>
              <a:path extrusionOk="0" h="9525" w="1847850">
                <a:moveTo>
                  <a:pt x="0" y="0"/>
                </a:moveTo>
                <a:lnTo>
                  <a:pt x="1847850" y="0"/>
                </a:lnTo>
              </a:path>
            </a:pathLst>
          </a:custGeom>
          <a:noFill/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70"/>
          <p:cNvSpPr txBox="1"/>
          <p:nvPr/>
        </p:nvSpPr>
        <p:spPr>
          <a:xfrm>
            <a:off x="520064" y="1891665"/>
            <a:ext cx="19031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4F46E5"/>
                </a:solidFill>
                <a:latin typeface="Georgia"/>
                <a:ea typeface="Georgia"/>
                <a:cs typeface="Georgia"/>
                <a:sym typeface="Georgia"/>
              </a:rPr>
              <a:t>"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p70"/>
          <p:cNvSpPr txBox="1"/>
          <p:nvPr/>
        </p:nvSpPr>
        <p:spPr>
          <a:xfrm>
            <a:off x="602219" y="1968461"/>
            <a:ext cx="1190453" cy="194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1C1917"/>
                </a:solidFill>
                <a:latin typeface="Georgia"/>
                <a:ea typeface="Georgia"/>
                <a:cs typeface="Georgia"/>
                <a:sym typeface="Georgia"/>
              </a:rPr>
              <a:t>Claude 构建数据，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1" name="Google Shape;681;p70"/>
          <p:cNvSpPr txBox="1"/>
          <p:nvPr/>
        </p:nvSpPr>
        <p:spPr>
          <a:xfrm>
            <a:off x="602219" y="2139911"/>
            <a:ext cx="659744" cy="194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1C1917"/>
                </a:solidFill>
                <a:latin typeface="Georgia"/>
                <a:ea typeface="Georgia"/>
                <a:cs typeface="Georgia"/>
                <a:sym typeface="Georgia"/>
              </a:rPr>
              <a:t>我来解释"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682;p70"/>
          <p:cNvSpPr/>
          <p:nvPr/>
        </p:nvSpPr>
        <p:spPr>
          <a:xfrm>
            <a:off x="2214563" y="928688"/>
            <a:ext cx="7144" cy="1985962"/>
          </a:xfrm>
          <a:custGeom>
            <a:rect b="b" l="l" r="r" t="t"/>
            <a:pathLst>
              <a:path extrusionOk="0" h="2647950" w="9525">
                <a:moveTo>
                  <a:pt x="0" y="0"/>
                </a:moveTo>
                <a:lnTo>
                  <a:pt x="0" y="2647950"/>
                </a:lnTo>
              </a:path>
            </a:pathLst>
          </a:custGeom>
          <a:noFill/>
          <a:ln cap="flat" cmpd="sng" w="1427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70"/>
          <p:cNvSpPr txBox="1"/>
          <p:nvPr/>
        </p:nvSpPr>
        <p:spPr>
          <a:xfrm>
            <a:off x="2990088" y="988695"/>
            <a:ext cx="3449574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" sz="5400" u="none" cap="none" strike="noStrike">
                <a:solidFill>
                  <a:srgbClr val="EA580C"/>
                </a:solidFill>
                <a:latin typeface="Georgia"/>
                <a:ea typeface="Georgia"/>
                <a:cs typeface="Georgia"/>
                <a:sym typeface="Georgia"/>
              </a:rPr>
              <a:t>一个晚上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70"/>
          <p:cNvSpPr txBox="1"/>
          <p:nvPr/>
        </p:nvSpPr>
        <p:spPr>
          <a:xfrm>
            <a:off x="3614738" y="1795224"/>
            <a:ext cx="2200275" cy="2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完成了原来多个跨职能团队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70"/>
          <p:cNvSpPr txBox="1"/>
          <p:nvPr/>
        </p:nvSpPr>
        <p:spPr>
          <a:xfrm>
            <a:off x="4518422" y="2009537"/>
            <a:ext cx="392905" cy="2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花费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70"/>
          <p:cNvSpPr txBox="1"/>
          <p:nvPr/>
        </p:nvSpPr>
        <p:spPr>
          <a:xfrm>
            <a:off x="5109210" y="1973104"/>
            <a:ext cx="1006126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EA580C"/>
                </a:solidFill>
                <a:latin typeface="Georgia"/>
                <a:ea typeface="Georgia"/>
                <a:cs typeface="Georgia"/>
                <a:sym typeface="Georgia"/>
              </a:rPr>
              <a:t>数百小时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70"/>
          <p:cNvSpPr txBox="1"/>
          <p:nvPr/>
        </p:nvSpPr>
        <p:spPr>
          <a:xfrm>
            <a:off x="6199346" y="2009537"/>
            <a:ext cx="1296591" cy="2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才能完成的工作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70"/>
          <p:cNvSpPr/>
          <p:nvPr/>
        </p:nvSpPr>
        <p:spPr>
          <a:xfrm>
            <a:off x="2986088" y="2271713"/>
            <a:ext cx="3457575" cy="257175"/>
          </a:xfrm>
          <a:prstGeom prst="roundRect">
            <a:avLst>
              <a:gd fmla="val 50000" name="adj"/>
            </a:avLst>
          </a:prstGeom>
          <a:solidFill>
            <a:srgbClr val="FFF7E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70"/>
          <p:cNvSpPr txBox="1"/>
          <p:nvPr/>
        </p:nvSpPr>
        <p:spPr>
          <a:xfrm>
            <a:off x="3327068" y="2344936"/>
            <a:ext cx="2775615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4,000 个企业账户 · 五维深度评分 · 交互式仪表板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70"/>
          <p:cNvSpPr/>
          <p:nvPr/>
        </p:nvSpPr>
        <p:spPr>
          <a:xfrm>
            <a:off x="428625" y="3171825"/>
            <a:ext cx="2643188" cy="714375"/>
          </a:xfrm>
          <a:prstGeom prst="roundRect">
            <a:avLst>
              <a:gd fmla="val 10000" name="adj"/>
            </a:avLst>
          </a:prstGeom>
          <a:solidFill>
            <a:srgbClr val="FFFFFF"/>
          </a:solidFill>
          <a:ln cap="flat" cmpd="sng" w="9525">
            <a:solidFill>
              <a:srgbClr val="4F46E5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1" name="Google Shape;691;p70"/>
          <p:cNvSpPr txBox="1"/>
          <p:nvPr/>
        </p:nvSpPr>
        <p:spPr>
          <a:xfrm>
            <a:off x="1510035" y="3247548"/>
            <a:ext cx="480367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" sz="2500" u="none" cap="none" strike="noStrike">
                <a:solidFill>
                  <a:srgbClr val="4F46E5"/>
                </a:solidFill>
                <a:latin typeface="Georgia"/>
                <a:ea typeface="Georgia"/>
                <a:cs typeface="Georgia"/>
                <a:sym typeface="Georgia"/>
              </a:rPr>
              <a:t>90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2" name="Google Shape;692;p70"/>
          <p:cNvSpPr txBox="1"/>
          <p:nvPr/>
        </p:nvSpPr>
        <p:spPr>
          <a:xfrm>
            <a:off x="2201704" y="3405426"/>
            <a:ext cx="321469" cy="205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4F46E5"/>
                </a:solidFill>
                <a:latin typeface="Arial"/>
                <a:ea typeface="Arial"/>
                <a:cs typeface="Arial"/>
                <a:sym typeface="Arial"/>
              </a:rPr>
              <a:t>分钟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p70"/>
          <p:cNvSpPr txBox="1"/>
          <p:nvPr/>
        </p:nvSpPr>
        <p:spPr>
          <a:xfrm>
            <a:off x="894862" y="3658314"/>
            <a:ext cx="1710714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每天节省 · 会议室预订/通话备注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4" name="Google Shape;694;p70"/>
          <p:cNvSpPr/>
          <p:nvPr/>
        </p:nvSpPr>
        <p:spPr>
          <a:xfrm>
            <a:off x="3250406" y="3171825"/>
            <a:ext cx="2643188" cy="714375"/>
          </a:xfrm>
          <a:prstGeom prst="roundRect">
            <a:avLst>
              <a:gd fmla="val 10000" name="adj"/>
            </a:avLst>
          </a:prstGeom>
          <a:solidFill>
            <a:srgbClr val="FFFFFF"/>
          </a:solidFill>
          <a:ln cap="flat" cmpd="sng" w="9525">
            <a:solidFill>
              <a:srgbClr val="4F46E5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5" name="Google Shape;695;p70"/>
          <p:cNvSpPr txBox="1"/>
          <p:nvPr/>
        </p:nvSpPr>
        <p:spPr>
          <a:xfrm>
            <a:off x="4279030" y="3247548"/>
            <a:ext cx="271616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" sz="2500" u="none" cap="none" strike="noStrike">
                <a:solidFill>
                  <a:srgbClr val="4F46E5"/>
                </a:solidFill>
                <a:latin typeface="Georgia"/>
                <a:ea typeface="Georgia"/>
                <a:cs typeface="Georgia"/>
                <a:sym typeface="Georgia"/>
              </a:rPr>
              <a:t>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6" name="Google Shape;696;p70"/>
          <p:cNvSpPr txBox="1"/>
          <p:nvPr/>
        </p:nvSpPr>
        <p:spPr>
          <a:xfrm>
            <a:off x="4616291" y="3405426"/>
            <a:ext cx="321469" cy="205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4F46E5"/>
                </a:solidFill>
                <a:latin typeface="Arial"/>
                <a:ea typeface="Arial"/>
                <a:cs typeface="Arial"/>
                <a:sym typeface="Arial"/>
              </a:rPr>
              <a:t>小时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7" name="Google Shape;697;p70"/>
          <p:cNvSpPr txBox="1"/>
          <p:nvPr/>
        </p:nvSpPr>
        <p:spPr>
          <a:xfrm>
            <a:off x="3774150" y="3658314"/>
            <a:ext cx="1595699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每周节省 · 销售预测/数据报告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p70"/>
          <p:cNvSpPr/>
          <p:nvPr/>
        </p:nvSpPr>
        <p:spPr>
          <a:xfrm>
            <a:off x="6072188" y="3171825"/>
            <a:ext cx="2643188" cy="714375"/>
          </a:xfrm>
          <a:prstGeom prst="roundRect">
            <a:avLst>
              <a:gd fmla="val 10000" name="adj"/>
            </a:avLst>
          </a:prstGeom>
          <a:solidFill>
            <a:srgbClr val="FFF7ED"/>
          </a:solidFill>
          <a:ln cap="flat" cmpd="sng" w="14275">
            <a:solidFill>
              <a:srgbClr val="EA580C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p70"/>
          <p:cNvSpPr txBox="1"/>
          <p:nvPr/>
        </p:nvSpPr>
        <p:spPr>
          <a:xfrm>
            <a:off x="6935251" y="3336131"/>
            <a:ext cx="917061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EA580C"/>
                </a:solidFill>
                <a:latin typeface="Georgia"/>
                <a:ea typeface="Georgia"/>
                <a:cs typeface="Georgia"/>
                <a:sym typeface="Georgia"/>
              </a:rPr>
              <a:t>一人 · 一晚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p70"/>
          <p:cNvSpPr txBox="1"/>
          <p:nvPr/>
        </p:nvSpPr>
        <p:spPr>
          <a:xfrm>
            <a:off x="6652930" y="3552230"/>
            <a:ext cx="1481703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= 整个跨职能团队的工作量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70"/>
          <p:cNvSpPr txBox="1"/>
          <p:nvPr/>
        </p:nvSpPr>
        <p:spPr>
          <a:xfrm>
            <a:off x="6468692" y="3707249"/>
            <a:ext cx="1850178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专业判断力不被替代，重复汇总交给 AI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70"/>
          <p:cNvSpPr/>
          <p:nvPr/>
        </p:nvSpPr>
        <p:spPr>
          <a:xfrm>
            <a:off x="428625" y="4043363"/>
            <a:ext cx="8286750" cy="7144"/>
          </a:xfrm>
          <a:custGeom>
            <a:rect b="b" l="l" r="r" t="t"/>
            <a:pathLst>
              <a:path extrusionOk="0" h="9525" w="11049000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70"/>
          <p:cNvSpPr txBox="1"/>
          <p:nvPr/>
        </p:nvSpPr>
        <p:spPr>
          <a:xfrm>
            <a:off x="1748558" y="4150162"/>
            <a:ext cx="5646884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sng" cap="none" strike="noStrike">
                <a:solidFill>
                  <a:srgbClr val="2563EB"/>
                </a:solidFill>
                <a:latin typeface="Arial"/>
                <a:ea typeface="Arial"/>
                <a:cs typeface="Arial"/>
                <a:sym typeface="Arial"/>
              </a:rPr>
              <a:t>来源：claude.com/blog/how-an-anthropic-sales-leader-uses-claude-cowork-to-run-a-4-000-account-book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70"/>
          <p:cNvSpPr txBox="1"/>
          <p:nvPr/>
        </p:nvSpPr>
        <p:spPr>
          <a:xfrm>
            <a:off x="8638294" y="4927759"/>
            <a:ext cx="125587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7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7E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7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71"/>
          <p:cNvSpPr/>
          <p:nvPr/>
        </p:nvSpPr>
        <p:spPr>
          <a:xfrm>
            <a:off x="0" y="0"/>
            <a:ext cx="9144000" cy="429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71"/>
          <p:cNvSpPr txBox="1"/>
          <p:nvPr/>
        </p:nvSpPr>
        <p:spPr>
          <a:xfrm>
            <a:off x="3361652" y="185738"/>
            <a:ext cx="2420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300" u="none" cap="none" strike="noStrike">
                <a:solidFill>
                  <a:srgbClr val="1C1917"/>
                </a:solidFill>
                <a:latin typeface="Georgia"/>
                <a:ea typeface="Georgia"/>
                <a:cs typeface="Georgia"/>
                <a:sym typeface="Georgia"/>
              </a:rPr>
              <a:t>主流AI工具横评</a:t>
            </a:r>
            <a:endParaRPr sz="1100"/>
          </a:p>
        </p:txBody>
      </p:sp>
      <p:sp>
        <p:nvSpPr>
          <p:cNvPr id="713" name="Google Shape;713;p71"/>
          <p:cNvSpPr txBox="1"/>
          <p:nvPr/>
        </p:nvSpPr>
        <p:spPr>
          <a:xfrm>
            <a:off x="3551729" y="560070"/>
            <a:ext cx="2040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为什么华人专业人士选择 Claude？</a:t>
            </a:r>
            <a:endParaRPr sz="1100"/>
          </a:p>
        </p:txBody>
      </p:sp>
      <p:sp>
        <p:nvSpPr>
          <p:cNvPr id="714" name="Google Shape;714;p71"/>
          <p:cNvSpPr/>
          <p:nvPr/>
        </p:nvSpPr>
        <p:spPr>
          <a:xfrm>
            <a:off x="285750" y="800100"/>
            <a:ext cx="1957500" cy="3700500"/>
          </a:xfrm>
          <a:prstGeom prst="roundRect">
            <a:avLst>
              <a:gd fmla="val 4380" name="adj"/>
            </a:avLst>
          </a:prstGeom>
          <a:solidFill>
            <a:srgbClr val="F5F5F4"/>
          </a:solidFill>
          <a:ln>
            <a:noFill/>
          </a:ln>
          <a:effectLst>
            <a:outerShdw blurRad="95250" rotWithShape="0" algn="ctr" dir="5400000" dist="28575">
              <a:srgbClr val="1C1917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71"/>
          <p:cNvSpPr/>
          <p:nvPr/>
        </p:nvSpPr>
        <p:spPr>
          <a:xfrm>
            <a:off x="285750" y="800100"/>
            <a:ext cx="1957500" cy="428700"/>
          </a:xfrm>
          <a:prstGeom prst="roundRect">
            <a:avLst>
              <a:gd fmla="val 20000" name="adj"/>
            </a:avLst>
          </a:prstGeom>
          <a:solidFill>
            <a:srgbClr val="5753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71"/>
          <p:cNvSpPr/>
          <p:nvPr/>
        </p:nvSpPr>
        <p:spPr>
          <a:xfrm>
            <a:off x="285750" y="1085850"/>
            <a:ext cx="1957500" cy="142800"/>
          </a:xfrm>
          <a:prstGeom prst="rect">
            <a:avLst/>
          </a:prstGeom>
          <a:solidFill>
            <a:srgbClr val="5753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71"/>
          <p:cNvSpPr txBox="1"/>
          <p:nvPr/>
        </p:nvSpPr>
        <p:spPr>
          <a:xfrm>
            <a:off x="918053" y="935831"/>
            <a:ext cx="692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ChatGPT</a:t>
            </a:r>
            <a:endParaRPr sz="1100"/>
          </a:p>
        </p:txBody>
      </p:sp>
      <p:sp>
        <p:nvSpPr>
          <p:cNvPr id="718" name="Google Shape;718;p71"/>
          <p:cNvSpPr txBox="1"/>
          <p:nvPr/>
        </p:nvSpPr>
        <p:spPr>
          <a:xfrm>
            <a:off x="693944" y="1127284"/>
            <a:ext cx="11409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E7E5E4"/>
                </a:solidFill>
                <a:latin typeface="Arial"/>
                <a:ea typeface="Arial"/>
                <a:cs typeface="Arial"/>
                <a:sym typeface="Arial"/>
              </a:rPr>
              <a:t>OpenAI · 全球最广泛使用</a:t>
            </a:r>
            <a:endParaRPr sz="1100"/>
          </a:p>
        </p:txBody>
      </p:sp>
      <p:sp>
        <p:nvSpPr>
          <p:cNvPr id="719" name="Google Shape;719;p71"/>
          <p:cNvSpPr/>
          <p:nvPr/>
        </p:nvSpPr>
        <p:spPr>
          <a:xfrm>
            <a:off x="400050" y="1321594"/>
            <a:ext cx="1728900" cy="3043200"/>
          </a:xfrm>
          <a:prstGeom prst="roundRect">
            <a:avLst>
              <a:gd fmla="val 3306" name="adj"/>
            </a:avLst>
          </a:prstGeom>
          <a:solidFill>
            <a:srgbClr val="FFFBF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71"/>
          <p:cNvSpPr txBox="1"/>
          <p:nvPr/>
        </p:nvSpPr>
        <p:spPr>
          <a:xfrm>
            <a:off x="505064" y="1478399"/>
            <a:ext cx="243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优势</a:t>
            </a:r>
            <a:endParaRPr sz="1100"/>
          </a:p>
        </p:txBody>
      </p:sp>
      <p:sp>
        <p:nvSpPr>
          <p:cNvPr id="721" name="Google Shape;721;p71"/>
          <p:cNvSpPr txBox="1"/>
          <p:nvPr/>
        </p:nvSpPr>
        <p:spPr>
          <a:xfrm>
            <a:off x="505063" y="1621274"/>
            <a:ext cx="1177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✓ Chat/Work/Codex 整合</a:t>
            </a:r>
            <a:endParaRPr sz="1100"/>
          </a:p>
        </p:txBody>
      </p:sp>
      <p:sp>
        <p:nvSpPr>
          <p:cNvPr id="722" name="Google Shape;722;p71"/>
          <p:cNvSpPr txBox="1"/>
          <p:nvPr/>
        </p:nvSpPr>
        <p:spPr>
          <a:xfrm>
            <a:off x="505064" y="1764149"/>
            <a:ext cx="9636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✓ 生态丰富，知名度高</a:t>
            </a:r>
            <a:endParaRPr sz="1100"/>
          </a:p>
        </p:txBody>
      </p:sp>
      <p:sp>
        <p:nvSpPr>
          <p:cNvPr id="723" name="Google Shape;723;p71"/>
          <p:cNvSpPr/>
          <p:nvPr/>
        </p:nvSpPr>
        <p:spPr>
          <a:xfrm>
            <a:off x="514350" y="1943100"/>
            <a:ext cx="1500300" cy="7200"/>
          </a:xfrm>
          <a:prstGeom prst="rect">
            <a:avLst/>
          </a:prstGeom>
          <a:solidFill>
            <a:srgbClr val="E7E5E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71"/>
          <p:cNvSpPr txBox="1"/>
          <p:nvPr/>
        </p:nvSpPr>
        <p:spPr>
          <a:xfrm>
            <a:off x="505064" y="2021324"/>
            <a:ext cx="243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DC2626"/>
                </a:solidFill>
                <a:latin typeface="Arial"/>
                <a:ea typeface="Arial"/>
                <a:cs typeface="Arial"/>
                <a:sym typeface="Arial"/>
              </a:rPr>
              <a:t>痛点</a:t>
            </a:r>
            <a:endParaRPr sz="1100"/>
          </a:p>
        </p:txBody>
      </p:sp>
      <p:sp>
        <p:nvSpPr>
          <p:cNvPr id="725" name="Google Shape;725;p71"/>
          <p:cNvSpPr txBox="1"/>
          <p:nvPr/>
        </p:nvSpPr>
        <p:spPr>
          <a:xfrm>
            <a:off x="505064" y="2178487"/>
            <a:ext cx="10704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✗ 指令遵循偏弱易跑偏</a:t>
            </a:r>
            <a:endParaRPr sz="1100"/>
          </a:p>
        </p:txBody>
      </p:sp>
      <p:sp>
        <p:nvSpPr>
          <p:cNvPr id="726" name="Google Shape;726;p71"/>
          <p:cNvSpPr txBox="1"/>
          <p:nvPr/>
        </p:nvSpPr>
        <p:spPr>
          <a:xfrm>
            <a:off x="505063" y="2335649"/>
            <a:ext cx="1177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✗ 长任务输出质量波动</a:t>
            </a:r>
            <a:endParaRPr sz="1100"/>
          </a:p>
        </p:txBody>
      </p:sp>
      <p:sp>
        <p:nvSpPr>
          <p:cNvPr id="727" name="Google Shape;727;p71"/>
          <p:cNvSpPr txBox="1"/>
          <p:nvPr/>
        </p:nvSpPr>
        <p:spPr>
          <a:xfrm>
            <a:off x="505064" y="2492812"/>
            <a:ext cx="750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✗ 整合尚新</a:t>
            </a:r>
            <a:endParaRPr sz="1100"/>
          </a:p>
        </p:txBody>
      </p:sp>
      <p:sp>
        <p:nvSpPr>
          <p:cNvPr id="728" name="Google Shape;728;p71"/>
          <p:cNvSpPr txBox="1"/>
          <p:nvPr/>
        </p:nvSpPr>
        <p:spPr>
          <a:xfrm>
            <a:off x="505063" y="2649974"/>
            <a:ext cx="1300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✗ 知识沉淀链路较散</a:t>
            </a:r>
            <a:endParaRPr sz="1100"/>
          </a:p>
        </p:txBody>
      </p:sp>
      <p:sp>
        <p:nvSpPr>
          <p:cNvPr id="729" name="Google Shape;729;p71"/>
          <p:cNvSpPr/>
          <p:nvPr/>
        </p:nvSpPr>
        <p:spPr>
          <a:xfrm>
            <a:off x="514350" y="3914775"/>
            <a:ext cx="1500300" cy="314400"/>
          </a:xfrm>
          <a:prstGeom prst="roundRect">
            <a:avLst>
              <a:gd fmla="val 13636" name="adj"/>
            </a:avLst>
          </a:prstGeom>
          <a:solidFill>
            <a:srgbClr val="F5F5F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71"/>
          <p:cNvSpPr txBox="1"/>
          <p:nvPr/>
        </p:nvSpPr>
        <p:spPr>
          <a:xfrm>
            <a:off x="766551" y="4007287"/>
            <a:ext cx="995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57534E"/>
                </a:solidFill>
                <a:latin typeface="Arial"/>
                <a:ea typeface="Arial"/>
                <a:cs typeface="Arial"/>
                <a:sym typeface="Arial"/>
              </a:rPr>
              <a:t>覆盖广 + 稳定性偏弱</a:t>
            </a:r>
            <a:endParaRPr sz="1100"/>
          </a:p>
        </p:txBody>
      </p:sp>
      <p:sp>
        <p:nvSpPr>
          <p:cNvPr id="731" name="Google Shape;731;p71"/>
          <p:cNvSpPr/>
          <p:nvPr/>
        </p:nvSpPr>
        <p:spPr>
          <a:xfrm>
            <a:off x="2414588" y="800100"/>
            <a:ext cx="1957500" cy="3700500"/>
          </a:xfrm>
          <a:prstGeom prst="roundRect">
            <a:avLst>
              <a:gd fmla="val 4380" name="adj"/>
            </a:avLst>
          </a:prstGeom>
          <a:solidFill>
            <a:srgbClr val="F5F5F4"/>
          </a:solidFill>
          <a:ln>
            <a:noFill/>
          </a:ln>
          <a:effectLst>
            <a:outerShdw blurRad="95250" rotWithShape="0" algn="ctr" dir="5400000" dist="28575">
              <a:srgbClr val="1C1917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71"/>
          <p:cNvSpPr/>
          <p:nvPr/>
        </p:nvSpPr>
        <p:spPr>
          <a:xfrm>
            <a:off x="2414588" y="800100"/>
            <a:ext cx="1957500" cy="428700"/>
          </a:xfrm>
          <a:prstGeom prst="roundRect">
            <a:avLst>
              <a:gd fmla="val 20000" name="adj"/>
            </a:avLst>
          </a:prstGeom>
          <a:solidFill>
            <a:srgbClr val="44403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71"/>
          <p:cNvSpPr/>
          <p:nvPr/>
        </p:nvSpPr>
        <p:spPr>
          <a:xfrm>
            <a:off x="2414588" y="1085850"/>
            <a:ext cx="1957500" cy="142800"/>
          </a:xfrm>
          <a:prstGeom prst="rect">
            <a:avLst/>
          </a:prstGeom>
          <a:solidFill>
            <a:srgbClr val="44403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71"/>
          <p:cNvSpPr txBox="1"/>
          <p:nvPr/>
        </p:nvSpPr>
        <p:spPr>
          <a:xfrm>
            <a:off x="3120212" y="935831"/>
            <a:ext cx="5460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Gemini</a:t>
            </a:r>
            <a:endParaRPr sz="1100"/>
          </a:p>
        </p:txBody>
      </p:sp>
      <p:sp>
        <p:nvSpPr>
          <p:cNvPr id="735" name="Google Shape;735;p71"/>
          <p:cNvSpPr txBox="1"/>
          <p:nvPr/>
        </p:nvSpPr>
        <p:spPr>
          <a:xfrm>
            <a:off x="2881932" y="1127284"/>
            <a:ext cx="1022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E7E5E4"/>
                </a:solidFill>
                <a:latin typeface="Arial"/>
                <a:ea typeface="Arial"/>
                <a:cs typeface="Arial"/>
                <a:sym typeface="Arial"/>
              </a:rPr>
              <a:t>Google · 多模态能力强</a:t>
            </a:r>
            <a:endParaRPr sz="1100"/>
          </a:p>
        </p:txBody>
      </p:sp>
      <p:sp>
        <p:nvSpPr>
          <p:cNvPr id="736" name="Google Shape;736;p71"/>
          <p:cNvSpPr/>
          <p:nvPr/>
        </p:nvSpPr>
        <p:spPr>
          <a:xfrm>
            <a:off x="2528888" y="1321594"/>
            <a:ext cx="1728900" cy="3043200"/>
          </a:xfrm>
          <a:prstGeom prst="roundRect">
            <a:avLst>
              <a:gd fmla="val 3306" name="adj"/>
            </a:avLst>
          </a:prstGeom>
          <a:solidFill>
            <a:srgbClr val="FFFBF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p71"/>
          <p:cNvSpPr txBox="1"/>
          <p:nvPr/>
        </p:nvSpPr>
        <p:spPr>
          <a:xfrm>
            <a:off x="2633901" y="1478399"/>
            <a:ext cx="243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优势</a:t>
            </a:r>
            <a:endParaRPr sz="1100"/>
          </a:p>
        </p:txBody>
      </p:sp>
      <p:sp>
        <p:nvSpPr>
          <p:cNvPr id="738" name="Google Shape;738;p71"/>
          <p:cNvSpPr txBox="1"/>
          <p:nvPr/>
        </p:nvSpPr>
        <p:spPr>
          <a:xfrm>
            <a:off x="2633901" y="1621274"/>
            <a:ext cx="139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✓ 超长上下文，整本书可分析</a:t>
            </a:r>
            <a:endParaRPr sz="1100"/>
          </a:p>
        </p:txBody>
      </p:sp>
      <p:sp>
        <p:nvSpPr>
          <p:cNvPr id="739" name="Google Shape;739;p71"/>
          <p:cNvSpPr txBox="1"/>
          <p:nvPr/>
        </p:nvSpPr>
        <p:spPr>
          <a:xfrm>
            <a:off x="2633901" y="1764149"/>
            <a:ext cx="12894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✓ Google生态，多模态最强</a:t>
            </a:r>
            <a:endParaRPr sz="1100"/>
          </a:p>
        </p:txBody>
      </p:sp>
      <p:sp>
        <p:nvSpPr>
          <p:cNvPr id="740" name="Google Shape;740;p71"/>
          <p:cNvSpPr/>
          <p:nvPr/>
        </p:nvSpPr>
        <p:spPr>
          <a:xfrm>
            <a:off x="2643188" y="1943100"/>
            <a:ext cx="1500300" cy="7200"/>
          </a:xfrm>
          <a:prstGeom prst="rect">
            <a:avLst/>
          </a:prstGeom>
          <a:solidFill>
            <a:srgbClr val="E7E5E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71"/>
          <p:cNvSpPr txBox="1"/>
          <p:nvPr/>
        </p:nvSpPr>
        <p:spPr>
          <a:xfrm>
            <a:off x="2633901" y="2021324"/>
            <a:ext cx="243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DC2626"/>
                </a:solidFill>
                <a:latin typeface="Arial"/>
                <a:ea typeface="Arial"/>
                <a:cs typeface="Arial"/>
                <a:sym typeface="Arial"/>
              </a:rPr>
              <a:t>痛点</a:t>
            </a:r>
            <a:endParaRPr sz="1100"/>
          </a:p>
        </p:txBody>
      </p:sp>
      <p:sp>
        <p:nvSpPr>
          <p:cNvPr id="742" name="Google Shape;742;p71"/>
          <p:cNvSpPr txBox="1"/>
          <p:nvPr/>
        </p:nvSpPr>
        <p:spPr>
          <a:xfrm>
            <a:off x="2633901" y="2178487"/>
            <a:ext cx="9636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✗ 输出质量波动较大</a:t>
            </a:r>
            <a:endParaRPr sz="1100"/>
          </a:p>
        </p:txBody>
      </p:sp>
      <p:sp>
        <p:nvSpPr>
          <p:cNvPr id="743" name="Google Shape;743;p71"/>
          <p:cNvSpPr txBox="1"/>
          <p:nvPr/>
        </p:nvSpPr>
        <p:spPr>
          <a:xfrm>
            <a:off x="2633901" y="2335649"/>
            <a:ext cx="1300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✗ 专业沉淀链路较散</a:t>
            </a:r>
            <a:endParaRPr sz="1100"/>
          </a:p>
        </p:txBody>
      </p:sp>
      <p:sp>
        <p:nvSpPr>
          <p:cNvPr id="744" name="Google Shape;744;p71"/>
          <p:cNvSpPr txBox="1"/>
          <p:nvPr/>
        </p:nvSpPr>
        <p:spPr>
          <a:xfrm>
            <a:off x="2633901" y="2492812"/>
            <a:ext cx="10704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✗ 能力散在多个产品</a:t>
            </a:r>
            <a:endParaRPr sz="1100"/>
          </a:p>
        </p:txBody>
      </p:sp>
      <p:sp>
        <p:nvSpPr>
          <p:cNvPr id="745" name="Google Shape;745;p71"/>
          <p:cNvSpPr txBox="1"/>
          <p:nvPr/>
        </p:nvSpPr>
        <p:spPr>
          <a:xfrm>
            <a:off x="2633901" y="2649974"/>
            <a:ext cx="10704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✗ 工具线频繁调整</a:t>
            </a:r>
            <a:endParaRPr sz="1100"/>
          </a:p>
        </p:txBody>
      </p:sp>
      <p:sp>
        <p:nvSpPr>
          <p:cNvPr id="746" name="Google Shape;746;p71"/>
          <p:cNvSpPr/>
          <p:nvPr/>
        </p:nvSpPr>
        <p:spPr>
          <a:xfrm>
            <a:off x="2643188" y="3914775"/>
            <a:ext cx="1500300" cy="314400"/>
          </a:xfrm>
          <a:prstGeom prst="roundRect">
            <a:avLst>
              <a:gd fmla="val 13636" name="adj"/>
            </a:avLst>
          </a:prstGeom>
          <a:solidFill>
            <a:srgbClr val="F5F5F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p71"/>
          <p:cNvSpPr txBox="1"/>
          <p:nvPr/>
        </p:nvSpPr>
        <p:spPr>
          <a:xfrm>
            <a:off x="2841989" y="4007287"/>
            <a:ext cx="11025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44403C"/>
                </a:solidFill>
                <a:latin typeface="Arial"/>
                <a:ea typeface="Arial"/>
                <a:cs typeface="Arial"/>
                <a:sym typeface="Arial"/>
              </a:rPr>
              <a:t>能力强 + 产品线分散</a:t>
            </a:r>
            <a:endParaRPr sz="1100"/>
          </a:p>
        </p:txBody>
      </p:sp>
      <p:sp>
        <p:nvSpPr>
          <p:cNvPr id="748" name="Google Shape;748;p71"/>
          <p:cNvSpPr/>
          <p:nvPr/>
        </p:nvSpPr>
        <p:spPr>
          <a:xfrm>
            <a:off x="4543425" y="800100"/>
            <a:ext cx="1957500" cy="3700500"/>
          </a:xfrm>
          <a:prstGeom prst="roundRect">
            <a:avLst>
              <a:gd fmla="val 4380" name="adj"/>
            </a:avLst>
          </a:prstGeom>
          <a:solidFill>
            <a:srgbClr val="F5F5F4"/>
          </a:solidFill>
          <a:ln>
            <a:noFill/>
          </a:ln>
          <a:effectLst>
            <a:outerShdw blurRad="95250" rotWithShape="0" algn="ctr" dir="5400000" dist="28575">
              <a:srgbClr val="1C1917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71"/>
          <p:cNvSpPr/>
          <p:nvPr/>
        </p:nvSpPr>
        <p:spPr>
          <a:xfrm>
            <a:off x="4543425" y="800100"/>
            <a:ext cx="1957500" cy="428700"/>
          </a:xfrm>
          <a:prstGeom prst="roundRect">
            <a:avLst>
              <a:gd fmla="val 20000" name="adj"/>
            </a:avLst>
          </a:prstGeom>
          <a:solidFill>
            <a:srgbClr val="29252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p71"/>
          <p:cNvSpPr/>
          <p:nvPr/>
        </p:nvSpPr>
        <p:spPr>
          <a:xfrm>
            <a:off x="4543425" y="1085850"/>
            <a:ext cx="1957500" cy="142800"/>
          </a:xfrm>
          <a:prstGeom prst="rect">
            <a:avLst/>
          </a:prstGeom>
          <a:solidFill>
            <a:srgbClr val="29252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71"/>
          <p:cNvSpPr txBox="1"/>
          <p:nvPr/>
        </p:nvSpPr>
        <p:spPr>
          <a:xfrm>
            <a:off x="5128284" y="935831"/>
            <a:ext cx="787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DeepSeek</a:t>
            </a:r>
            <a:endParaRPr sz="1100"/>
          </a:p>
        </p:txBody>
      </p:sp>
      <p:sp>
        <p:nvSpPr>
          <p:cNvPr id="752" name="Google Shape;752;p71"/>
          <p:cNvSpPr txBox="1"/>
          <p:nvPr/>
        </p:nvSpPr>
        <p:spPr>
          <a:xfrm>
            <a:off x="5062526" y="1127284"/>
            <a:ext cx="919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D6D3D1"/>
                </a:solidFill>
                <a:latin typeface="Arial"/>
                <a:ea typeface="Arial"/>
                <a:cs typeface="Arial"/>
                <a:sym typeface="Arial"/>
              </a:rPr>
              <a:t>深度求索 · 开源黑马</a:t>
            </a:r>
            <a:endParaRPr sz="1100"/>
          </a:p>
        </p:txBody>
      </p:sp>
      <p:sp>
        <p:nvSpPr>
          <p:cNvPr id="753" name="Google Shape;753;p71"/>
          <p:cNvSpPr/>
          <p:nvPr/>
        </p:nvSpPr>
        <p:spPr>
          <a:xfrm>
            <a:off x="4657725" y="1321594"/>
            <a:ext cx="1728900" cy="3043200"/>
          </a:xfrm>
          <a:prstGeom prst="roundRect">
            <a:avLst>
              <a:gd fmla="val 3306" name="adj"/>
            </a:avLst>
          </a:prstGeom>
          <a:solidFill>
            <a:srgbClr val="FFFBF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p71"/>
          <p:cNvSpPr txBox="1"/>
          <p:nvPr/>
        </p:nvSpPr>
        <p:spPr>
          <a:xfrm>
            <a:off x="4762739" y="1478399"/>
            <a:ext cx="243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优势</a:t>
            </a:r>
            <a:endParaRPr sz="1100"/>
          </a:p>
        </p:txBody>
      </p:sp>
      <p:sp>
        <p:nvSpPr>
          <p:cNvPr id="755" name="Google Shape;755;p71"/>
          <p:cNvSpPr txBox="1"/>
          <p:nvPr/>
        </p:nvSpPr>
        <p:spPr>
          <a:xfrm>
            <a:off x="4762739" y="1621274"/>
            <a:ext cx="1284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✓ V4 推理强，性价比极高</a:t>
            </a:r>
            <a:endParaRPr sz="1100"/>
          </a:p>
        </p:txBody>
      </p:sp>
      <p:sp>
        <p:nvSpPr>
          <p:cNvPr id="756" name="Google Shape;756;p71"/>
          <p:cNvSpPr txBox="1"/>
          <p:nvPr/>
        </p:nvSpPr>
        <p:spPr>
          <a:xfrm>
            <a:off x="4762739" y="1764149"/>
            <a:ext cx="10704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✓ 开源免费，技术透明</a:t>
            </a:r>
            <a:endParaRPr sz="1100"/>
          </a:p>
        </p:txBody>
      </p:sp>
      <p:sp>
        <p:nvSpPr>
          <p:cNvPr id="757" name="Google Shape;757;p71"/>
          <p:cNvSpPr/>
          <p:nvPr/>
        </p:nvSpPr>
        <p:spPr>
          <a:xfrm>
            <a:off x="4772025" y="1943100"/>
            <a:ext cx="1500300" cy="7200"/>
          </a:xfrm>
          <a:prstGeom prst="rect">
            <a:avLst/>
          </a:prstGeom>
          <a:solidFill>
            <a:srgbClr val="E7E5E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71"/>
          <p:cNvSpPr txBox="1"/>
          <p:nvPr/>
        </p:nvSpPr>
        <p:spPr>
          <a:xfrm>
            <a:off x="4762739" y="2021324"/>
            <a:ext cx="243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DC2626"/>
                </a:solidFill>
                <a:latin typeface="Arial"/>
                <a:ea typeface="Arial"/>
                <a:cs typeface="Arial"/>
                <a:sym typeface="Arial"/>
              </a:rPr>
              <a:t>痛点</a:t>
            </a:r>
            <a:endParaRPr sz="1100"/>
          </a:p>
        </p:txBody>
      </p:sp>
      <p:sp>
        <p:nvSpPr>
          <p:cNvPr id="759" name="Google Shape;759;p71"/>
          <p:cNvSpPr txBox="1"/>
          <p:nvPr/>
        </p:nvSpPr>
        <p:spPr>
          <a:xfrm>
            <a:off x="4762739" y="2178487"/>
            <a:ext cx="11934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✗ 生态与集成仍在补</a:t>
            </a:r>
            <a:endParaRPr sz="1100"/>
          </a:p>
        </p:txBody>
      </p:sp>
      <p:sp>
        <p:nvSpPr>
          <p:cNvPr id="760" name="Google Shape;760;p71"/>
          <p:cNvSpPr txBox="1"/>
          <p:nvPr/>
        </p:nvSpPr>
        <p:spPr>
          <a:xfrm>
            <a:off x="4762739" y="2335649"/>
            <a:ext cx="1177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✗ 海外支持与服务弱</a:t>
            </a:r>
            <a:endParaRPr sz="1100"/>
          </a:p>
        </p:txBody>
      </p:sp>
      <p:sp>
        <p:nvSpPr>
          <p:cNvPr id="761" name="Google Shape;761;p71"/>
          <p:cNvSpPr txBox="1"/>
          <p:nvPr/>
        </p:nvSpPr>
        <p:spPr>
          <a:xfrm>
            <a:off x="4762739" y="2492812"/>
            <a:ext cx="1284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✗ 数据隐私对海外用户顾虑</a:t>
            </a:r>
            <a:endParaRPr sz="1100"/>
          </a:p>
        </p:txBody>
      </p:sp>
      <p:sp>
        <p:nvSpPr>
          <p:cNvPr id="762" name="Google Shape;762;p71"/>
          <p:cNvSpPr txBox="1"/>
          <p:nvPr/>
        </p:nvSpPr>
        <p:spPr>
          <a:xfrm>
            <a:off x="4762739" y="2649974"/>
            <a:ext cx="9636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✗ 企业场景合规风险</a:t>
            </a:r>
            <a:endParaRPr sz="1100"/>
          </a:p>
        </p:txBody>
      </p:sp>
      <p:sp>
        <p:nvSpPr>
          <p:cNvPr id="763" name="Google Shape;763;p71"/>
          <p:cNvSpPr/>
          <p:nvPr/>
        </p:nvSpPr>
        <p:spPr>
          <a:xfrm>
            <a:off x="4772025" y="3914775"/>
            <a:ext cx="1500300" cy="314400"/>
          </a:xfrm>
          <a:prstGeom prst="roundRect">
            <a:avLst>
              <a:gd fmla="val 13636" name="adj"/>
            </a:avLst>
          </a:prstGeom>
          <a:solidFill>
            <a:srgbClr val="F5F5F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71"/>
          <p:cNvSpPr txBox="1"/>
          <p:nvPr/>
        </p:nvSpPr>
        <p:spPr>
          <a:xfrm>
            <a:off x="5024226" y="4007287"/>
            <a:ext cx="995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292524"/>
                </a:solidFill>
                <a:latin typeface="Arial"/>
                <a:ea typeface="Arial"/>
                <a:cs typeface="Arial"/>
                <a:sym typeface="Arial"/>
              </a:rPr>
              <a:t>性价比高 + 合规顾虑</a:t>
            </a:r>
            <a:endParaRPr sz="1100"/>
          </a:p>
        </p:txBody>
      </p:sp>
      <p:sp>
        <p:nvSpPr>
          <p:cNvPr id="765" name="Google Shape;765;p71"/>
          <p:cNvSpPr/>
          <p:nvPr/>
        </p:nvSpPr>
        <p:spPr>
          <a:xfrm>
            <a:off x="6672263" y="728663"/>
            <a:ext cx="2186100" cy="3857700"/>
          </a:xfrm>
          <a:prstGeom prst="roundRect">
            <a:avLst>
              <a:gd fmla="val 4575" name="adj"/>
            </a:avLst>
          </a:prstGeom>
          <a:solidFill>
            <a:srgbClr val="EA580C"/>
          </a:solidFill>
          <a:ln>
            <a:noFill/>
          </a:ln>
          <a:effectLst>
            <a:outerShdw blurRad="190500" rotWithShape="0" algn="ctr" dir="5400000" dist="47625">
              <a:srgbClr val="EA580C">
                <a:alpha val="211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71"/>
          <p:cNvSpPr/>
          <p:nvPr/>
        </p:nvSpPr>
        <p:spPr>
          <a:xfrm>
            <a:off x="6729413" y="785813"/>
            <a:ext cx="2071800" cy="3743400"/>
          </a:xfrm>
          <a:prstGeom prst="roundRect">
            <a:avLst>
              <a:gd fmla="val 3448" name="adj"/>
            </a:avLst>
          </a:prstGeom>
          <a:solidFill>
            <a:srgbClr val="FFFBF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" name="Google Shape;767;p71"/>
          <p:cNvSpPr/>
          <p:nvPr/>
        </p:nvSpPr>
        <p:spPr>
          <a:xfrm>
            <a:off x="6729413" y="785813"/>
            <a:ext cx="2071800" cy="500100"/>
          </a:xfrm>
          <a:prstGeom prst="roundRect">
            <a:avLst>
              <a:gd fmla="val 14286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" name="Google Shape;768;p71"/>
          <p:cNvSpPr/>
          <p:nvPr/>
        </p:nvSpPr>
        <p:spPr>
          <a:xfrm>
            <a:off x="6729413" y="1128713"/>
            <a:ext cx="2071800" cy="1572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71"/>
          <p:cNvSpPr/>
          <p:nvPr/>
        </p:nvSpPr>
        <p:spPr>
          <a:xfrm>
            <a:off x="7072313" y="828675"/>
            <a:ext cx="1386000" cy="200100"/>
          </a:xfrm>
          <a:prstGeom prst="roundRect">
            <a:avLst>
              <a:gd fmla="val 50000" name="adj"/>
            </a:avLst>
          </a:prstGeom>
          <a:solidFill>
            <a:srgbClr val="FFFFFF">
              <a:alpha val="20000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71"/>
          <p:cNvSpPr txBox="1"/>
          <p:nvPr/>
        </p:nvSpPr>
        <p:spPr>
          <a:xfrm>
            <a:off x="7371893" y="885468"/>
            <a:ext cx="7866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★ 我们选择这个</a:t>
            </a:r>
            <a:endParaRPr sz="1100"/>
          </a:p>
        </p:txBody>
      </p:sp>
      <p:sp>
        <p:nvSpPr>
          <p:cNvPr id="771" name="Google Shape;771;p71"/>
          <p:cNvSpPr txBox="1"/>
          <p:nvPr/>
        </p:nvSpPr>
        <p:spPr>
          <a:xfrm>
            <a:off x="7487873" y="1042988"/>
            <a:ext cx="554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Claude</a:t>
            </a:r>
            <a:endParaRPr sz="1100"/>
          </a:p>
        </p:txBody>
      </p:sp>
      <p:sp>
        <p:nvSpPr>
          <p:cNvPr id="772" name="Google Shape;772;p71"/>
          <p:cNvSpPr txBox="1"/>
          <p:nvPr/>
        </p:nvSpPr>
        <p:spPr>
          <a:xfrm>
            <a:off x="7172575" y="1198721"/>
            <a:ext cx="11853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FEF3C7"/>
                </a:solidFill>
                <a:latin typeface="Arial"/>
                <a:ea typeface="Arial"/>
                <a:cs typeface="Arial"/>
                <a:sym typeface="Arial"/>
              </a:rPr>
              <a:t>Anthropic · 三大产品套件</a:t>
            </a:r>
            <a:endParaRPr sz="1100"/>
          </a:p>
        </p:txBody>
      </p:sp>
      <p:sp>
        <p:nvSpPr>
          <p:cNvPr id="773" name="Google Shape;773;p71"/>
          <p:cNvSpPr/>
          <p:nvPr/>
        </p:nvSpPr>
        <p:spPr>
          <a:xfrm>
            <a:off x="6843713" y="1414463"/>
            <a:ext cx="585900" cy="185700"/>
          </a:xfrm>
          <a:prstGeom prst="roundRect">
            <a:avLst>
              <a:gd fmla="val 50000" name="adj"/>
            </a:avLst>
          </a:prstGeom>
          <a:solidFill>
            <a:srgbClr val="EA580C">
              <a:alpha val="12160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71"/>
          <p:cNvSpPr txBox="1"/>
          <p:nvPr/>
        </p:nvSpPr>
        <p:spPr>
          <a:xfrm>
            <a:off x="6921008" y="1463040"/>
            <a:ext cx="431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Chat对话</a:t>
            </a:r>
            <a:endParaRPr sz="1100"/>
          </a:p>
        </p:txBody>
      </p:sp>
      <p:sp>
        <p:nvSpPr>
          <p:cNvPr id="775" name="Google Shape;775;p71"/>
          <p:cNvSpPr/>
          <p:nvPr/>
        </p:nvSpPr>
        <p:spPr>
          <a:xfrm>
            <a:off x="7515225" y="1414463"/>
            <a:ext cx="585900" cy="185700"/>
          </a:xfrm>
          <a:prstGeom prst="roundRect">
            <a:avLst>
              <a:gd fmla="val 50000" name="adj"/>
            </a:avLst>
          </a:prstGeom>
          <a:solidFill>
            <a:srgbClr val="EA580C">
              <a:alpha val="12160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71"/>
          <p:cNvSpPr txBox="1"/>
          <p:nvPr/>
        </p:nvSpPr>
        <p:spPr>
          <a:xfrm>
            <a:off x="7577733" y="1463040"/>
            <a:ext cx="46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Cowork流</a:t>
            </a:r>
            <a:endParaRPr sz="1100"/>
          </a:p>
        </p:txBody>
      </p:sp>
      <p:sp>
        <p:nvSpPr>
          <p:cNvPr id="777" name="Google Shape;777;p71"/>
          <p:cNvSpPr/>
          <p:nvPr/>
        </p:nvSpPr>
        <p:spPr>
          <a:xfrm>
            <a:off x="8186738" y="1414463"/>
            <a:ext cx="500100" cy="185700"/>
          </a:xfrm>
          <a:prstGeom prst="roundRect">
            <a:avLst>
              <a:gd fmla="val 50000" name="adj"/>
            </a:avLst>
          </a:prstGeom>
          <a:solidFill>
            <a:srgbClr val="EA580C">
              <a:alpha val="12160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71"/>
          <p:cNvSpPr txBox="1"/>
          <p:nvPr/>
        </p:nvSpPr>
        <p:spPr>
          <a:xfrm>
            <a:off x="8319754" y="1463040"/>
            <a:ext cx="234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Code</a:t>
            </a:r>
            <a:endParaRPr sz="1100"/>
          </a:p>
        </p:txBody>
      </p:sp>
      <p:sp>
        <p:nvSpPr>
          <p:cNvPr id="779" name="Google Shape;779;p71"/>
          <p:cNvSpPr/>
          <p:nvPr/>
        </p:nvSpPr>
        <p:spPr>
          <a:xfrm>
            <a:off x="6843713" y="1671638"/>
            <a:ext cx="1814400" cy="7200"/>
          </a:xfrm>
          <a:prstGeom prst="rect">
            <a:avLst/>
          </a:prstGeom>
          <a:solidFill>
            <a:srgbClr val="FDDDB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71"/>
          <p:cNvSpPr txBox="1"/>
          <p:nvPr/>
        </p:nvSpPr>
        <p:spPr>
          <a:xfrm>
            <a:off x="6834426" y="1764149"/>
            <a:ext cx="467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核心优势</a:t>
            </a:r>
            <a:endParaRPr sz="1100"/>
          </a:p>
        </p:txBody>
      </p:sp>
      <p:sp>
        <p:nvSpPr>
          <p:cNvPr id="781" name="Google Shape;781;p71"/>
          <p:cNvSpPr txBox="1"/>
          <p:nvPr/>
        </p:nvSpPr>
        <p:spPr>
          <a:xfrm>
            <a:off x="6834426" y="1921312"/>
            <a:ext cx="16206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✓ Projects持久记忆，越用越懂你</a:t>
            </a:r>
            <a:endParaRPr sz="1100"/>
          </a:p>
        </p:txBody>
      </p:sp>
      <p:sp>
        <p:nvSpPr>
          <p:cNvPr id="782" name="Google Shape;782;p71"/>
          <p:cNvSpPr txBox="1"/>
          <p:nvPr/>
        </p:nvSpPr>
        <p:spPr>
          <a:xfrm>
            <a:off x="6834426" y="2078474"/>
            <a:ext cx="13374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✓ Cowork自动化完整工作流</a:t>
            </a:r>
            <a:endParaRPr sz="1100"/>
          </a:p>
        </p:txBody>
      </p:sp>
      <p:sp>
        <p:nvSpPr>
          <p:cNvPr id="783" name="Google Shape;783;p71"/>
          <p:cNvSpPr txBox="1"/>
          <p:nvPr/>
        </p:nvSpPr>
        <p:spPr>
          <a:xfrm>
            <a:off x="6834426" y="2235637"/>
            <a:ext cx="15564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✓ Claude Code直接操作本地文件</a:t>
            </a:r>
            <a:endParaRPr sz="1100"/>
          </a:p>
        </p:txBody>
      </p:sp>
      <p:sp>
        <p:nvSpPr>
          <p:cNvPr id="784" name="Google Shape;784;p71"/>
          <p:cNvSpPr txBox="1"/>
          <p:nvPr/>
        </p:nvSpPr>
        <p:spPr>
          <a:xfrm>
            <a:off x="6834426" y="2392799"/>
            <a:ext cx="139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✓ 指令遵循最稳，输出可预测</a:t>
            </a:r>
            <a:endParaRPr sz="1100"/>
          </a:p>
        </p:txBody>
      </p:sp>
      <p:sp>
        <p:nvSpPr>
          <p:cNvPr id="785" name="Google Shape;785;p71"/>
          <p:cNvSpPr txBox="1"/>
          <p:nvPr/>
        </p:nvSpPr>
        <p:spPr>
          <a:xfrm>
            <a:off x="6834426" y="2549962"/>
            <a:ext cx="139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✓ 最适合专业知识沉淀与复用</a:t>
            </a:r>
            <a:endParaRPr sz="1100"/>
          </a:p>
        </p:txBody>
      </p:sp>
      <p:sp>
        <p:nvSpPr>
          <p:cNvPr id="786" name="Google Shape;786;p71"/>
          <p:cNvSpPr/>
          <p:nvPr/>
        </p:nvSpPr>
        <p:spPr>
          <a:xfrm>
            <a:off x="6843713" y="2728913"/>
            <a:ext cx="1814400" cy="7200"/>
          </a:xfrm>
          <a:prstGeom prst="rect">
            <a:avLst/>
          </a:prstGeom>
          <a:solidFill>
            <a:srgbClr val="FDDDB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71"/>
          <p:cNvSpPr txBox="1"/>
          <p:nvPr/>
        </p:nvSpPr>
        <p:spPr>
          <a:xfrm>
            <a:off x="6834426" y="2807137"/>
            <a:ext cx="467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实战成果</a:t>
            </a:r>
            <a:endParaRPr sz="1100"/>
          </a:p>
        </p:txBody>
      </p:sp>
      <p:sp>
        <p:nvSpPr>
          <p:cNvPr id="788" name="Google Shape;788;p71"/>
          <p:cNvSpPr txBox="1"/>
          <p:nvPr/>
        </p:nvSpPr>
        <p:spPr>
          <a:xfrm>
            <a:off x="6834426" y="2964299"/>
            <a:ext cx="178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"AI gives individuals the execution</a:t>
            </a:r>
            <a:endParaRPr sz="1100"/>
          </a:p>
        </p:txBody>
      </p:sp>
      <p:sp>
        <p:nvSpPr>
          <p:cNvPr id="789" name="Google Shape;789;p71"/>
          <p:cNvSpPr txBox="1"/>
          <p:nvPr/>
        </p:nvSpPr>
        <p:spPr>
          <a:xfrm>
            <a:off x="6834426" y="3107174"/>
            <a:ext cx="19089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power that only organizations had."</a:t>
            </a:r>
            <a:endParaRPr sz="1100"/>
          </a:p>
        </p:txBody>
      </p:sp>
      <p:sp>
        <p:nvSpPr>
          <p:cNvPr id="790" name="Google Shape;790;p71"/>
          <p:cNvSpPr txBox="1"/>
          <p:nvPr/>
        </p:nvSpPr>
        <p:spPr>
          <a:xfrm>
            <a:off x="8038433" y="3241834"/>
            <a:ext cx="6285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A8A29E"/>
                </a:solidFill>
                <a:latin typeface="Arial"/>
                <a:ea typeface="Arial"/>
                <a:cs typeface="Arial"/>
                <a:sym typeface="Arial"/>
              </a:rPr>
              <a:t>— Robin, 学员</a:t>
            </a:r>
            <a:endParaRPr sz="1100"/>
          </a:p>
        </p:txBody>
      </p:sp>
      <p:sp>
        <p:nvSpPr>
          <p:cNvPr id="791" name="Google Shape;791;p71"/>
          <p:cNvSpPr txBox="1"/>
          <p:nvPr/>
        </p:nvSpPr>
        <p:spPr>
          <a:xfrm>
            <a:off x="3079448" y="4766667"/>
            <a:ext cx="2985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三者各有所长，Claude最适合华人专业人士的工作场景</a:t>
            </a:r>
            <a:endParaRPr sz="1100"/>
          </a:p>
        </p:txBody>
      </p:sp>
      <p:sp>
        <p:nvSpPr>
          <p:cNvPr id="792" name="Google Shape;792;p71"/>
          <p:cNvSpPr txBox="1"/>
          <p:nvPr/>
        </p:nvSpPr>
        <p:spPr>
          <a:xfrm>
            <a:off x="8790224" y="4978837"/>
            <a:ext cx="136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A8A29E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sz="1100"/>
          </a:p>
        </p:txBody>
      </p:sp>
      <p:pic>
        <p:nvPicPr>
          <p:cNvPr id="793" name="Google Shape;793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58188" y="88753"/>
            <a:ext cx="357187" cy="494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40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8" name="Google Shape;798;p72"/>
          <p:cNvGrpSpPr/>
          <p:nvPr/>
        </p:nvGrpSpPr>
        <p:grpSpPr>
          <a:xfrm>
            <a:off x="0" y="-2571750"/>
            <a:ext cx="10572750" cy="7715250"/>
            <a:chOff x="0" y="0"/>
            <a:chExt cx="10572750" cy="7715250"/>
          </a:xfrm>
        </p:grpSpPr>
        <p:grpSp>
          <p:nvGrpSpPr>
            <p:cNvPr id="799" name="Google Shape;799;p72"/>
            <p:cNvGrpSpPr/>
            <p:nvPr/>
          </p:nvGrpSpPr>
          <p:grpSpPr>
            <a:xfrm>
              <a:off x="0" y="0"/>
              <a:ext cx="10572750" cy="7715250"/>
              <a:chOff x="0" y="0"/>
              <a:chExt cx="10572750" cy="7715250"/>
            </a:xfrm>
          </p:grpSpPr>
          <p:sp>
            <p:nvSpPr>
              <p:cNvPr id="800" name="Google Shape;800;p72"/>
              <p:cNvSpPr/>
              <p:nvPr/>
            </p:nvSpPr>
            <p:spPr>
              <a:xfrm>
                <a:off x="0" y="2571750"/>
                <a:ext cx="9144000" cy="5143500"/>
              </a:xfrm>
              <a:prstGeom prst="rect">
                <a:avLst/>
              </a:prstGeom>
              <a:solidFill>
                <a:srgbClr val="FAFAF8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1" name="Google Shape;801;p72"/>
              <p:cNvSpPr/>
              <p:nvPr/>
            </p:nvSpPr>
            <p:spPr>
              <a:xfrm>
                <a:off x="3714750" y="0"/>
                <a:ext cx="6858000" cy="6858000"/>
              </a:xfrm>
              <a:prstGeom prst="ellipse">
                <a:avLst/>
              </a:prstGeom>
              <a:gradFill>
                <a:gsLst>
                  <a:gs pos="0">
                    <a:srgbClr val="E8854C">
                      <a:alpha val="9020"/>
                    </a:srgbClr>
                  </a:gs>
                  <a:gs pos="100000">
                    <a:srgbClr val="E8854C">
                      <a:alpha val="0"/>
                    </a:srgbClr>
                  </a:gs>
                </a:gsLst>
                <a:path path="circle">
                  <a:fillToRect b="50%" l="50%" r="50%" t="50%"/>
                </a:path>
                <a:tileRect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2" name="Google Shape;802;p72"/>
              <p:cNvSpPr/>
              <p:nvPr/>
            </p:nvSpPr>
            <p:spPr>
              <a:xfrm>
                <a:off x="7429500" y="714374"/>
                <a:ext cx="3143250" cy="3143250"/>
              </a:xfrm>
              <a:prstGeom prst="ellipse">
                <a:avLst/>
              </a:prstGeom>
              <a:noFill/>
              <a:ln cap="flat" cmpd="sng" w="9525">
                <a:solidFill>
                  <a:srgbClr val="E2E8F0">
                    <a:alpha val="40000"/>
                  </a:srgbClr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03" name="Google Shape;803;p72"/>
            <p:cNvGrpSpPr/>
            <p:nvPr/>
          </p:nvGrpSpPr>
          <p:grpSpPr>
            <a:xfrm>
              <a:off x="328612" y="2686050"/>
              <a:ext cx="4728981" cy="850105"/>
              <a:chOff x="0" y="0"/>
              <a:chExt cx="4728981" cy="850105"/>
            </a:xfrm>
          </p:grpSpPr>
          <p:pic>
            <p:nvPicPr>
              <p:cNvPr id="804" name="Google Shape;804;p7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0" y="0"/>
                <a:ext cx="371475" cy="5143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05" name="Google Shape;805;p72"/>
              <p:cNvSpPr txBox="1"/>
              <p:nvPr/>
            </p:nvSpPr>
            <p:spPr>
              <a:xfrm>
                <a:off x="392919" y="125028"/>
                <a:ext cx="2540100" cy="11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" sz="750" u="none" cap="none" strike="noStrike">
                    <a:solidFill>
                      <a:srgbClr val="6B7280"/>
                    </a:solidFill>
                    <a:latin typeface="Arial"/>
                    <a:ea typeface="Arial"/>
                    <a:cs typeface="Arial"/>
                    <a:sym typeface="Arial"/>
                  </a:rPr>
                  <a:t>认识你的新工具 · CLAUDE COWORK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6" name="Google Shape;806;p72"/>
              <p:cNvSpPr txBox="1"/>
              <p:nvPr/>
            </p:nvSpPr>
            <p:spPr>
              <a:xfrm>
                <a:off x="371475" y="214312"/>
                <a:ext cx="4357506" cy="4112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" sz="2400" u="none" cap="none" strike="noStrike">
                    <a:solidFill>
                      <a:srgbClr val="1C1917"/>
                    </a:solidFill>
                    <a:latin typeface="Georgia"/>
                    <a:ea typeface="Georgia"/>
                    <a:cs typeface="Georgia"/>
                    <a:sym typeface="Georgia"/>
                  </a:rPr>
                  <a:t>Claude Cowork 是什么</a:t>
                </a:r>
                <a:endParaRPr b="0" i="0" sz="2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7" name="Google Shape;807;p72"/>
              <p:cNvSpPr txBox="1"/>
              <p:nvPr/>
            </p:nvSpPr>
            <p:spPr>
              <a:xfrm>
                <a:off x="388610" y="588652"/>
                <a:ext cx="3664800" cy="18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" sz="1200" u="none" cap="none" strike="noStrike">
                    <a:solidFill>
                      <a:srgbClr val="374151"/>
                    </a:solidFill>
                    <a:latin typeface="Arial"/>
                    <a:ea typeface="Arial"/>
                    <a:cs typeface="Arial"/>
                    <a:sym typeface="Arial"/>
                  </a:rPr>
                  <a:t>不只是聊天窗口 — 是能替你</a:t>
                </a:r>
                <a:r>
                  <a:rPr b="1" i="0" lang="en" sz="1200" u="none" cap="none" strike="noStrike">
                    <a:solidFill>
                      <a:srgbClr val="EA580C"/>
                    </a:solidFill>
                    <a:latin typeface="Arial"/>
                    <a:ea typeface="Arial"/>
                    <a:cs typeface="Arial"/>
                    <a:sym typeface="Arial"/>
                  </a:rPr>
                  <a:t>干活</a:t>
                </a:r>
                <a:r>
                  <a:rPr b="0" i="0" lang="en" sz="1200" u="none" cap="none" strike="noStrike">
                    <a:solidFill>
                      <a:srgbClr val="374151"/>
                    </a:solidFill>
                    <a:latin typeface="Arial"/>
                    <a:ea typeface="Arial"/>
                    <a:cs typeface="Arial"/>
                    <a:sym typeface="Arial"/>
                  </a:rPr>
                  <a:t>的协作空间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8" name="Google Shape;808;p72"/>
              <p:cNvSpPr/>
              <p:nvPr/>
            </p:nvSpPr>
            <p:spPr>
              <a:xfrm>
                <a:off x="400050" y="828674"/>
                <a:ext cx="571500" cy="21431"/>
              </a:xfrm>
              <a:prstGeom prst="rect">
                <a:avLst/>
              </a:prstGeom>
              <a:solidFill>
                <a:srgbClr val="EA580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09" name="Google Shape;809;p72"/>
            <p:cNvGrpSpPr/>
            <p:nvPr/>
          </p:nvGrpSpPr>
          <p:grpSpPr>
            <a:xfrm>
              <a:off x="728662" y="3871912"/>
              <a:ext cx="3664743" cy="1628775"/>
              <a:chOff x="0" y="0"/>
              <a:chExt cx="3664743" cy="1628775"/>
            </a:xfrm>
          </p:grpSpPr>
          <p:sp>
            <p:nvSpPr>
              <p:cNvPr id="810" name="Google Shape;810;p72"/>
              <p:cNvSpPr/>
              <p:nvPr/>
            </p:nvSpPr>
            <p:spPr>
              <a:xfrm>
                <a:off x="0" y="0"/>
                <a:ext cx="3664743" cy="1628775"/>
              </a:xfrm>
              <a:prstGeom prst="roundRect">
                <a:avLst>
                  <a:gd fmla="val 7018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152400" rotWithShape="0" algn="ctr" dir="5400000" dist="38100">
                  <a:srgbClr val="000000">
                    <a:alpha val="5882"/>
                  </a:srgbClr>
                </a:outerShdw>
              </a:effectLst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1" name="Google Shape;811;p72"/>
              <p:cNvSpPr/>
              <p:nvPr/>
            </p:nvSpPr>
            <p:spPr>
              <a:xfrm>
                <a:off x="0" y="0"/>
                <a:ext cx="3664743" cy="42862"/>
              </a:xfrm>
              <a:prstGeom prst="roundRect">
                <a:avLst>
                  <a:gd fmla="val 50000" name="adj"/>
                </a:avLst>
              </a:prstGeom>
              <a:solidFill>
                <a:srgbClr val="EA580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2" name="Google Shape;812;p72"/>
              <p:cNvSpPr/>
              <p:nvPr/>
            </p:nvSpPr>
            <p:spPr>
              <a:xfrm>
                <a:off x="228599" y="260746"/>
                <a:ext cx="285750" cy="232171"/>
              </a:xfrm>
              <a:custGeom>
                <a:rect b="b" l="l" r="r" t="t"/>
                <a:pathLst>
                  <a:path extrusionOk="0" h="309562" w="381000">
                    <a:moveTo>
                      <a:pt x="0" y="0"/>
                    </a:moveTo>
                    <a:lnTo>
                      <a:pt x="142875" y="0"/>
                    </a:lnTo>
                    <a:lnTo>
                      <a:pt x="214312" y="71438"/>
                    </a:lnTo>
                    <a:lnTo>
                      <a:pt x="381000" y="71438"/>
                    </a:lnTo>
                    <a:lnTo>
                      <a:pt x="381000" y="309562"/>
                    </a:lnTo>
                    <a:lnTo>
                      <a:pt x="0" y="3095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580C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3" name="Google Shape;813;p72"/>
              <p:cNvSpPr txBox="1"/>
              <p:nvPr/>
            </p:nvSpPr>
            <p:spPr>
              <a:xfrm>
                <a:off x="214314" y="664363"/>
                <a:ext cx="26877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" sz="1500" u="none" cap="none" strike="noStrike">
                    <a:solidFill>
                      <a:srgbClr val="1C1917"/>
                    </a:solidFill>
                    <a:latin typeface="Arial"/>
                    <a:ea typeface="Arial"/>
                    <a:cs typeface="Arial"/>
                    <a:sym typeface="Arial"/>
                  </a:rPr>
                  <a:t>本地文件夹操作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4" name="Google Shape;814;p72"/>
              <p:cNvSpPr txBox="1"/>
              <p:nvPr/>
            </p:nvSpPr>
            <p:spPr>
              <a:xfrm>
                <a:off x="217892" y="923337"/>
                <a:ext cx="2915400" cy="17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" sz="1150" u="none" cap="none" strike="noStrike">
                    <a:solidFill>
                      <a:srgbClr val="374151"/>
                    </a:solidFill>
                    <a:latin typeface="Arial"/>
                    <a:ea typeface="Arial"/>
                    <a:cs typeface="Arial"/>
                    <a:sym typeface="Arial"/>
                  </a:rPr>
                  <a:t>直接读写你电脑上的文件夹，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5" name="Google Shape;815;p72"/>
              <p:cNvSpPr txBox="1"/>
              <p:nvPr/>
            </p:nvSpPr>
            <p:spPr>
              <a:xfrm>
                <a:off x="217894" y="1109063"/>
                <a:ext cx="2150100" cy="17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" sz="1150" u="none" cap="none" strike="noStrike">
                    <a:solidFill>
                      <a:srgbClr val="374151"/>
                    </a:solidFill>
                    <a:latin typeface="Arial"/>
                    <a:ea typeface="Arial"/>
                    <a:cs typeface="Arial"/>
                    <a:sym typeface="Arial"/>
                  </a:rPr>
                  <a:t>不用来回复制粘贴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16" name="Google Shape;816;p72"/>
            <p:cNvGrpSpPr/>
            <p:nvPr/>
          </p:nvGrpSpPr>
          <p:grpSpPr>
            <a:xfrm>
              <a:off x="4622006" y="3871912"/>
              <a:ext cx="3664743" cy="1628775"/>
              <a:chOff x="0" y="0"/>
              <a:chExt cx="3664743" cy="1628775"/>
            </a:xfrm>
          </p:grpSpPr>
          <p:sp>
            <p:nvSpPr>
              <p:cNvPr id="817" name="Google Shape;817;p72"/>
              <p:cNvSpPr/>
              <p:nvPr/>
            </p:nvSpPr>
            <p:spPr>
              <a:xfrm>
                <a:off x="0" y="0"/>
                <a:ext cx="3664743" cy="1628775"/>
              </a:xfrm>
              <a:prstGeom prst="roundRect">
                <a:avLst>
                  <a:gd fmla="val 7018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152400" rotWithShape="0" algn="ctr" dir="5400000" dist="38100">
                  <a:srgbClr val="000000">
                    <a:alpha val="5882"/>
                  </a:srgbClr>
                </a:outerShdw>
              </a:effectLst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8" name="Google Shape;818;p72"/>
              <p:cNvSpPr/>
              <p:nvPr/>
            </p:nvSpPr>
            <p:spPr>
              <a:xfrm>
                <a:off x="0" y="0"/>
                <a:ext cx="3664743" cy="42862"/>
              </a:xfrm>
              <a:prstGeom prst="roundRect">
                <a:avLst>
                  <a:gd fmla="val 50000" name="adj"/>
                </a:avLst>
              </a:prstGeom>
              <a:solidFill>
                <a:srgbClr val="4F46E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9" name="Google Shape;819;p72"/>
              <p:cNvSpPr/>
              <p:nvPr/>
            </p:nvSpPr>
            <p:spPr>
              <a:xfrm>
                <a:off x="228600" y="242887"/>
                <a:ext cx="250031" cy="285750"/>
              </a:xfrm>
              <a:custGeom>
                <a:rect b="b" l="l" r="r" t="t"/>
                <a:pathLst>
                  <a:path extrusionOk="0" h="381000" w="333375">
                    <a:moveTo>
                      <a:pt x="261938" y="142875"/>
                    </a:moveTo>
                    <a:cubicBezTo>
                      <a:pt x="301392" y="142875"/>
                      <a:pt x="333375" y="110891"/>
                      <a:pt x="333375" y="71438"/>
                    </a:cubicBezTo>
                    <a:cubicBezTo>
                      <a:pt x="333375" y="31984"/>
                      <a:pt x="301392" y="0"/>
                      <a:pt x="261938" y="0"/>
                    </a:cubicBezTo>
                    <a:cubicBezTo>
                      <a:pt x="222484" y="0"/>
                      <a:pt x="190500" y="31984"/>
                      <a:pt x="190500" y="71438"/>
                    </a:cubicBezTo>
                    <a:cubicBezTo>
                      <a:pt x="190500" y="76765"/>
                      <a:pt x="191083" y="81955"/>
                      <a:pt x="192189" y="86950"/>
                    </a:cubicBezTo>
                    <a:lnTo>
                      <a:pt x="115934" y="134609"/>
                    </a:lnTo>
                    <a:cubicBezTo>
                      <a:pt x="103727" y="124878"/>
                      <a:pt x="88262" y="119062"/>
                      <a:pt x="71438" y="119062"/>
                    </a:cubicBezTo>
                    <a:cubicBezTo>
                      <a:pt x="31984" y="119062"/>
                      <a:pt x="0" y="151046"/>
                      <a:pt x="0" y="190500"/>
                    </a:cubicBezTo>
                    <a:cubicBezTo>
                      <a:pt x="0" y="229954"/>
                      <a:pt x="31984" y="261938"/>
                      <a:pt x="71438" y="261938"/>
                    </a:cubicBezTo>
                    <a:cubicBezTo>
                      <a:pt x="88262" y="261938"/>
                      <a:pt x="103727" y="256122"/>
                      <a:pt x="115934" y="246390"/>
                    </a:cubicBezTo>
                    <a:lnTo>
                      <a:pt x="192189" y="294051"/>
                    </a:lnTo>
                    <a:cubicBezTo>
                      <a:pt x="191083" y="299045"/>
                      <a:pt x="190500" y="304236"/>
                      <a:pt x="190500" y="309562"/>
                    </a:cubicBezTo>
                    <a:cubicBezTo>
                      <a:pt x="190500" y="349017"/>
                      <a:pt x="222484" y="381000"/>
                      <a:pt x="261938" y="381000"/>
                    </a:cubicBezTo>
                    <a:cubicBezTo>
                      <a:pt x="301392" y="381000"/>
                      <a:pt x="333375" y="349017"/>
                      <a:pt x="333375" y="309562"/>
                    </a:cubicBezTo>
                    <a:cubicBezTo>
                      <a:pt x="333375" y="270108"/>
                      <a:pt x="301392" y="238125"/>
                      <a:pt x="261938" y="238125"/>
                    </a:cubicBezTo>
                    <a:cubicBezTo>
                      <a:pt x="245114" y="238125"/>
                      <a:pt x="229648" y="243940"/>
                      <a:pt x="217441" y="253672"/>
                    </a:cubicBezTo>
                    <a:lnTo>
                      <a:pt x="141186" y="206012"/>
                    </a:lnTo>
                    <a:cubicBezTo>
                      <a:pt x="142292" y="201018"/>
                      <a:pt x="142875" y="195827"/>
                      <a:pt x="142875" y="190500"/>
                    </a:cubicBezTo>
                    <a:cubicBezTo>
                      <a:pt x="142875" y="185173"/>
                      <a:pt x="142292" y="179982"/>
                      <a:pt x="141186" y="174988"/>
                    </a:cubicBezTo>
                    <a:lnTo>
                      <a:pt x="217441" y="127329"/>
                    </a:lnTo>
                    <a:cubicBezTo>
                      <a:pt x="229648" y="137059"/>
                      <a:pt x="245114" y="142875"/>
                      <a:pt x="261938" y="142875"/>
                    </a:cubicBezTo>
                    <a:close/>
                  </a:path>
                </a:pathLst>
              </a:custGeom>
              <a:solidFill>
                <a:srgbClr val="4F46E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0" name="Google Shape;820;p72"/>
              <p:cNvSpPr txBox="1"/>
              <p:nvPr/>
            </p:nvSpPr>
            <p:spPr>
              <a:xfrm>
                <a:off x="214323" y="664362"/>
                <a:ext cx="25401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" sz="1500" u="none" cap="none" strike="noStrike">
                    <a:solidFill>
                      <a:srgbClr val="1C1917"/>
                    </a:solidFill>
                    <a:latin typeface="Arial"/>
                    <a:ea typeface="Arial"/>
                    <a:cs typeface="Arial"/>
                    <a:sym typeface="Arial"/>
                  </a:rPr>
                  <a:t>复杂多 Agent 工作流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1" name="Google Shape;821;p72"/>
              <p:cNvSpPr txBox="1"/>
              <p:nvPr/>
            </p:nvSpPr>
            <p:spPr>
              <a:xfrm>
                <a:off x="217900" y="923345"/>
                <a:ext cx="2991000" cy="17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" sz="1150" u="none" cap="none" strike="noStrike">
                    <a:solidFill>
                      <a:srgbClr val="374151"/>
                    </a:solidFill>
                    <a:latin typeface="Arial"/>
                    <a:ea typeface="Arial"/>
                    <a:cs typeface="Arial"/>
                    <a:sym typeface="Arial"/>
                  </a:rPr>
                  <a:t>定义多步骤、多角色的协作流程，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2" name="Google Shape;822;p72"/>
              <p:cNvSpPr txBox="1"/>
              <p:nvPr/>
            </p:nvSpPr>
            <p:spPr>
              <a:xfrm>
                <a:off x="217901" y="1109062"/>
                <a:ext cx="2150100" cy="17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" sz="1150" u="none" cap="none" strike="noStrike">
                    <a:solidFill>
                      <a:srgbClr val="374151"/>
                    </a:solidFill>
                    <a:latin typeface="Arial"/>
                    <a:ea typeface="Arial"/>
                    <a:cs typeface="Arial"/>
                    <a:sym typeface="Arial"/>
                  </a:rPr>
                  <a:t>让 AI 分工配合完成任务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23" name="Google Shape;823;p72"/>
            <p:cNvGrpSpPr/>
            <p:nvPr/>
          </p:nvGrpSpPr>
          <p:grpSpPr>
            <a:xfrm>
              <a:off x="728662" y="5672137"/>
              <a:ext cx="3664743" cy="1628775"/>
              <a:chOff x="0" y="0"/>
              <a:chExt cx="3664743" cy="1628775"/>
            </a:xfrm>
          </p:grpSpPr>
          <p:sp>
            <p:nvSpPr>
              <p:cNvPr id="824" name="Google Shape;824;p72"/>
              <p:cNvSpPr/>
              <p:nvPr/>
            </p:nvSpPr>
            <p:spPr>
              <a:xfrm>
                <a:off x="0" y="0"/>
                <a:ext cx="3664743" cy="1628775"/>
              </a:xfrm>
              <a:prstGeom prst="roundRect">
                <a:avLst>
                  <a:gd fmla="val 7018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152400" rotWithShape="0" algn="ctr" dir="5400000" dist="38100">
                  <a:srgbClr val="000000">
                    <a:alpha val="5882"/>
                  </a:srgbClr>
                </a:outerShdw>
              </a:effectLst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5" name="Google Shape;825;p72"/>
              <p:cNvSpPr/>
              <p:nvPr/>
            </p:nvSpPr>
            <p:spPr>
              <a:xfrm>
                <a:off x="0" y="0"/>
                <a:ext cx="3664743" cy="42862"/>
              </a:xfrm>
              <a:prstGeom prst="roundRect">
                <a:avLst>
                  <a:gd fmla="val 50000" name="adj"/>
                </a:avLst>
              </a:prstGeom>
              <a:solidFill>
                <a:srgbClr val="16A34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6" name="Google Shape;826;p72"/>
              <p:cNvSpPr/>
              <p:nvPr/>
            </p:nvSpPr>
            <p:spPr>
              <a:xfrm>
                <a:off x="246458" y="242887"/>
                <a:ext cx="250031" cy="285750"/>
              </a:xfrm>
              <a:custGeom>
                <a:rect b="b" l="l" r="r" t="t"/>
                <a:pathLst>
                  <a:path extrusionOk="0" h="381000" w="333375">
                    <a:moveTo>
                      <a:pt x="119062" y="0"/>
                    </a:moveTo>
                    <a:lnTo>
                      <a:pt x="119062" y="95250"/>
                    </a:lnTo>
                    <a:lnTo>
                      <a:pt x="214312" y="95250"/>
                    </a:lnTo>
                    <a:lnTo>
                      <a:pt x="214312" y="0"/>
                    </a:lnTo>
                    <a:lnTo>
                      <a:pt x="261938" y="0"/>
                    </a:lnTo>
                    <a:lnTo>
                      <a:pt x="261938" y="95250"/>
                    </a:lnTo>
                    <a:lnTo>
                      <a:pt x="333375" y="95250"/>
                    </a:lnTo>
                    <a:lnTo>
                      <a:pt x="333375" y="142875"/>
                    </a:lnTo>
                    <a:lnTo>
                      <a:pt x="285750" y="142875"/>
                    </a:lnTo>
                    <a:lnTo>
                      <a:pt x="285750" y="190500"/>
                    </a:lnTo>
                    <a:cubicBezTo>
                      <a:pt x="285750" y="248102"/>
                      <a:pt x="244845" y="296149"/>
                      <a:pt x="190500" y="307181"/>
                    </a:cubicBezTo>
                    <a:lnTo>
                      <a:pt x="190500" y="381000"/>
                    </a:lnTo>
                    <a:lnTo>
                      <a:pt x="142875" y="381000"/>
                    </a:lnTo>
                    <a:lnTo>
                      <a:pt x="142875" y="307181"/>
                    </a:lnTo>
                    <a:cubicBezTo>
                      <a:pt x="88529" y="296149"/>
                      <a:pt x="47625" y="248102"/>
                      <a:pt x="47625" y="190500"/>
                    </a:cubicBezTo>
                    <a:lnTo>
                      <a:pt x="47625" y="142875"/>
                    </a:lnTo>
                    <a:lnTo>
                      <a:pt x="0" y="142875"/>
                    </a:lnTo>
                    <a:lnTo>
                      <a:pt x="0" y="95250"/>
                    </a:lnTo>
                    <a:lnTo>
                      <a:pt x="71438" y="95250"/>
                    </a:lnTo>
                    <a:lnTo>
                      <a:pt x="71438" y="0"/>
                    </a:lnTo>
                    <a:lnTo>
                      <a:pt x="119062" y="0"/>
                    </a:lnTo>
                    <a:close/>
                  </a:path>
                </a:pathLst>
              </a:custGeom>
              <a:solidFill>
                <a:srgbClr val="16A34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7" name="Google Shape;827;p72"/>
              <p:cNvSpPr txBox="1"/>
              <p:nvPr/>
            </p:nvSpPr>
            <p:spPr>
              <a:xfrm>
                <a:off x="214314" y="664362"/>
                <a:ext cx="29154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" sz="1500" u="none" cap="none" strike="noStrike">
                    <a:solidFill>
                      <a:srgbClr val="1C1917"/>
                    </a:solidFill>
                    <a:latin typeface="Arial"/>
                    <a:ea typeface="Arial"/>
                    <a:cs typeface="Arial"/>
                    <a:sym typeface="Arial"/>
                  </a:rPr>
                  <a:t>Connector 连接各系统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8" name="Google Shape;828;p72"/>
              <p:cNvSpPr txBox="1"/>
              <p:nvPr/>
            </p:nvSpPr>
            <p:spPr>
              <a:xfrm>
                <a:off x="217891" y="923341"/>
                <a:ext cx="2687700" cy="17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" sz="1150" u="none" cap="none" strike="noStrike">
                    <a:solidFill>
                      <a:srgbClr val="374151"/>
                    </a:solidFill>
                    <a:latin typeface="Arial"/>
                    <a:ea typeface="Arial"/>
                    <a:cs typeface="Arial"/>
                    <a:sym typeface="Arial"/>
                  </a:rPr>
                  <a:t>打通邮箱、日历、第三方工具，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9" name="Google Shape;829;p72"/>
              <p:cNvSpPr txBox="1"/>
              <p:nvPr/>
            </p:nvSpPr>
            <p:spPr>
              <a:xfrm>
                <a:off x="217892" y="1109061"/>
                <a:ext cx="2540100" cy="17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" sz="1150" u="none" cap="none" strike="noStrike">
                    <a:solidFill>
                      <a:srgbClr val="374151"/>
                    </a:solidFill>
                    <a:latin typeface="Arial"/>
                    <a:ea typeface="Arial"/>
                    <a:cs typeface="Arial"/>
                    <a:sym typeface="Arial"/>
                  </a:rPr>
                  <a:t>跨系统联动不用切来切去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30" name="Google Shape;830;p72"/>
            <p:cNvGrpSpPr/>
            <p:nvPr/>
          </p:nvGrpSpPr>
          <p:grpSpPr>
            <a:xfrm>
              <a:off x="4622006" y="5672137"/>
              <a:ext cx="3664743" cy="1628775"/>
              <a:chOff x="0" y="0"/>
              <a:chExt cx="3664743" cy="1628775"/>
            </a:xfrm>
          </p:grpSpPr>
          <p:sp>
            <p:nvSpPr>
              <p:cNvPr id="831" name="Google Shape;831;p72"/>
              <p:cNvSpPr/>
              <p:nvPr/>
            </p:nvSpPr>
            <p:spPr>
              <a:xfrm>
                <a:off x="0" y="0"/>
                <a:ext cx="3664743" cy="1628775"/>
              </a:xfrm>
              <a:prstGeom prst="roundRect">
                <a:avLst>
                  <a:gd fmla="val 7018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152400" rotWithShape="0" algn="ctr" dir="5400000" dist="38100">
                  <a:srgbClr val="000000">
                    <a:alpha val="5882"/>
                  </a:srgbClr>
                </a:outerShdw>
              </a:effectLst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2" name="Google Shape;832;p72"/>
              <p:cNvSpPr/>
              <p:nvPr/>
            </p:nvSpPr>
            <p:spPr>
              <a:xfrm>
                <a:off x="0" y="0"/>
                <a:ext cx="3664743" cy="42862"/>
              </a:xfrm>
              <a:prstGeom prst="roundRect">
                <a:avLst>
                  <a:gd fmla="val 50000" name="adj"/>
                </a:avLst>
              </a:prstGeom>
              <a:solidFill>
                <a:srgbClr val="D9770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3" name="Google Shape;833;p72"/>
              <p:cNvSpPr/>
              <p:nvPr/>
            </p:nvSpPr>
            <p:spPr>
              <a:xfrm>
                <a:off x="264318" y="242887"/>
                <a:ext cx="214312" cy="285750"/>
              </a:xfrm>
              <a:custGeom>
                <a:rect b="b" l="l" r="r" t="t"/>
                <a:pathLst>
                  <a:path extrusionOk="0" h="381000" w="285750">
                    <a:moveTo>
                      <a:pt x="166688" y="166688"/>
                    </a:moveTo>
                    <a:lnTo>
                      <a:pt x="190500" y="0"/>
                    </a:lnTo>
                    <a:lnTo>
                      <a:pt x="142875" y="0"/>
                    </a:lnTo>
                    <a:lnTo>
                      <a:pt x="0" y="166688"/>
                    </a:lnTo>
                    <a:lnTo>
                      <a:pt x="0" y="214312"/>
                    </a:lnTo>
                    <a:lnTo>
                      <a:pt x="119062" y="214312"/>
                    </a:lnTo>
                    <a:lnTo>
                      <a:pt x="95250" y="381000"/>
                    </a:lnTo>
                    <a:lnTo>
                      <a:pt x="142875" y="381000"/>
                    </a:lnTo>
                    <a:lnTo>
                      <a:pt x="285750" y="214312"/>
                    </a:lnTo>
                    <a:lnTo>
                      <a:pt x="285750" y="166688"/>
                    </a:lnTo>
                    <a:lnTo>
                      <a:pt x="166688" y="166688"/>
                    </a:lnTo>
                    <a:close/>
                  </a:path>
                </a:pathLst>
              </a:custGeom>
              <a:solidFill>
                <a:srgbClr val="D9770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4" name="Google Shape;834;p72"/>
              <p:cNvSpPr txBox="1"/>
              <p:nvPr/>
            </p:nvSpPr>
            <p:spPr>
              <a:xfrm>
                <a:off x="214325" y="664363"/>
                <a:ext cx="2306700" cy="23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" sz="1500" u="none" cap="none" strike="noStrike">
                    <a:solidFill>
                      <a:srgbClr val="1C1917"/>
                    </a:solidFill>
                    <a:latin typeface="Arial"/>
                    <a:ea typeface="Arial"/>
                    <a:cs typeface="Arial"/>
                    <a:sym typeface="Arial"/>
                  </a:rPr>
                  <a:t>发任务自动执行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5" name="Google Shape;835;p72"/>
              <p:cNvSpPr txBox="1"/>
              <p:nvPr/>
            </p:nvSpPr>
            <p:spPr>
              <a:xfrm>
                <a:off x="217897" y="923340"/>
                <a:ext cx="2306700" cy="17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" sz="1150" u="none" cap="none" strike="noStrike">
                    <a:solidFill>
                      <a:srgbClr val="374151"/>
                    </a:solidFill>
                    <a:latin typeface="Arial"/>
                    <a:ea typeface="Arial"/>
                    <a:cs typeface="Arial"/>
                    <a:sym typeface="Arial"/>
                  </a:rPr>
                  <a:t>交代一个任务，后台自动跑完，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6" name="Google Shape;836;p72"/>
              <p:cNvSpPr txBox="1"/>
              <p:nvPr/>
            </p:nvSpPr>
            <p:spPr>
              <a:xfrm>
                <a:off x="217901" y="1109062"/>
                <a:ext cx="1707900" cy="17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" sz="1150" u="none" cap="none" strike="noStrike">
                    <a:solidFill>
                      <a:srgbClr val="374151"/>
                    </a:solidFill>
                    <a:latin typeface="Arial"/>
                    <a:ea typeface="Arial"/>
                    <a:cs typeface="Arial"/>
                    <a:sym typeface="Arial"/>
                  </a:rPr>
                  <a:t>不用一直盯着屏幕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37" name="Google Shape;837;p72"/>
            <p:cNvGrpSpPr/>
            <p:nvPr/>
          </p:nvGrpSpPr>
          <p:grpSpPr>
            <a:xfrm>
              <a:off x="720797" y="7472362"/>
              <a:ext cx="7694539" cy="206889"/>
              <a:chOff x="-6" y="0"/>
              <a:chExt cx="7694539" cy="206889"/>
            </a:xfrm>
          </p:grpSpPr>
          <p:sp>
            <p:nvSpPr>
              <p:cNvPr id="838" name="Google Shape;838;p72"/>
              <p:cNvSpPr/>
              <p:nvPr/>
            </p:nvSpPr>
            <p:spPr>
              <a:xfrm>
                <a:off x="7858" y="0"/>
                <a:ext cx="7686675" cy="7143"/>
              </a:xfrm>
              <a:custGeom>
                <a:rect b="b" l="l" r="r" t="t"/>
                <a:pathLst>
                  <a:path extrusionOk="0" h="9525" w="10248900">
                    <a:moveTo>
                      <a:pt x="0" y="0"/>
                    </a:moveTo>
                    <a:lnTo>
                      <a:pt x="10248900" y="0"/>
                    </a:lnTo>
                  </a:path>
                </a:pathLst>
              </a:custGeom>
              <a:noFill/>
              <a:ln cap="flat" cmpd="sng" w="9525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9" name="Google Shape;839;p72"/>
              <p:cNvSpPr txBox="1"/>
              <p:nvPr/>
            </p:nvSpPr>
            <p:spPr>
              <a:xfrm>
                <a:off x="-6" y="76089"/>
                <a:ext cx="1416000" cy="13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" sz="850" u="none" cap="none" strike="noStrike">
                    <a:solidFill>
                      <a:srgbClr val="6B7280"/>
                    </a:solidFill>
                    <a:latin typeface="Arial"/>
                    <a:ea typeface="Arial"/>
                    <a:cs typeface="Arial"/>
                    <a:sym typeface="Arial"/>
                  </a:rPr>
                  <a:t>北美职场 · 讲武堂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840" name="Google Shape;840;p72"/>
          <p:cNvSpPr txBox="1"/>
          <p:nvPr/>
        </p:nvSpPr>
        <p:spPr>
          <a:xfrm>
            <a:off x="8638306" y="4927753"/>
            <a:ext cx="3972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7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6" name="Google Shape;846;p73"/>
          <p:cNvSpPr/>
          <p:nvPr/>
        </p:nvSpPr>
        <p:spPr>
          <a:xfrm>
            <a:off x="457200" y="214313"/>
            <a:ext cx="35719" cy="314325"/>
          </a:xfrm>
          <a:prstGeom prst="roundRect">
            <a:avLst>
              <a:gd fmla="val 4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7" name="Google Shape;847;p73"/>
          <p:cNvSpPr txBox="1"/>
          <p:nvPr/>
        </p:nvSpPr>
        <p:spPr>
          <a:xfrm>
            <a:off x="560070" y="195739"/>
            <a:ext cx="3110243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什么是 Claude Code？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8" name="Google Shape;848;p73"/>
          <p:cNvSpPr txBox="1"/>
          <p:nvPr/>
        </p:nvSpPr>
        <p:spPr>
          <a:xfrm>
            <a:off x="574358" y="488633"/>
            <a:ext cx="232972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认识你的新工具 · 在你的终端里直接开发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9" name="Google Shape;849;p73"/>
          <p:cNvSpPr/>
          <p:nvPr/>
        </p:nvSpPr>
        <p:spPr>
          <a:xfrm>
            <a:off x="457200" y="714375"/>
            <a:ext cx="8229600" cy="7144"/>
          </a:xfrm>
          <a:custGeom>
            <a:rect b="b" l="l" r="r" t="t"/>
            <a:pathLst>
              <a:path extrusionOk="0" h="9525"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p73"/>
          <p:cNvSpPr/>
          <p:nvPr/>
        </p:nvSpPr>
        <p:spPr>
          <a:xfrm>
            <a:off x="457200" y="842963"/>
            <a:ext cx="3500438" cy="3500438"/>
          </a:xfrm>
          <a:prstGeom prst="roundRect">
            <a:avLst>
              <a:gd fmla="val 2449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1" name="Google Shape;851;p73"/>
          <p:cNvSpPr/>
          <p:nvPr/>
        </p:nvSpPr>
        <p:spPr>
          <a:xfrm>
            <a:off x="457200" y="842963"/>
            <a:ext cx="3500438" cy="42863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p73"/>
          <p:cNvSpPr/>
          <p:nvPr/>
        </p:nvSpPr>
        <p:spPr>
          <a:xfrm>
            <a:off x="1750219" y="1143000"/>
            <a:ext cx="914400" cy="91440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3" name="Google Shape;853;p73"/>
          <p:cNvSpPr/>
          <p:nvPr/>
        </p:nvSpPr>
        <p:spPr>
          <a:xfrm>
            <a:off x="1993103" y="1376288"/>
            <a:ext cx="451275" cy="453036"/>
          </a:xfrm>
          <a:custGeom>
            <a:rect b="b" l="l" r="r" t="t"/>
            <a:pathLst>
              <a:path extrusionOk="0" h="604048" w="601700">
                <a:moveTo>
                  <a:pt x="428629" y="51090"/>
                </a:moveTo>
                <a:cubicBezTo>
                  <a:pt x="548723" y="120427"/>
                  <a:pt x="601700" y="265982"/>
                  <a:pt x="554270" y="396292"/>
                </a:cubicBezTo>
                <a:cubicBezTo>
                  <a:pt x="506840" y="526602"/>
                  <a:pt x="372695" y="604048"/>
                  <a:pt x="236129" y="579965"/>
                </a:cubicBezTo>
                <a:cubicBezTo>
                  <a:pt x="99562" y="555882"/>
                  <a:pt x="0" y="437223"/>
                  <a:pt x="4" y="298550"/>
                </a:cubicBezTo>
                <a:lnTo>
                  <a:pt x="146" y="289292"/>
                </a:lnTo>
                <a:cubicBezTo>
                  <a:pt x="3402" y="188907"/>
                  <a:pt x="59120" y="97602"/>
                  <a:pt x="146905" y="48801"/>
                </a:cubicBezTo>
                <a:cubicBezTo>
                  <a:pt x="234689" y="0"/>
                  <a:pt x="341649" y="869"/>
                  <a:pt x="428629" y="51090"/>
                </a:cubicBezTo>
                <a:moveTo>
                  <a:pt x="248806" y="221197"/>
                </a:moveTo>
                <a:cubicBezTo>
                  <a:pt x="237648" y="210042"/>
                  <a:pt x="219560" y="210042"/>
                  <a:pt x="208401" y="221197"/>
                </a:cubicBezTo>
                <a:lnTo>
                  <a:pt x="151251" y="278347"/>
                </a:lnTo>
                <a:cubicBezTo>
                  <a:pt x="140096" y="289506"/>
                  <a:pt x="140096" y="307594"/>
                  <a:pt x="151251" y="318752"/>
                </a:cubicBezTo>
                <a:lnTo>
                  <a:pt x="208401" y="375902"/>
                </a:lnTo>
                <a:cubicBezTo>
                  <a:pt x="219560" y="387058"/>
                  <a:pt x="237648" y="387058"/>
                  <a:pt x="248806" y="375902"/>
                </a:cubicBezTo>
                <a:lnTo>
                  <a:pt x="251178" y="373216"/>
                </a:lnTo>
                <a:cubicBezTo>
                  <a:pt x="260002" y="361841"/>
                  <a:pt x="258985" y="345678"/>
                  <a:pt x="248806" y="335497"/>
                </a:cubicBezTo>
                <a:lnTo>
                  <a:pt x="211887" y="298550"/>
                </a:lnTo>
                <a:lnTo>
                  <a:pt x="248806" y="261602"/>
                </a:lnTo>
                <a:cubicBezTo>
                  <a:pt x="259961" y="250444"/>
                  <a:pt x="259961" y="232356"/>
                  <a:pt x="248806" y="221197"/>
                </a:cubicBezTo>
                <a:moveTo>
                  <a:pt x="363106" y="221197"/>
                </a:moveTo>
                <a:cubicBezTo>
                  <a:pt x="351948" y="210042"/>
                  <a:pt x="333860" y="210042"/>
                  <a:pt x="322701" y="221197"/>
                </a:cubicBezTo>
                <a:lnTo>
                  <a:pt x="320329" y="223883"/>
                </a:lnTo>
                <a:cubicBezTo>
                  <a:pt x="311505" y="235259"/>
                  <a:pt x="312522" y="251422"/>
                  <a:pt x="322701" y="261602"/>
                </a:cubicBezTo>
                <a:lnTo>
                  <a:pt x="359620" y="298550"/>
                </a:lnTo>
                <a:lnTo>
                  <a:pt x="322701" y="335497"/>
                </a:lnTo>
                <a:cubicBezTo>
                  <a:pt x="311872" y="346710"/>
                  <a:pt x="312027" y="364532"/>
                  <a:pt x="323049" y="375554"/>
                </a:cubicBezTo>
                <a:cubicBezTo>
                  <a:pt x="334071" y="386577"/>
                  <a:pt x="351894" y="386732"/>
                  <a:pt x="363106" y="375902"/>
                </a:cubicBezTo>
                <a:lnTo>
                  <a:pt x="420256" y="318752"/>
                </a:lnTo>
                <a:cubicBezTo>
                  <a:pt x="431411" y="307594"/>
                  <a:pt x="431411" y="289506"/>
                  <a:pt x="420256" y="278347"/>
                </a:cubicBez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p73"/>
          <p:cNvSpPr txBox="1"/>
          <p:nvPr/>
        </p:nvSpPr>
        <p:spPr>
          <a:xfrm>
            <a:off x="1615777" y="2183130"/>
            <a:ext cx="1183282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Claude Code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73"/>
          <p:cNvSpPr txBox="1"/>
          <p:nvPr/>
        </p:nvSpPr>
        <p:spPr>
          <a:xfrm>
            <a:off x="1244754" y="2466380"/>
            <a:ext cx="192533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Anthropic 官方出品的 AI 编程工具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6" name="Google Shape;856;p73"/>
          <p:cNvSpPr txBox="1"/>
          <p:nvPr/>
        </p:nvSpPr>
        <p:spPr>
          <a:xfrm>
            <a:off x="1565151" y="2637830"/>
            <a:ext cx="1284535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直接在终端/IDE 中工作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7" name="Google Shape;857;p73"/>
          <p:cNvSpPr/>
          <p:nvPr/>
        </p:nvSpPr>
        <p:spPr>
          <a:xfrm>
            <a:off x="714375" y="2914650"/>
            <a:ext cx="2986088" cy="7144"/>
          </a:xfrm>
          <a:custGeom>
            <a:rect b="b" l="l" r="r" t="t"/>
            <a:pathLst>
              <a:path extrusionOk="0" h="9525" w="3981450">
                <a:moveTo>
                  <a:pt x="0" y="0"/>
                </a:moveTo>
                <a:lnTo>
                  <a:pt x="3981450" y="0"/>
                </a:lnTo>
              </a:path>
            </a:pathLst>
          </a:custGeom>
          <a:noFill/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8" name="Google Shape;858;p73"/>
          <p:cNvSpPr/>
          <p:nvPr/>
        </p:nvSpPr>
        <p:spPr>
          <a:xfrm>
            <a:off x="685800" y="3014663"/>
            <a:ext cx="3086100" cy="257175"/>
          </a:xfrm>
          <a:prstGeom prst="roundRect">
            <a:avLst>
              <a:gd fmla="val 16667" name="adj"/>
            </a:avLst>
          </a:prstGeom>
          <a:solidFill>
            <a:srgbClr val="F3F4F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9" name="Google Shape;859;p73"/>
          <p:cNvSpPr txBox="1"/>
          <p:nvPr/>
        </p:nvSpPr>
        <p:spPr>
          <a:xfrm>
            <a:off x="1073652" y="3076814"/>
            <a:ext cx="2310396" cy="205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EA580C"/>
                </a:solidFill>
                <a:latin typeface="Consolas"/>
                <a:ea typeface="Consolas"/>
                <a:cs typeface="Consolas"/>
                <a:sym typeface="Consolas"/>
              </a:rPr>
              <a:t>claude "帮我写一个炒股分析工具"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0" name="Google Shape;860;p73"/>
          <p:cNvSpPr txBox="1"/>
          <p:nvPr/>
        </p:nvSpPr>
        <p:spPr>
          <a:xfrm>
            <a:off x="1268677" y="3429714"/>
            <a:ext cx="1877485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一句话描述，AI 自动生成代码并运行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p73"/>
          <p:cNvSpPr txBox="1"/>
          <p:nvPr/>
        </p:nvSpPr>
        <p:spPr>
          <a:xfrm>
            <a:off x="1372190" y="3601163"/>
            <a:ext cx="1670459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读文件·写代码·调 API·执行命令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2" name="Google Shape;862;p73"/>
          <p:cNvSpPr txBox="1"/>
          <p:nvPr/>
        </p:nvSpPr>
        <p:spPr>
          <a:xfrm>
            <a:off x="1737360" y="3772614"/>
            <a:ext cx="940118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全程无需手动操作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3" name="Google Shape;863;p73"/>
          <p:cNvSpPr/>
          <p:nvPr/>
        </p:nvSpPr>
        <p:spPr>
          <a:xfrm>
            <a:off x="4171950" y="842963"/>
            <a:ext cx="4514850" cy="800100"/>
          </a:xfrm>
          <a:prstGeom prst="roundRect">
            <a:avLst>
              <a:gd fmla="val 8929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4" name="Google Shape;864;p73"/>
          <p:cNvSpPr/>
          <p:nvPr/>
        </p:nvSpPr>
        <p:spPr>
          <a:xfrm>
            <a:off x="4171950" y="842963"/>
            <a:ext cx="28575" cy="800100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5" name="Google Shape;865;p73"/>
          <p:cNvSpPr/>
          <p:nvPr/>
        </p:nvSpPr>
        <p:spPr>
          <a:xfrm>
            <a:off x="4345431" y="1001316"/>
            <a:ext cx="124525" cy="157652"/>
          </a:xfrm>
          <a:custGeom>
            <a:rect b="b" l="l" r="r" t="t"/>
            <a:pathLst>
              <a:path extrusionOk="0" h="210203" w="166034">
                <a:moveTo>
                  <a:pt x="93336" y="0"/>
                </a:moveTo>
                <a:lnTo>
                  <a:pt x="93522" y="10"/>
                </a:lnTo>
                <a:lnTo>
                  <a:pt x="93687" y="21"/>
                </a:lnTo>
                <a:lnTo>
                  <a:pt x="94543" y="72"/>
                </a:lnTo>
                <a:lnTo>
                  <a:pt x="94657" y="93"/>
                </a:lnTo>
                <a:lnTo>
                  <a:pt x="94770" y="93"/>
                </a:lnTo>
                <a:lnTo>
                  <a:pt x="95162" y="186"/>
                </a:lnTo>
                <a:lnTo>
                  <a:pt x="95699" y="268"/>
                </a:lnTo>
                <a:lnTo>
                  <a:pt x="95864" y="330"/>
                </a:lnTo>
                <a:lnTo>
                  <a:pt x="95978" y="341"/>
                </a:lnTo>
                <a:lnTo>
                  <a:pt x="96277" y="454"/>
                </a:lnTo>
                <a:lnTo>
                  <a:pt x="96813" y="598"/>
                </a:lnTo>
                <a:lnTo>
                  <a:pt x="97009" y="691"/>
                </a:lnTo>
                <a:lnTo>
                  <a:pt x="97164" y="733"/>
                </a:lnTo>
                <a:lnTo>
                  <a:pt x="97453" y="877"/>
                </a:lnTo>
                <a:lnTo>
                  <a:pt x="97866" y="1053"/>
                </a:lnTo>
                <a:lnTo>
                  <a:pt x="98083" y="1176"/>
                </a:lnTo>
                <a:lnTo>
                  <a:pt x="98310" y="1280"/>
                </a:lnTo>
                <a:lnTo>
                  <a:pt x="98547" y="1434"/>
                </a:lnTo>
                <a:lnTo>
                  <a:pt x="98867" y="1610"/>
                </a:lnTo>
                <a:lnTo>
                  <a:pt x="99218" y="1857"/>
                </a:lnTo>
                <a:lnTo>
                  <a:pt x="99403" y="1971"/>
                </a:lnTo>
                <a:lnTo>
                  <a:pt x="99538" y="2095"/>
                </a:lnTo>
                <a:lnTo>
                  <a:pt x="99785" y="2270"/>
                </a:lnTo>
                <a:lnTo>
                  <a:pt x="100177" y="2621"/>
                </a:lnTo>
                <a:lnTo>
                  <a:pt x="100404" y="2796"/>
                </a:lnTo>
                <a:lnTo>
                  <a:pt x="100487" y="2900"/>
                </a:lnTo>
                <a:lnTo>
                  <a:pt x="100631" y="3023"/>
                </a:lnTo>
                <a:lnTo>
                  <a:pt x="101003" y="3446"/>
                </a:lnTo>
                <a:lnTo>
                  <a:pt x="101271" y="3725"/>
                </a:lnTo>
                <a:lnTo>
                  <a:pt x="101333" y="3818"/>
                </a:lnTo>
                <a:cubicBezTo>
                  <a:pt x="102571" y="5335"/>
                  <a:pt x="103355" y="7141"/>
                  <a:pt x="103582" y="9111"/>
                </a:cubicBezTo>
                <a:lnTo>
                  <a:pt x="103593" y="9235"/>
                </a:lnTo>
                <a:lnTo>
                  <a:pt x="103613" y="9658"/>
                </a:lnTo>
                <a:lnTo>
                  <a:pt x="103655" y="10319"/>
                </a:lnTo>
                <a:lnTo>
                  <a:pt x="103655" y="72231"/>
                </a:lnTo>
                <a:lnTo>
                  <a:pt x="155248" y="72231"/>
                </a:lnTo>
                <a:cubicBezTo>
                  <a:pt x="158929" y="72230"/>
                  <a:pt x="162332" y="74190"/>
                  <a:pt x="164178" y="77374"/>
                </a:cubicBezTo>
                <a:cubicBezTo>
                  <a:pt x="166024" y="80558"/>
                  <a:pt x="166034" y="84485"/>
                  <a:pt x="164205" y="87678"/>
                </a:cubicBezTo>
                <a:lnTo>
                  <a:pt x="163586" y="88617"/>
                </a:lnTo>
                <a:lnTo>
                  <a:pt x="81036" y="202124"/>
                </a:lnTo>
                <a:cubicBezTo>
                  <a:pt x="75175" y="210203"/>
                  <a:pt x="62380" y="206045"/>
                  <a:pt x="62380" y="196056"/>
                </a:cubicBezTo>
                <a:lnTo>
                  <a:pt x="62380" y="134144"/>
                </a:lnTo>
                <a:lnTo>
                  <a:pt x="10786" y="134144"/>
                </a:lnTo>
                <a:cubicBezTo>
                  <a:pt x="7105" y="134145"/>
                  <a:pt x="3703" y="132185"/>
                  <a:pt x="1857" y="129001"/>
                </a:cubicBezTo>
                <a:cubicBezTo>
                  <a:pt x="10" y="125817"/>
                  <a:pt x="0" y="121890"/>
                  <a:pt x="1829" y="118697"/>
                </a:cubicBezTo>
                <a:lnTo>
                  <a:pt x="2448" y="117758"/>
                </a:lnTo>
                <a:lnTo>
                  <a:pt x="84998" y="4251"/>
                </a:lnTo>
                <a:lnTo>
                  <a:pt x="85102" y="4117"/>
                </a:lnTo>
                <a:lnTo>
                  <a:pt x="85287" y="3870"/>
                </a:lnTo>
                <a:lnTo>
                  <a:pt x="85628" y="3477"/>
                </a:lnTo>
                <a:lnTo>
                  <a:pt x="85814" y="3250"/>
                </a:lnTo>
                <a:lnTo>
                  <a:pt x="85906" y="3168"/>
                </a:lnTo>
                <a:lnTo>
                  <a:pt x="86041" y="3023"/>
                </a:lnTo>
                <a:lnTo>
                  <a:pt x="86453" y="2652"/>
                </a:lnTo>
                <a:lnTo>
                  <a:pt x="86742" y="2384"/>
                </a:lnTo>
                <a:lnTo>
                  <a:pt x="86825" y="2322"/>
                </a:lnTo>
                <a:cubicBezTo>
                  <a:pt x="88034" y="1332"/>
                  <a:pt x="89453" y="630"/>
                  <a:pt x="90973" y="268"/>
                </a:cubicBezTo>
                <a:lnTo>
                  <a:pt x="91086" y="258"/>
                </a:lnTo>
                <a:lnTo>
                  <a:pt x="91365" y="206"/>
                </a:lnTo>
                <a:lnTo>
                  <a:pt x="92129" y="72"/>
                </a:lnTo>
                <a:lnTo>
                  <a:pt x="92242" y="62"/>
                </a:lnTo>
                <a:lnTo>
                  <a:pt x="92665" y="41"/>
                </a:ln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6" name="Google Shape;866;p73"/>
          <p:cNvSpPr txBox="1"/>
          <p:nvPr/>
        </p:nvSpPr>
        <p:spPr>
          <a:xfrm>
            <a:off x="4574144" y="996911"/>
            <a:ext cx="1153442" cy="194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工程师：10× 提速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7" name="Google Shape;867;p73"/>
          <p:cNvSpPr txBox="1"/>
          <p:nvPr/>
        </p:nvSpPr>
        <p:spPr>
          <a:xfrm>
            <a:off x="4304824" y="1215152"/>
            <a:ext cx="2239780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写 Skill / 写脚本 / 调 API，代码写完直接跑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8" name="Google Shape;868;p73"/>
          <p:cNvSpPr txBox="1"/>
          <p:nvPr/>
        </p:nvSpPr>
        <p:spPr>
          <a:xfrm>
            <a:off x="4304824" y="1386602"/>
            <a:ext cx="1940743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不用切换 IDE，就在终端一条命令搞定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9" name="Google Shape;869;p73"/>
          <p:cNvSpPr/>
          <p:nvPr/>
        </p:nvSpPr>
        <p:spPr>
          <a:xfrm>
            <a:off x="4171950" y="1743075"/>
            <a:ext cx="4514850" cy="800100"/>
          </a:xfrm>
          <a:prstGeom prst="roundRect">
            <a:avLst>
              <a:gd fmla="val 8929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0" name="Google Shape;870;p73"/>
          <p:cNvSpPr/>
          <p:nvPr/>
        </p:nvSpPr>
        <p:spPr>
          <a:xfrm>
            <a:off x="4171950" y="1743075"/>
            <a:ext cx="28575" cy="800100"/>
          </a:xfrm>
          <a:prstGeom prst="roundRect">
            <a:avLst>
              <a:gd fmla="val 50000" name="adj"/>
            </a:avLst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71" name="Google Shape;871;p73"/>
          <p:cNvGrpSpPr/>
          <p:nvPr/>
        </p:nvGrpSpPr>
        <p:grpSpPr>
          <a:xfrm>
            <a:off x="4353521" y="1901429"/>
            <a:ext cx="108347" cy="154781"/>
            <a:chOff x="5804694" y="2535238"/>
            <a:chExt cx="144463" cy="206374"/>
          </a:xfrm>
        </p:grpSpPr>
        <p:sp>
          <p:nvSpPr>
            <p:cNvPr id="872" name="Google Shape;872;p73"/>
            <p:cNvSpPr/>
            <p:nvPr/>
          </p:nvSpPr>
          <p:spPr>
            <a:xfrm>
              <a:off x="5825331" y="2535238"/>
              <a:ext cx="103187" cy="103187"/>
            </a:xfrm>
            <a:custGeom>
              <a:rect b="b" l="l" r="r" t="t"/>
              <a:pathLst>
                <a:path extrusionOk="0" h="103187" w="103187">
                  <a:moveTo>
                    <a:pt x="51594" y="0"/>
                  </a:moveTo>
                  <a:cubicBezTo>
                    <a:pt x="80088" y="0"/>
                    <a:pt x="103187" y="23099"/>
                    <a:pt x="103187" y="51594"/>
                  </a:cubicBezTo>
                  <a:cubicBezTo>
                    <a:pt x="103187" y="80088"/>
                    <a:pt x="80088" y="103187"/>
                    <a:pt x="51594" y="103187"/>
                  </a:cubicBezTo>
                  <a:cubicBezTo>
                    <a:pt x="23099" y="103187"/>
                    <a:pt x="0" y="80088"/>
                    <a:pt x="0" y="51594"/>
                  </a:cubicBezTo>
                  <a:lnTo>
                    <a:pt x="52" y="49355"/>
                  </a:lnTo>
                  <a:cubicBezTo>
                    <a:pt x="1250" y="21758"/>
                    <a:pt x="23971" y="2"/>
                    <a:pt x="51594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73"/>
            <p:cNvSpPr/>
            <p:nvPr/>
          </p:nvSpPr>
          <p:spPr>
            <a:xfrm>
              <a:off x="5804694" y="2659062"/>
              <a:ext cx="144463" cy="82550"/>
            </a:xfrm>
            <a:custGeom>
              <a:rect b="b" l="l" r="r" t="t"/>
              <a:pathLst>
                <a:path extrusionOk="0" h="82550" w="144463">
                  <a:moveTo>
                    <a:pt x="92869" y="0"/>
                  </a:moveTo>
                  <a:cubicBezTo>
                    <a:pt x="121363" y="0"/>
                    <a:pt x="144463" y="23099"/>
                    <a:pt x="144463" y="51594"/>
                  </a:cubicBezTo>
                  <a:lnTo>
                    <a:pt x="144463" y="61912"/>
                  </a:lnTo>
                  <a:cubicBezTo>
                    <a:pt x="144463" y="73310"/>
                    <a:pt x="135223" y="82550"/>
                    <a:pt x="123825" y="82550"/>
                  </a:cubicBezTo>
                  <a:lnTo>
                    <a:pt x="20638" y="82550"/>
                  </a:lnTo>
                  <a:cubicBezTo>
                    <a:pt x="9240" y="82550"/>
                    <a:pt x="0" y="73310"/>
                    <a:pt x="0" y="61912"/>
                  </a:cubicBezTo>
                  <a:lnTo>
                    <a:pt x="0" y="51594"/>
                  </a:lnTo>
                  <a:cubicBezTo>
                    <a:pt x="0" y="23099"/>
                    <a:pt x="23099" y="0"/>
                    <a:pt x="51594" y="0"/>
                  </a:cubicBezTo>
                  <a:lnTo>
                    <a:pt x="92869" y="0"/>
                  </a:ln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74" name="Google Shape;874;p73"/>
          <p:cNvSpPr txBox="1"/>
          <p:nvPr/>
        </p:nvSpPr>
        <p:spPr>
          <a:xfrm>
            <a:off x="4574144" y="1897023"/>
            <a:ext cx="1490722" cy="194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非工程师：零门槛上手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5" name="Google Shape;875;p73"/>
          <p:cNvSpPr txBox="1"/>
          <p:nvPr/>
        </p:nvSpPr>
        <p:spPr>
          <a:xfrm>
            <a:off x="4304824" y="2115264"/>
            <a:ext cx="2107514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说人话就能产出代码 · 不需要学编程语言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6" name="Google Shape;876;p73"/>
          <p:cNvSpPr txBox="1"/>
          <p:nvPr/>
        </p:nvSpPr>
        <p:spPr>
          <a:xfrm>
            <a:off x="4304824" y="2286714"/>
            <a:ext cx="1515189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把你的想法变成可运行的工具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p73"/>
          <p:cNvSpPr/>
          <p:nvPr/>
        </p:nvSpPr>
        <p:spPr>
          <a:xfrm>
            <a:off x="4171950" y="2643188"/>
            <a:ext cx="4514850" cy="800100"/>
          </a:xfrm>
          <a:prstGeom prst="roundRect">
            <a:avLst>
              <a:gd fmla="val 8929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73"/>
          <p:cNvSpPr/>
          <p:nvPr/>
        </p:nvSpPr>
        <p:spPr>
          <a:xfrm>
            <a:off x="4171950" y="2643188"/>
            <a:ext cx="28575" cy="800100"/>
          </a:xfrm>
          <a:prstGeom prst="roundRect">
            <a:avLst>
              <a:gd fmla="val 50000" name="adj"/>
            </a:avLst>
          </a:prstGeom>
          <a:solidFill>
            <a:srgbClr val="16A34A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79" name="Google Shape;879;p73"/>
          <p:cNvGrpSpPr/>
          <p:nvPr/>
        </p:nvGrpSpPr>
        <p:grpSpPr>
          <a:xfrm>
            <a:off x="4333508" y="2812396"/>
            <a:ext cx="143838" cy="129202"/>
            <a:chOff x="5778010" y="3749861"/>
            <a:chExt cx="191784" cy="172268"/>
          </a:xfrm>
        </p:grpSpPr>
        <p:sp>
          <p:nvSpPr>
            <p:cNvPr id="880" name="Google Shape;880;p73"/>
            <p:cNvSpPr/>
            <p:nvPr/>
          </p:nvSpPr>
          <p:spPr>
            <a:xfrm>
              <a:off x="5778010" y="3749861"/>
              <a:ext cx="63804" cy="48444"/>
            </a:xfrm>
            <a:custGeom>
              <a:rect b="b" l="l" r="r" t="t"/>
              <a:pathLst>
                <a:path extrusionOk="0" h="48444" w="63804">
                  <a:moveTo>
                    <a:pt x="59776" y="4028"/>
                  </a:moveTo>
                  <a:cubicBezTo>
                    <a:pt x="63804" y="8058"/>
                    <a:pt x="63804" y="14589"/>
                    <a:pt x="59776" y="18619"/>
                  </a:cubicBezTo>
                  <a:lnTo>
                    <a:pt x="33979" y="44416"/>
                  </a:lnTo>
                  <a:cubicBezTo>
                    <a:pt x="29950" y="48444"/>
                    <a:pt x="23418" y="48444"/>
                    <a:pt x="19389" y="44416"/>
                  </a:cubicBezTo>
                  <a:lnTo>
                    <a:pt x="3911" y="28938"/>
                  </a:lnTo>
                  <a:cubicBezTo>
                    <a:pt x="0" y="24889"/>
                    <a:pt x="56" y="18453"/>
                    <a:pt x="4036" y="14473"/>
                  </a:cubicBezTo>
                  <a:cubicBezTo>
                    <a:pt x="8017" y="10492"/>
                    <a:pt x="14452" y="10436"/>
                    <a:pt x="18501" y="14347"/>
                  </a:cubicBezTo>
                  <a:lnTo>
                    <a:pt x="26684" y="22530"/>
                  </a:lnTo>
                  <a:lnTo>
                    <a:pt x="45186" y="4028"/>
                  </a:lnTo>
                  <a:cubicBezTo>
                    <a:pt x="49215" y="0"/>
                    <a:pt x="55747" y="0"/>
                    <a:pt x="59776" y="4028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73"/>
            <p:cNvSpPr/>
            <p:nvPr/>
          </p:nvSpPr>
          <p:spPr>
            <a:xfrm>
              <a:off x="5778010" y="3811773"/>
              <a:ext cx="63804" cy="48444"/>
            </a:xfrm>
            <a:custGeom>
              <a:rect b="b" l="l" r="r" t="t"/>
              <a:pathLst>
                <a:path extrusionOk="0" h="48444" w="63804">
                  <a:moveTo>
                    <a:pt x="59776" y="4028"/>
                  </a:moveTo>
                  <a:cubicBezTo>
                    <a:pt x="63804" y="8058"/>
                    <a:pt x="63804" y="14589"/>
                    <a:pt x="59776" y="18619"/>
                  </a:cubicBezTo>
                  <a:lnTo>
                    <a:pt x="33979" y="44416"/>
                  </a:lnTo>
                  <a:cubicBezTo>
                    <a:pt x="29950" y="48444"/>
                    <a:pt x="23418" y="48444"/>
                    <a:pt x="19389" y="44416"/>
                  </a:cubicBezTo>
                  <a:lnTo>
                    <a:pt x="3911" y="28938"/>
                  </a:lnTo>
                  <a:cubicBezTo>
                    <a:pt x="0" y="24889"/>
                    <a:pt x="56" y="18453"/>
                    <a:pt x="4036" y="14473"/>
                  </a:cubicBezTo>
                  <a:cubicBezTo>
                    <a:pt x="8017" y="10492"/>
                    <a:pt x="14452" y="10436"/>
                    <a:pt x="18501" y="14347"/>
                  </a:cubicBezTo>
                  <a:lnTo>
                    <a:pt x="26684" y="22530"/>
                  </a:lnTo>
                  <a:lnTo>
                    <a:pt x="45186" y="4028"/>
                  </a:lnTo>
                  <a:cubicBezTo>
                    <a:pt x="49215" y="0"/>
                    <a:pt x="55747" y="0"/>
                    <a:pt x="59776" y="4028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73"/>
            <p:cNvSpPr/>
            <p:nvPr/>
          </p:nvSpPr>
          <p:spPr>
            <a:xfrm>
              <a:off x="5778010" y="3873685"/>
              <a:ext cx="63804" cy="48444"/>
            </a:xfrm>
            <a:custGeom>
              <a:rect b="b" l="l" r="r" t="t"/>
              <a:pathLst>
                <a:path extrusionOk="0" h="48444" w="63804">
                  <a:moveTo>
                    <a:pt x="59776" y="4028"/>
                  </a:moveTo>
                  <a:cubicBezTo>
                    <a:pt x="63804" y="8058"/>
                    <a:pt x="63804" y="14589"/>
                    <a:pt x="59776" y="18619"/>
                  </a:cubicBezTo>
                  <a:lnTo>
                    <a:pt x="33979" y="44416"/>
                  </a:lnTo>
                  <a:cubicBezTo>
                    <a:pt x="29950" y="48444"/>
                    <a:pt x="23418" y="48444"/>
                    <a:pt x="19389" y="44416"/>
                  </a:cubicBezTo>
                  <a:lnTo>
                    <a:pt x="3911" y="28938"/>
                  </a:lnTo>
                  <a:cubicBezTo>
                    <a:pt x="0" y="24889"/>
                    <a:pt x="56" y="18453"/>
                    <a:pt x="4036" y="14473"/>
                  </a:cubicBezTo>
                  <a:cubicBezTo>
                    <a:pt x="8017" y="10492"/>
                    <a:pt x="14452" y="10436"/>
                    <a:pt x="18501" y="14347"/>
                  </a:cubicBezTo>
                  <a:lnTo>
                    <a:pt x="26684" y="22530"/>
                  </a:lnTo>
                  <a:lnTo>
                    <a:pt x="45186" y="4028"/>
                  </a:lnTo>
                  <a:cubicBezTo>
                    <a:pt x="49215" y="0"/>
                    <a:pt x="55747" y="0"/>
                    <a:pt x="59776" y="4028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73"/>
            <p:cNvSpPr/>
            <p:nvPr/>
          </p:nvSpPr>
          <p:spPr>
            <a:xfrm>
              <a:off x="5856288" y="3766344"/>
              <a:ext cx="113506" cy="20637"/>
            </a:xfrm>
            <a:custGeom>
              <a:rect b="b" l="l" r="r" t="t"/>
              <a:pathLst>
                <a:path extrusionOk="0" h="20637" w="113506">
                  <a:moveTo>
                    <a:pt x="113506" y="10319"/>
                  </a:moveTo>
                  <a:cubicBezTo>
                    <a:pt x="113506" y="16018"/>
                    <a:pt x="108886" y="20637"/>
                    <a:pt x="103187" y="20637"/>
                  </a:cubicBezTo>
                  <a:lnTo>
                    <a:pt x="10319" y="20637"/>
                  </a:lnTo>
                  <a:cubicBezTo>
                    <a:pt x="4620" y="20637"/>
                    <a:pt x="0" y="16018"/>
                    <a:pt x="0" y="10319"/>
                  </a:cubicBezTo>
                  <a:cubicBezTo>
                    <a:pt x="0" y="4620"/>
                    <a:pt x="4620" y="0"/>
                    <a:pt x="10319" y="0"/>
                  </a:cubicBezTo>
                  <a:lnTo>
                    <a:pt x="103187" y="0"/>
                  </a:lnTo>
                  <a:cubicBezTo>
                    <a:pt x="108886" y="0"/>
                    <a:pt x="113506" y="4620"/>
                    <a:pt x="113506" y="10319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73"/>
            <p:cNvSpPr/>
            <p:nvPr/>
          </p:nvSpPr>
          <p:spPr>
            <a:xfrm>
              <a:off x="5856288" y="3828256"/>
              <a:ext cx="113506" cy="20637"/>
            </a:xfrm>
            <a:custGeom>
              <a:rect b="b" l="l" r="r" t="t"/>
              <a:pathLst>
                <a:path extrusionOk="0" h="20637" w="113506">
                  <a:moveTo>
                    <a:pt x="113506" y="10319"/>
                  </a:moveTo>
                  <a:cubicBezTo>
                    <a:pt x="113506" y="16018"/>
                    <a:pt x="108886" y="20637"/>
                    <a:pt x="103187" y="20637"/>
                  </a:cubicBezTo>
                  <a:lnTo>
                    <a:pt x="10319" y="20637"/>
                  </a:lnTo>
                  <a:cubicBezTo>
                    <a:pt x="4620" y="20637"/>
                    <a:pt x="0" y="16018"/>
                    <a:pt x="0" y="10319"/>
                  </a:cubicBezTo>
                  <a:cubicBezTo>
                    <a:pt x="0" y="4620"/>
                    <a:pt x="4620" y="0"/>
                    <a:pt x="10319" y="0"/>
                  </a:cubicBezTo>
                  <a:lnTo>
                    <a:pt x="103187" y="0"/>
                  </a:lnTo>
                  <a:cubicBezTo>
                    <a:pt x="108886" y="0"/>
                    <a:pt x="113506" y="4620"/>
                    <a:pt x="113506" y="10319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73"/>
            <p:cNvSpPr/>
            <p:nvPr/>
          </p:nvSpPr>
          <p:spPr>
            <a:xfrm>
              <a:off x="5856288" y="3890169"/>
              <a:ext cx="113506" cy="20637"/>
            </a:xfrm>
            <a:custGeom>
              <a:rect b="b" l="l" r="r" t="t"/>
              <a:pathLst>
                <a:path extrusionOk="0" h="20637" w="113506">
                  <a:moveTo>
                    <a:pt x="113506" y="10319"/>
                  </a:moveTo>
                  <a:cubicBezTo>
                    <a:pt x="113506" y="16018"/>
                    <a:pt x="108886" y="20637"/>
                    <a:pt x="103187" y="20637"/>
                  </a:cubicBezTo>
                  <a:lnTo>
                    <a:pt x="10319" y="20637"/>
                  </a:lnTo>
                  <a:cubicBezTo>
                    <a:pt x="4620" y="20637"/>
                    <a:pt x="0" y="16018"/>
                    <a:pt x="0" y="10319"/>
                  </a:cubicBezTo>
                  <a:cubicBezTo>
                    <a:pt x="0" y="4620"/>
                    <a:pt x="4620" y="0"/>
                    <a:pt x="10319" y="0"/>
                  </a:cubicBezTo>
                  <a:lnTo>
                    <a:pt x="103187" y="0"/>
                  </a:lnTo>
                  <a:cubicBezTo>
                    <a:pt x="108886" y="0"/>
                    <a:pt x="113506" y="4620"/>
                    <a:pt x="113506" y="10319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6" name="Google Shape;886;p73"/>
          <p:cNvSpPr txBox="1"/>
          <p:nvPr/>
        </p:nvSpPr>
        <p:spPr>
          <a:xfrm>
            <a:off x="4574144" y="2797136"/>
            <a:ext cx="2121288" cy="194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Skills 系统：可复用的 AI 工作流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73"/>
          <p:cNvSpPr txBox="1"/>
          <p:nvPr/>
        </p:nvSpPr>
        <p:spPr>
          <a:xfrm>
            <a:off x="4304824" y="3015377"/>
            <a:ext cx="2291537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把你的操作流程封装成命令 (/ticker-scan)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73"/>
          <p:cNvSpPr txBox="1"/>
          <p:nvPr/>
        </p:nvSpPr>
        <p:spPr>
          <a:xfrm>
            <a:off x="4304824" y="3186827"/>
            <a:ext cx="1630204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一次定义，反复复用，标准一致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p73"/>
          <p:cNvSpPr/>
          <p:nvPr/>
        </p:nvSpPr>
        <p:spPr>
          <a:xfrm>
            <a:off x="4171950" y="3543300"/>
            <a:ext cx="4514850" cy="800100"/>
          </a:xfrm>
          <a:prstGeom prst="roundRect">
            <a:avLst>
              <a:gd fmla="val 8929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0" name="Google Shape;890;p73"/>
          <p:cNvSpPr/>
          <p:nvPr/>
        </p:nvSpPr>
        <p:spPr>
          <a:xfrm>
            <a:off x="4171950" y="3543300"/>
            <a:ext cx="28575" cy="800100"/>
          </a:xfrm>
          <a:prstGeom prst="roundRect">
            <a:avLst>
              <a:gd fmla="val 50000" name="adj"/>
            </a:avLst>
          </a:prstGeom>
          <a:solidFill>
            <a:srgbClr val="D9770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91" name="Google Shape;891;p73"/>
          <p:cNvGrpSpPr/>
          <p:nvPr/>
        </p:nvGrpSpPr>
        <p:grpSpPr>
          <a:xfrm>
            <a:off x="4350678" y="3692816"/>
            <a:ext cx="120612" cy="163837"/>
            <a:chOff x="5800904" y="4923754"/>
            <a:chExt cx="160816" cy="218449"/>
          </a:xfrm>
        </p:grpSpPr>
        <p:sp>
          <p:nvSpPr>
            <p:cNvPr id="892" name="Google Shape;892;p73"/>
            <p:cNvSpPr/>
            <p:nvPr/>
          </p:nvSpPr>
          <p:spPr>
            <a:xfrm>
              <a:off x="5815012" y="4956173"/>
              <a:ext cx="103593" cy="103984"/>
            </a:xfrm>
            <a:custGeom>
              <a:rect b="b" l="l" r="r" t="t"/>
              <a:pathLst>
                <a:path extrusionOk="0" h="103984" w="103594">
                  <a:moveTo>
                    <a:pt x="51594" y="2"/>
                  </a:moveTo>
                  <a:cubicBezTo>
                    <a:pt x="79797" y="0"/>
                    <a:pt x="102776" y="22646"/>
                    <a:pt x="103185" y="50847"/>
                  </a:cubicBezTo>
                  <a:cubicBezTo>
                    <a:pt x="103594" y="79048"/>
                    <a:pt x="81283" y="102351"/>
                    <a:pt x="53091" y="103167"/>
                  </a:cubicBezTo>
                  <a:cubicBezTo>
                    <a:pt x="24899" y="103984"/>
                    <a:pt x="1276" y="82012"/>
                    <a:pt x="52" y="53835"/>
                  </a:cubicBezTo>
                  <a:lnTo>
                    <a:pt x="0" y="51595"/>
                  </a:lnTo>
                  <a:lnTo>
                    <a:pt x="52" y="49356"/>
                  </a:lnTo>
                  <a:cubicBezTo>
                    <a:pt x="1250" y="21760"/>
                    <a:pt x="23971" y="3"/>
                    <a:pt x="51594" y="2"/>
                  </a:cubicBez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73"/>
            <p:cNvSpPr/>
            <p:nvPr/>
          </p:nvSpPr>
          <p:spPr>
            <a:xfrm>
              <a:off x="5800904" y="4923754"/>
              <a:ext cx="160816" cy="182961"/>
            </a:xfrm>
            <a:custGeom>
              <a:rect b="b" l="l" r="r" t="t"/>
              <a:pathLst>
                <a:path extrusionOk="0" h="182961" w="160816">
                  <a:moveTo>
                    <a:pt x="98031" y="6645"/>
                  </a:moveTo>
                  <a:cubicBezTo>
                    <a:pt x="100870" y="1705"/>
                    <a:pt x="107175" y="0"/>
                    <a:pt x="112116" y="2837"/>
                  </a:cubicBezTo>
                  <a:cubicBezTo>
                    <a:pt x="142797" y="20471"/>
                    <a:pt x="160816" y="53986"/>
                    <a:pt x="158603" y="89305"/>
                  </a:cubicBezTo>
                  <a:cubicBezTo>
                    <a:pt x="156390" y="124623"/>
                    <a:pt x="134330" y="155627"/>
                    <a:pt x="101688" y="169294"/>
                  </a:cubicBezTo>
                  <a:cubicBezTo>
                    <a:pt x="69046" y="182961"/>
                    <a:pt x="31477" y="176924"/>
                    <a:pt x="4760" y="153718"/>
                  </a:cubicBezTo>
                  <a:cubicBezTo>
                    <a:pt x="457" y="149979"/>
                    <a:pt x="0" y="143461"/>
                    <a:pt x="3738" y="139158"/>
                  </a:cubicBezTo>
                  <a:cubicBezTo>
                    <a:pt x="7477" y="134855"/>
                    <a:pt x="13996" y="134398"/>
                    <a:pt x="18298" y="138137"/>
                  </a:cubicBezTo>
                  <a:cubicBezTo>
                    <a:pt x="39087" y="156194"/>
                    <a:pt x="68322" y="160892"/>
                    <a:pt x="93722" y="150257"/>
                  </a:cubicBezTo>
                  <a:cubicBezTo>
                    <a:pt x="119122" y="139622"/>
                    <a:pt x="136288" y="115497"/>
                    <a:pt x="138010" y="88015"/>
                  </a:cubicBezTo>
                  <a:cubicBezTo>
                    <a:pt x="139732" y="60532"/>
                    <a:pt x="125712" y="34452"/>
                    <a:pt x="101839" y="20730"/>
                  </a:cubicBezTo>
                  <a:cubicBezTo>
                    <a:pt x="96899" y="17891"/>
                    <a:pt x="95194" y="11586"/>
                    <a:pt x="98031" y="6645"/>
                  </a:cubicBez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73"/>
            <p:cNvSpPr/>
            <p:nvPr/>
          </p:nvSpPr>
          <p:spPr>
            <a:xfrm>
              <a:off x="5856288" y="5080000"/>
              <a:ext cx="20637" cy="62203"/>
            </a:xfrm>
            <a:custGeom>
              <a:rect b="b" l="l" r="r" t="t"/>
              <a:pathLst>
                <a:path extrusionOk="0" h="62203" w="20637">
                  <a:moveTo>
                    <a:pt x="10319" y="0"/>
                  </a:moveTo>
                  <a:cubicBezTo>
                    <a:pt x="15550" y="1"/>
                    <a:pt x="19953" y="3916"/>
                    <a:pt x="20565" y="9111"/>
                  </a:cubicBezTo>
                  <a:lnTo>
                    <a:pt x="20637" y="10319"/>
                  </a:lnTo>
                  <a:lnTo>
                    <a:pt x="20637" y="51594"/>
                  </a:lnTo>
                  <a:cubicBezTo>
                    <a:pt x="20631" y="57053"/>
                    <a:pt x="16374" y="61563"/>
                    <a:pt x="10923" y="61883"/>
                  </a:cubicBezTo>
                  <a:cubicBezTo>
                    <a:pt x="5473" y="62203"/>
                    <a:pt x="717" y="58222"/>
                    <a:pt x="72" y="52801"/>
                  </a:cubicBezTo>
                  <a:lnTo>
                    <a:pt x="0" y="51594"/>
                  </a:lnTo>
                  <a:lnTo>
                    <a:pt x="0" y="10319"/>
                  </a:lnTo>
                  <a:cubicBezTo>
                    <a:pt x="0" y="4620"/>
                    <a:pt x="4620" y="0"/>
                    <a:pt x="10319" y="0"/>
                  </a:cubicBez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73"/>
            <p:cNvSpPr/>
            <p:nvPr/>
          </p:nvSpPr>
          <p:spPr>
            <a:xfrm>
              <a:off x="5814722" y="5121275"/>
              <a:ext cx="103769" cy="20638"/>
            </a:xfrm>
            <a:custGeom>
              <a:rect b="b" l="l" r="r" t="t"/>
              <a:pathLst>
                <a:path extrusionOk="0" h="20638" w="103769">
                  <a:moveTo>
                    <a:pt x="93160" y="0"/>
                  </a:moveTo>
                  <a:cubicBezTo>
                    <a:pt x="98619" y="6"/>
                    <a:pt x="103129" y="4264"/>
                    <a:pt x="103449" y="9714"/>
                  </a:cubicBezTo>
                  <a:cubicBezTo>
                    <a:pt x="103769" y="15164"/>
                    <a:pt x="99788" y="19920"/>
                    <a:pt x="94367" y="20565"/>
                  </a:cubicBezTo>
                  <a:lnTo>
                    <a:pt x="93160" y="20638"/>
                  </a:lnTo>
                  <a:lnTo>
                    <a:pt x="10610" y="20638"/>
                  </a:lnTo>
                  <a:cubicBezTo>
                    <a:pt x="5150" y="20631"/>
                    <a:pt x="640" y="16374"/>
                    <a:pt x="320" y="10923"/>
                  </a:cubicBezTo>
                  <a:cubicBezTo>
                    <a:pt x="0" y="5473"/>
                    <a:pt x="3981" y="717"/>
                    <a:pt x="9402" y="72"/>
                  </a:cubicBezTo>
                  <a:lnTo>
                    <a:pt x="10610" y="0"/>
                  </a:lnTo>
                  <a:lnTo>
                    <a:pt x="93160" y="0"/>
                  </a:ln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96" name="Google Shape;896;p73"/>
          <p:cNvSpPr txBox="1"/>
          <p:nvPr/>
        </p:nvSpPr>
        <p:spPr>
          <a:xfrm>
            <a:off x="4574144" y="3697248"/>
            <a:ext cx="1974645" cy="194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Projects：AI 记住你的上下文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7" name="Google Shape;897;p73"/>
          <p:cNvSpPr txBox="1"/>
          <p:nvPr/>
        </p:nvSpPr>
        <p:spPr>
          <a:xfrm>
            <a:off x="4304824" y="3915489"/>
            <a:ext cx="2193774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CLAUDE.md 让 AI 永久记住你的规则和偏好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8" name="Google Shape;898;p73"/>
          <p:cNvSpPr txBox="1"/>
          <p:nvPr/>
        </p:nvSpPr>
        <p:spPr>
          <a:xfrm>
            <a:off x="4304824" y="4086939"/>
            <a:ext cx="1170146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不用每次重复交代背景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73"/>
          <p:cNvSpPr txBox="1"/>
          <p:nvPr/>
        </p:nvSpPr>
        <p:spPr>
          <a:xfrm>
            <a:off x="8405176" y="4921687"/>
            <a:ext cx="290912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73"/>
          <p:cNvSpPr txBox="1"/>
          <p:nvPr/>
        </p:nvSpPr>
        <p:spPr>
          <a:xfrm>
            <a:off x="8638305" y="4927751"/>
            <a:ext cx="3819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6" name="Google Shape;906;p74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907" name="Google Shape;907;p7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AFAF8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74"/>
            <p:cNvSpPr/>
            <p:nvPr/>
          </p:nvSpPr>
          <p:spPr>
            <a:xfrm>
              <a:off x="11410950" y="457200"/>
              <a:ext cx="38100" cy="38100"/>
            </a:xfrm>
            <a:prstGeom prst="ellipse">
              <a:avLst/>
            </a:prstGeom>
            <a:solidFill>
              <a:srgbClr val="E2E8F0">
                <a:alpha val="5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74"/>
            <p:cNvSpPr/>
            <p:nvPr/>
          </p:nvSpPr>
          <p:spPr>
            <a:xfrm>
              <a:off x="11558588" y="328612"/>
              <a:ext cx="28575" cy="28575"/>
            </a:xfrm>
            <a:prstGeom prst="ellipse">
              <a:avLst/>
            </a:prstGeom>
            <a:solidFill>
              <a:srgbClr val="E2E8F0">
                <a:alpha val="400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0" name="Google Shape;910;p74"/>
          <p:cNvSpPr txBox="1"/>
          <p:nvPr/>
        </p:nvSpPr>
        <p:spPr>
          <a:xfrm>
            <a:off x="1070231" y="124162"/>
            <a:ext cx="7389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我用这两个工具，做出来的东西 - </a:t>
            </a:r>
            <a:r>
              <a:rPr b="1" lang="en" sz="2800">
                <a:solidFill>
                  <a:srgbClr val="1E1E1E"/>
                </a:solidFill>
              </a:rPr>
              <a:t>Demo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jpg" id="911" name="Google Shape;911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2" y="71438"/>
            <a:ext cx="454540" cy="628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2" name="Google Shape;912;p74"/>
          <p:cNvGrpSpPr/>
          <p:nvPr/>
        </p:nvGrpSpPr>
        <p:grpSpPr>
          <a:xfrm>
            <a:off x="428625" y="771525"/>
            <a:ext cx="3893344" cy="4014788"/>
            <a:chOff x="571500" y="1028700"/>
            <a:chExt cx="5191125" cy="5353050"/>
          </a:xfrm>
        </p:grpSpPr>
        <p:sp>
          <p:nvSpPr>
            <p:cNvPr id="913" name="Google Shape;913;p74"/>
            <p:cNvSpPr/>
            <p:nvPr/>
          </p:nvSpPr>
          <p:spPr>
            <a:xfrm>
              <a:off x="571500" y="1028700"/>
              <a:ext cx="5191125" cy="5353050"/>
            </a:xfrm>
            <a:prstGeom prst="roundRect">
              <a:avLst>
                <a:gd fmla="val 2202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74"/>
            <p:cNvSpPr/>
            <p:nvPr/>
          </p:nvSpPr>
          <p:spPr>
            <a:xfrm>
              <a:off x="571500" y="1028700"/>
              <a:ext cx="5191125" cy="1047750"/>
            </a:xfrm>
            <a:custGeom>
              <a:rect b="b" l="l" r="r" t="t"/>
              <a:pathLst>
                <a:path extrusionOk="0" h="1047750" w="5191125">
                  <a:moveTo>
                    <a:pt x="114300" y="0"/>
                  </a:moveTo>
                  <a:lnTo>
                    <a:pt x="5076825" y="0"/>
                  </a:lnTo>
                  <a:cubicBezTo>
                    <a:pt x="5153025" y="0"/>
                    <a:pt x="5191125" y="38100"/>
                    <a:pt x="5191125" y="114300"/>
                  </a:cubicBezTo>
                  <a:lnTo>
                    <a:pt x="5191125" y="1047750"/>
                  </a:lnTo>
                  <a:lnTo>
                    <a:pt x="0" y="1047750"/>
                  </a:lnTo>
                  <a:lnTo>
                    <a:pt x="0" y="114300"/>
                  </a:lnTo>
                  <a:cubicBezTo>
                    <a:pt x="0" y="38100"/>
                    <a:pt x="38100" y="0"/>
                    <a:pt x="114300" y="0"/>
                  </a:cubicBezTo>
                  <a:close/>
                </a:path>
              </a:pathLst>
            </a:custGeom>
            <a:solidFill>
              <a:srgbClr val="EA580C">
                <a:alpha val="12157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74"/>
            <p:cNvSpPr/>
            <p:nvPr/>
          </p:nvSpPr>
          <p:spPr>
            <a:xfrm>
              <a:off x="3005791" y="1184275"/>
              <a:ext cx="332069" cy="420407"/>
            </a:xfrm>
            <a:custGeom>
              <a:rect b="b" l="l" r="r" t="t"/>
              <a:pathLst>
                <a:path extrusionOk="0" h="420407" w="332069">
                  <a:moveTo>
                    <a:pt x="186672" y="0"/>
                  </a:moveTo>
                  <a:lnTo>
                    <a:pt x="187043" y="21"/>
                  </a:lnTo>
                  <a:lnTo>
                    <a:pt x="187374" y="41"/>
                  </a:lnTo>
                  <a:lnTo>
                    <a:pt x="189086" y="144"/>
                  </a:lnTo>
                  <a:lnTo>
                    <a:pt x="189313" y="186"/>
                  </a:lnTo>
                  <a:lnTo>
                    <a:pt x="189540" y="186"/>
                  </a:lnTo>
                  <a:lnTo>
                    <a:pt x="190325" y="371"/>
                  </a:lnTo>
                  <a:lnTo>
                    <a:pt x="191398" y="537"/>
                  </a:lnTo>
                  <a:lnTo>
                    <a:pt x="191728" y="660"/>
                  </a:lnTo>
                  <a:lnTo>
                    <a:pt x="191955" y="681"/>
                  </a:lnTo>
                  <a:lnTo>
                    <a:pt x="192554" y="908"/>
                  </a:lnTo>
                  <a:lnTo>
                    <a:pt x="193627" y="1197"/>
                  </a:lnTo>
                  <a:lnTo>
                    <a:pt x="194019" y="1383"/>
                  </a:lnTo>
                  <a:lnTo>
                    <a:pt x="194328" y="1465"/>
                  </a:lnTo>
                  <a:lnTo>
                    <a:pt x="194906" y="1754"/>
                  </a:lnTo>
                  <a:lnTo>
                    <a:pt x="195732" y="2105"/>
                  </a:lnTo>
                  <a:lnTo>
                    <a:pt x="196165" y="2353"/>
                  </a:lnTo>
                  <a:lnTo>
                    <a:pt x="196619" y="2559"/>
                  </a:lnTo>
                  <a:lnTo>
                    <a:pt x="197094" y="2869"/>
                  </a:lnTo>
                  <a:lnTo>
                    <a:pt x="197734" y="3219"/>
                  </a:lnTo>
                  <a:lnTo>
                    <a:pt x="198435" y="3715"/>
                  </a:lnTo>
                  <a:lnTo>
                    <a:pt x="198807" y="3942"/>
                  </a:lnTo>
                  <a:lnTo>
                    <a:pt x="199075" y="4189"/>
                  </a:lnTo>
                  <a:lnTo>
                    <a:pt x="199570" y="4540"/>
                  </a:lnTo>
                  <a:lnTo>
                    <a:pt x="200355" y="5242"/>
                  </a:lnTo>
                  <a:lnTo>
                    <a:pt x="200809" y="5593"/>
                  </a:lnTo>
                  <a:lnTo>
                    <a:pt x="200974" y="5799"/>
                  </a:lnTo>
                  <a:lnTo>
                    <a:pt x="201263" y="6047"/>
                  </a:lnTo>
                  <a:lnTo>
                    <a:pt x="202006" y="6893"/>
                  </a:lnTo>
                  <a:lnTo>
                    <a:pt x="202542" y="7450"/>
                  </a:lnTo>
                  <a:lnTo>
                    <a:pt x="202666" y="7636"/>
                  </a:lnTo>
                  <a:cubicBezTo>
                    <a:pt x="205142" y="10670"/>
                    <a:pt x="206711" y="14281"/>
                    <a:pt x="207165" y="18223"/>
                  </a:cubicBezTo>
                  <a:lnTo>
                    <a:pt x="207186" y="18471"/>
                  </a:lnTo>
                  <a:lnTo>
                    <a:pt x="207227" y="19317"/>
                  </a:lnTo>
                  <a:lnTo>
                    <a:pt x="207309" y="20638"/>
                  </a:lnTo>
                  <a:lnTo>
                    <a:pt x="207309" y="144463"/>
                  </a:lnTo>
                  <a:lnTo>
                    <a:pt x="310497" y="144463"/>
                  </a:lnTo>
                  <a:cubicBezTo>
                    <a:pt x="317858" y="144461"/>
                    <a:pt x="324663" y="148380"/>
                    <a:pt x="328355" y="154748"/>
                  </a:cubicBezTo>
                  <a:cubicBezTo>
                    <a:pt x="332048" y="161116"/>
                    <a:pt x="332069" y="168969"/>
                    <a:pt x="328410" y="175357"/>
                  </a:cubicBezTo>
                  <a:lnTo>
                    <a:pt x="327172" y="177235"/>
                  </a:lnTo>
                  <a:lnTo>
                    <a:pt x="162072" y="404247"/>
                  </a:lnTo>
                  <a:cubicBezTo>
                    <a:pt x="150350" y="420407"/>
                    <a:pt x="124759" y="412090"/>
                    <a:pt x="124759" y="392113"/>
                  </a:cubicBezTo>
                  <a:lnTo>
                    <a:pt x="124759" y="268288"/>
                  </a:lnTo>
                  <a:lnTo>
                    <a:pt x="21572" y="268288"/>
                  </a:lnTo>
                  <a:cubicBezTo>
                    <a:pt x="14211" y="268289"/>
                    <a:pt x="7406" y="264370"/>
                    <a:pt x="3713" y="258002"/>
                  </a:cubicBezTo>
                  <a:cubicBezTo>
                    <a:pt x="21" y="251634"/>
                    <a:pt x="0" y="243781"/>
                    <a:pt x="3659" y="237393"/>
                  </a:cubicBezTo>
                  <a:lnTo>
                    <a:pt x="4897" y="235515"/>
                  </a:lnTo>
                  <a:lnTo>
                    <a:pt x="169997" y="8503"/>
                  </a:lnTo>
                  <a:lnTo>
                    <a:pt x="170203" y="8234"/>
                  </a:lnTo>
                  <a:lnTo>
                    <a:pt x="170575" y="7739"/>
                  </a:lnTo>
                  <a:lnTo>
                    <a:pt x="171256" y="6955"/>
                  </a:lnTo>
                  <a:lnTo>
                    <a:pt x="171627" y="6501"/>
                  </a:lnTo>
                  <a:lnTo>
                    <a:pt x="171813" y="6336"/>
                  </a:lnTo>
                  <a:lnTo>
                    <a:pt x="172081" y="6047"/>
                  </a:lnTo>
                  <a:lnTo>
                    <a:pt x="172907" y="5304"/>
                  </a:lnTo>
                  <a:lnTo>
                    <a:pt x="173485" y="4767"/>
                  </a:lnTo>
                  <a:lnTo>
                    <a:pt x="173650" y="4643"/>
                  </a:lnTo>
                  <a:cubicBezTo>
                    <a:pt x="176068" y="2664"/>
                    <a:pt x="178905" y="1260"/>
                    <a:pt x="181946" y="537"/>
                  </a:cubicBezTo>
                  <a:lnTo>
                    <a:pt x="182173" y="516"/>
                  </a:lnTo>
                  <a:lnTo>
                    <a:pt x="182730" y="413"/>
                  </a:lnTo>
                  <a:lnTo>
                    <a:pt x="184257" y="144"/>
                  </a:lnTo>
                  <a:lnTo>
                    <a:pt x="184484" y="124"/>
                  </a:lnTo>
                  <a:lnTo>
                    <a:pt x="185330" y="83"/>
                  </a:ln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74"/>
            <p:cNvSpPr txBox="1"/>
            <p:nvPr/>
          </p:nvSpPr>
          <p:spPr>
            <a:xfrm>
              <a:off x="2468064" y="1697828"/>
              <a:ext cx="1398000" cy="2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人生指南针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74"/>
            <p:cNvSpPr txBox="1"/>
            <p:nvPr/>
          </p:nvSpPr>
          <p:spPr>
            <a:xfrm>
              <a:off x="1984332" y="2078368"/>
              <a:ext cx="2556300" cy="32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" sz="1600" u="none" cap="none" strike="noStrike">
                  <a:solidFill>
                    <a:srgbClr val="1C1917"/>
                  </a:solidFill>
                  <a:latin typeface="Georgia"/>
                  <a:ea typeface="Georgia"/>
                  <a:cs typeface="Georgia"/>
                  <a:sym typeface="Georgia"/>
                </a:rPr>
                <a:t>设计思维 × 人生规划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74"/>
            <p:cNvSpPr txBox="1"/>
            <p:nvPr/>
          </p:nvSpPr>
          <p:spPr>
            <a:xfrm>
              <a:off x="1027733" y="2584133"/>
              <a:ext cx="4241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梳理现状，探索路径，输出完整人生规划文档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74"/>
            <p:cNvSpPr/>
            <p:nvPr/>
          </p:nvSpPr>
          <p:spPr>
            <a:xfrm>
              <a:off x="742950" y="2990850"/>
              <a:ext cx="4848225" cy="9525"/>
            </a:xfrm>
            <a:prstGeom prst="rect">
              <a:avLst/>
            </a:prstGeom>
            <a:solidFill>
              <a:srgbClr val="E2E8F0">
                <a:alpha val="600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74"/>
            <p:cNvSpPr/>
            <p:nvPr/>
          </p:nvSpPr>
          <p:spPr>
            <a:xfrm>
              <a:off x="828675" y="3343275"/>
              <a:ext cx="95250" cy="95250"/>
            </a:xfrm>
            <a:prstGeom prst="ellipse">
              <a:avLst/>
            </a:pr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74"/>
            <p:cNvSpPr txBox="1"/>
            <p:nvPr/>
          </p:nvSpPr>
          <p:spPr>
            <a:xfrm>
              <a:off x="1027727" y="3268501"/>
              <a:ext cx="2310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能量来源与消耗盘点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74"/>
            <p:cNvSpPr/>
            <p:nvPr/>
          </p:nvSpPr>
          <p:spPr>
            <a:xfrm>
              <a:off x="828675" y="3724275"/>
              <a:ext cx="95250" cy="95250"/>
            </a:xfrm>
            <a:prstGeom prst="ellipse">
              <a:avLst/>
            </a:pr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74"/>
            <p:cNvSpPr txBox="1"/>
            <p:nvPr/>
          </p:nvSpPr>
          <p:spPr>
            <a:xfrm>
              <a:off x="1027748" y="3649504"/>
              <a:ext cx="1880235" cy="320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工作观与人生观梳理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74"/>
            <p:cNvSpPr/>
            <p:nvPr/>
          </p:nvSpPr>
          <p:spPr>
            <a:xfrm>
              <a:off x="828675" y="4105275"/>
              <a:ext cx="95250" cy="95250"/>
            </a:xfrm>
            <a:prstGeom prst="ellipse">
              <a:avLst/>
            </a:pr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74"/>
            <p:cNvSpPr txBox="1"/>
            <p:nvPr/>
          </p:nvSpPr>
          <p:spPr>
            <a:xfrm>
              <a:off x="1027748" y="4030504"/>
              <a:ext cx="1650206" cy="320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三条五年方案设计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74"/>
            <p:cNvSpPr/>
            <p:nvPr/>
          </p:nvSpPr>
          <p:spPr>
            <a:xfrm>
              <a:off x="828675" y="4486275"/>
              <a:ext cx="95250" cy="95250"/>
            </a:xfrm>
            <a:prstGeom prst="ellipse">
              <a:avLst/>
            </a:pr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74"/>
            <p:cNvSpPr txBox="1"/>
            <p:nvPr/>
          </p:nvSpPr>
          <p:spPr>
            <a:xfrm>
              <a:off x="1027748" y="4411504"/>
              <a:ext cx="2110264" cy="320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生成30天行动计划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74"/>
            <p:cNvSpPr/>
            <p:nvPr/>
          </p:nvSpPr>
          <p:spPr>
            <a:xfrm>
              <a:off x="742950" y="5048250"/>
              <a:ext cx="4848225" cy="552450"/>
            </a:xfrm>
            <a:prstGeom prst="roundRect">
              <a:avLst>
                <a:gd fmla="val 13793" name="adj"/>
              </a:avLst>
            </a:prstGeom>
            <a:solidFill>
              <a:srgbClr val="FAFAF8">
                <a:alpha val="80000"/>
              </a:srgbClr>
            </a:solidFill>
            <a:ln cap="flat" cmpd="sng" w="9525">
              <a:solidFill>
                <a:srgbClr val="EA580C">
                  <a:alpha val="2000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74"/>
            <p:cNvSpPr txBox="1"/>
            <p:nvPr/>
          </p:nvSpPr>
          <p:spPr>
            <a:xfrm>
              <a:off x="1271111" y="5218271"/>
              <a:ext cx="37824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" sz="1100" u="sng" cap="none" strike="noStrike">
                  <a:solidFill>
                    <a:schemeClr val="hlink"/>
                  </a:solidFill>
                  <a:latin typeface="Courier New"/>
                  <a:ea typeface="Courier New"/>
                  <a:cs typeface="Courier New"/>
                  <a:sym typeface="Courier New"/>
                  <a:hlinkClick r:id="rId4"/>
                </a:rPr>
                <a:t>📋  人生罗盘入门教程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30" name="Google Shape;930;p74"/>
          <p:cNvGrpSpPr/>
          <p:nvPr/>
        </p:nvGrpSpPr>
        <p:grpSpPr>
          <a:xfrm>
            <a:off x="4822031" y="771525"/>
            <a:ext cx="3893344" cy="4014788"/>
            <a:chOff x="6429375" y="1028700"/>
            <a:chExt cx="5191125" cy="5353050"/>
          </a:xfrm>
        </p:grpSpPr>
        <p:sp>
          <p:nvSpPr>
            <p:cNvPr id="931" name="Google Shape;931;p74"/>
            <p:cNvSpPr/>
            <p:nvPr/>
          </p:nvSpPr>
          <p:spPr>
            <a:xfrm>
              <a:off x="6429375" y="1028700"/>
              <a:ext cx="5191125" cy="5353050"/>
            </a:xfrm>
            <a:prstGeom prst="roundRect">
              <a:avLst>
                <a:gd fmla="val 2202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74"/>
            <p:cNvSpPr/>
            <p:nvPr/>
          </p:nvSpPr>
          <p:spPr>
            <a:xfrm>
              <a:off x="6429375" y="1028700"/>
              <a:ext cx="5191125" cy="1047750"/>
            </a:xfrm>
            <a:custGeom>
              <a:rect b="b" l="l" r="r" t="t"/>
              <a:pathLst>
                <a:path extrusionOk="0" h="1047750" w="5191125">
                  <a:moveTo>
                    <a:pt x="114300" y="0"/>
                  </a:moveTo>
                  <a:lnTo>
                    <a:pt x="5076825" y="0"/>
                  </a:lnTo>
                  <a:cubicBezTo>
                    <a:pt x="5153025" y="0"/>
                    <a:pt x="5191125" y="38100"/>
                    <a:pt x="5191125" y="114300"/>
                  </a:cubicBezTo>
                  <a:lnTo>
                    <a:pt x="5191125" y="1047750"/>
                  </a:lnTo>
                  <a:lnTo>
                    <a:pt x="0" y="1047750"/>
                  </a:lnTo>
                  <a:lnTo>
                    <a:pt x="0" y="114300"/>
                  </a:lnTo>
                  <a:cubicBezTo>
                    <a:pt x="0" y="38100"/>
                    <a:pt x="38100" y="0"/>
                    <a:pt x="114300" y="0"/>
                  </a:cubicBezTo>
                  <a:close/>
                </a:path>
              </a:pathLst>
            </a:custGeom>
            <a:solidFill>
              <a:srgbClr val="4F46E5">
                <a:alpha val="12157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33" name="Google Shape;933;p74"/>
            <p:cNvGrpSpPr/>
            <p:nvPr/>
          </p:nvGrpSpPr>
          <p:grpSpPr>
            <a:xfrm>
              <a:off x="8843961" y="1184275"/>
              <a:ext cx="371476" cy="412750"/>
              <a:chOff x="8843961" y="1184275"/>
              <a:chExt cx="371476" cy="412750"/>
            </a:xfrm>
          </p:grpSpPr>
          <p:sp>
            <p:nvSpPr>
              <p:cNvPr id="934" name="Google Shape;934;p74"/>
              <p:cNvSpPr/>
              <p:nvPr/>
            </p:nvSpPr>
            <p:spPr>
              <a:xfrm>
                <a:off x="8843962" y="1467649"/>
                <a:ext cx="371475" cy="129376"/>
              </a:xfrm>
              <a:custGeom>
                <a:rect b="b" l="l" r="r" t="t"/>
                <a:pathLst>
                  <a:path extrusionOk="0" h="129376" w="371475">
                    <a:moveTo>
                      <a:pt x="0" y="0"/>
                    </a:moveTo>
                    <a:cubicBezTo>
                      <a:pt x="40615" y="31101"/>
                      <a:pt x="108017" y="46826"/>
                      <a:pt x="185738" y="46826"/>
                    </a:cubicBezTo>
                    <a:cubicBezTo>
                      <a:pt x="263334" y="46826"/>
                      <a:pt x="330716" y="31142"/>
                      <a:pt x="371475" y="351"/>
                    </a:cubicBezTo>
                    <a:lnTo>
                      <a:pt x="371475" y="46826"/>
                    </a:lnTo>
                    <a:cubicBezTo>
                      <a:pt x="371475" y="96872"/>
                      <a:pt x="291092" y="128056"/>
                      <a:pt x="192073" y="129335"/>
                    </a:cubicBezTo>
                    <a:lnTo>
                      <a:pt x="185738" y="129376"/>
                    </a:lnTo>
                    <a:cubicBezTo>
                      <a:pt x="83830" y="129376"/>
                      <a:pt x="0" y="97946"/>
                      <a:pt x="0" y="46826"/>
                    </a:cubicBezTo>
                    <a:close/>
                  </a:path>
                </a:pathLst>
              </a:custGeom>
              <a:solidFill>
                <a:srgbClr val="4F46E5"/>
              </a:solidFill>
              <a:ln>
                <a:noFill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5" name="Google Shape;935;p74"/>
              <p:cNvSpPr/>
              <p:nvPr/>
            </p:nvSpPr>
            <p:spPr>
              <a:xfrm>
                <a:off x="8843962" y="1343824"/>
                <a:ext cx="371475" cy="129376"/>
              </a:xfrm>
              <a:custGeom>
                <a:rect b="b" l="l" r="r" t="t"/>
                <a:pathLst>
                  <a:path extrusionOk="0" h="129376" w="371475">
                    <a:moveTo>
                      <a:pt x="0" y="0"/>
                    </a:moveTo>
                    <a:cubicBezTo>
                      <a:pt x="40615" y="31101"/>
                      <a:pt x="108017" y="46826"/>
                      <a:pt x="185738" y="46826"/>
                    </a:cubicBezTo>
                    <a:cubicBezTo>
                      <a:pt x="263334" y="46826"/>
                      <a:pt x="330716" y="31142"/>
                      <a:pt x="371475" y="351"/>
                    </a:cubicBezTo>
                    <a:lnTo>
                      <a:pt x="371475" y="46826"/>
                    </a:lnTo>
                    <a:cubicBezTo>
                      <a:pt x="371475" y="97946"/>
                      <a:pt x="287645" y="129376"/>
                      <a:pt x="185738" y="129376"/>
                    </a:cubicBezTo>
                    <a:cubicBezTo>
                      <a:pt x="86719" y="129376"/>
                      <a:pt x="4747" y="99700"/>
                      <a:pt x="433" y="51057"/>
                    </a:cubicBezTo>
                    <a:lnTo>
                      <a:pt x="103" y="48973"/>
                    </a:lnTo>
                    <a:lnTo>
                      <a:pt x="0" y="46826"/>
                    </a:lnTo>
                    <a:close/>
                  </a:path>
                </a:pathLst>
              </a:custGeom>
              <a:solidFill>
                <a:srgbClr val="4F46E5"/>
              </a:solidFill>
              <a:ln>
                <a:noFill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6" name="Google Shape;936;p74"/>
              <p:cNvSpPr/>
              <p:nvPr/>
            </p:nvSpPr>
            <p:spPr>
              <a:xfrm>
                <a:off x="8843961" y="1184275"/>
                <a:ext cx="371476" cy="165100"/>
              </a:xfrm>
              <a:custGeom>
                <a:rect b="b" l="l" r="r" t="t"/>
                <a:pathLst>
                  <a:path extrusionOk="0" h="165100" w="371477">
                    <a:moveTo>
                      <a:pt x="185739" y="0"/>
                    </a:moveTo>
                    <a:cubicBezTo>
                      <a:pt x="207223" y="0"/>
                      <a:pt x="227922" y="1403"/>
                      <a:pt x="247177" y="4086"/>
                    </a:cubicBezTo>
                    <a:lnTo>
                      <a:pt x="256856" y="5551"/>
                    </a:lnTo>
                    <a:cubicBezTo>
                      <a:pt x="268413" y="7478"/>
                      <a:pt x="279323" y="9872"/>
                      <a:pt x="289587" y="12733"/>
                    </a:cubicBezTo>
                    <a:lnTo>
                      <a:pt x="298668" y="15437"/>
                    </a:lnTo>
                    <a:lnTo>
                      <a:pt x="300215" y="15932"/>
                    </a:lnTo>
                    <a:cubicBezTo>
                      <a:pt x="305832" y="17779"/>
                      <a:pt x="311374" y="19844"/>
                      <a:pt x="316829" y="22123"/>
                    </a:cubicBezTo>
                    <a:lnTo>
                      <a:pt x="320935" y="23898"/>
                    </a:lnTo>
                    <a:cubicBezTo>
                      <a:pt x="328296" y="27228"/>
                      <a:pt x="334948" y="30874"/>
                      <a:pt x="340892" y="34836"/>
                    </a:cubicBezTo>
                    <a:cubicBezTo>
                      <a:pt x="343162" y="36350"/>
                      <a:pt x="345315" y="37897"/>
                      <a:pt x="347351" y="39480"/>
                    </a:cubicBezTo>
                    <a:cubicBezTo>
                      <a:pt x="352509" y="43482"/>
                      <a:pt x="357148" y="48113"/>
                      <a:pt x="361158" y="53265"/>
                    </a:cubicBezTo>
                    <a:lnTo>
                      <a:pt x="363036" y="55907"/>
                    </a:lnTo>
                    <a:cubicBezTo>
                      <a:pt x="363999" y="57352"/>
                      <a:pt x="364886" y="58803"/>
                      <a:pt x="365698" y="60262"/>
                    </a:cubicBezTo>
                    <a:lnTo>
                      <a:pt x="367143" y="63130"/>
                    </a:lnTo>
                    <a:cubicBezTo>
                      <a:pt x="369385" y="67946"/>
                      <a:pt x="370761" y="72967"/>
                      <a:pt x="371270" y="78195"/>
                    </a:cubicBezTo>
                    <a:lnTo>
                      <a:pt x="371477" y="82550"/>
                    </a:lnTo>
                    <a:cubicBezTo>
                      <a:pt x="371477" y="133669"/>
                      <a:pt x="287647" y="165100"/>
                      <a:pt x="185739" y="165100"/>
                    </a:cubicBezTo>
                    <a:cubicBezTo>
                      <a:pt x="86720" y="165100"/>
                      <a:pt x="4748" y="135423"/>
                      <a:pt x="435" y="86781"/>
                    </a:cubicBezTo>
                    <a:cubicBezTo>
                      <a:pt x="145" y="85389"/>
                      <a:pt x="0" y="83971"/>
                      <a:pt x="2" y="82550"/>
                    </a:cubicBezTo>
                    <a:lnTo>
                      <a:pt x="105" y="80404"/>
                    </a:lnTo>
                    <a:lnTo>
                      <a:pt x="435" y="78340"/>
                    </a:lnTo>
                    <a:cubicBezTo>
                      <a:pt x="4666" y="30750"/>
                      <a:pt x="83191" y="1300"/>
                      <a:pt x="179300" y="41"/>
                    </a:cubicBezTo>
                    <a:close/>
                  </a:path>
                </a:pathLst>
              </a:custGeom>
              <a:solidFill>
                <a:srgbClr val="4F46E5"/>
              </a:solidFill>
              <a:ln>
                <a:noFill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37" name="Google Shape;937;p74"/>
            <p:cNvSpPr txBox="1"/>
            <p:nvPr/>
          </p:nvSpPr>
          <p:spPr>
            <a:xfrm>
              <a:off x="8097557" y="1752138"/>
              <a:ext cx="1581300" cy="2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rgbClr val="4F46E5"/>
                  </a:solidFill>
                  <a:latin typeface="Arial"/>
                  <a:ea typeface="Arial"/>
                  <a:cs typeface="Arial"/>
                  <a:sym typeface="Arial"/>
                </a:rPr>
                <a:t>理财知识入门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74"/>
            <p:cNvSpPr txBox="1"/>
            <p:nvPr/>
          </p:nvSpPr>
          <p:spPr>
            <a:xfrm>
              <a:off x="7500852" y="2147572"/>
              <a:ext cx="2774700" cy="32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" sz="1600" u="none" cap="none" strike="noStrike">
                  <a:solidFill>
                    <a:srgbClr val="1C1917"/>
                  </a:solidFill>
                  <a:latin typeface="Georgia"/>
                  <a:ea typeface="Georgia"/>
                  <a:cs typeface="Georgia"/>
                  <a:sym typeface="Georgia"/>
                </a:rPr>
                <a:t>理财知识库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74"/>
            <p:cNvSpPr txBox="1"/>
            <p:nvPr/>
          </p:nvSpPr>
          <p:spPr>
            <a:xfrm>
              <a:off x="7258134" y="2584133"/>
              <a:ext cx="36888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把北美理财知识固化成你的专属 AI 顾问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74"/>
            <p:cNvSpPr/>
            <p:nvPr/>
          </p:nvSpPr>
          <p:spPr>
            <a:xfrm>
              <a:off x="6600825" y="2990850"/>
              <a:ext cx="4848225" cy="9525"/>
            </a:xfrm>
            <a:prstGeom prst="rect">
              <a:avLst/>
            </a:prstGeom>
            <a:solidFill>
              <a:srgbClr val="E2E8F0">
                <a:alpha val="600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74"/>
            <p:cNvSpPr/>
            <p:nvPr/>
          </p:nvSpPr>
          <p:spPr>
            <a:xfrm>
              <a:off x="6686550" y="3343275"/>
              <a:ext cx="95250" cy="95250"/>
            </a:xfrm>
            <a:prstGeom prst="ellipse">
              <a:avLst/>
            </a:pr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74"/>
            <p:cNvSpPr txBox="1"/>
            <p:nvPr/>
          </p:nvSpPr>
          <p:spPr>
            <a:xfrm>
              <a:off x="6885621" y="3268504"/>
              <a:ext cx="1880235" cy="320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北美税务规划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74"/>
            <p:cNvSpPr/>
            <p:nvPr/>
          </p:nvSpPr>
          <p:spPr>
            <a:xfrm>
              <a:off x="6686550" y="3724275"/>
              <a:ext cx="95250" cy="95250"/>
            </a:xfrm>
            <a:prstGeom prst="ellipse">
              <a:avLst/>
            </a:pr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74"/>
            <p:cNvSpPr txBox="1"/>
            <p:nvPr/>
          </p:nvSpPr>
          <p:spPr>
            <a:xfrm>
              <a:off x="6885621" y="3649504"/>
              <a:ext cx="2110264" cy="320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投资组合管理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74"/>
            <p:cNvSpPr/>
            <p:nvPr/>
          </p:nvSpPr>
          <p:spPr>
            <a:xfrm>
              <a:off x="6686550" y="4105275"/>
              <a:ext cx="95250" cy="95250"/>
            </a:xfrm>
            <a:prstGeom prst="ellipse">
              <a:avLst/>
            </a:pr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74"/>
            <p:cNvSpPr txBox="1"/>
            <p:nvPr/>
          </p:nvSpPr>
          <p:spPr>
            <a:xfrm>
              <a:off x="6885621" y="4030504"/>
              <a:ext cx="1937742" cy="320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保险规划参考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74"/>
            <p:cNvSpPr/>
            <p:nvPr/>
          </p:nvSpPr>
          <p:spPr>
            <a:xfrm>
              <a:off x="6686550" y="4486275"/>
              <a:ext cx="95250" cy="95250"/>
            </a:xfrm>
            <a:prstGeom prst="ellipse">
              <a:avLst/>
            </a:pr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74"/>
            <p:cNvSpPr txBox="1"/>
            <p:nvPr/>
          </p:nvSpPr>
          <p:spPr>
            <a:xfrm>
              <a:off x="6885621" y="4411504"/>
              <a:ext cx="2110264" cy="320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理财目标追踪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74"/>
            <p:cNvSpPr/>
            <p:nvPr/>
          </p:nvSpPr>
          <p:spPr>
            <a:xfrm>
              <a:off x="6600825" y="5048250"/>
              <a:ext cx="4848225" cy="552450"/>
            </a:xfrm>
            <a:prstGeom prst="roundRect">
              <a:avLst>
                <a:gd fmla="val 13793" name="adj"/>
              </a:avLst>
            </a:prstGeom>
            <a:solidFill>
              <a:srgbClr val="FAFAF8">
                <a:alpha val="80000"/>
              </a:srgbClr>
            </a:solidFill>
            <a:ln cap="flat" cmpd="sng" w="9525">
              <a:solidFill>
                <a:srgbClr val="4F46E5">
                  <a:alpha val="25098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74"/>
            <p:cNvSpPr txBox="1"/>
            <p:nvPr/>
          </p:nvSpPr>
          <p:spPr>
            <a:xfrm>
              <a:off x="7175814" y="5218271"/>
              <a:ext cx="3688800" cy="22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" sz="1100" u="sng" cap="none" strike="noStrike">
                  <a:solidFill>
                    <a:schemeClr val="hlink"/>
                  </a:solidFill>
                  <a:latin typeface="Courier New"/>
                  <a:ea typeface="Courier New"/>
                  <a:cs typeface="Courier New"/>
                  <a:sym typeface="Courier New"/>
                  <a:hlinkClick r:id="rId5"/>
                </a:rPr>
                <a:t>📋  财富知识入门教程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1" name="Google Shape;951;p74"/>
          <p:cNvSpPr txBox="1"/>
          <p:nvPr/>
        </p:nvSpPr>
        <p:spPr>
          <a:xfrm>
            <a:off x="1070231" y="598799"/>
            <a:ext cx="7392779" cy="275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两个真实跑通的系统 · 课后免费带走，配入门教程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2" name="Google Shape;952;p74"/>
          <p:cNvSpPr txBox="1"/>
          <p:nvPr/>
        </p:nvSpPr>
        <p:spPr>
          <a:xfrm>
            <a:off x="8638306" y="4927749"/>
            <a:ext cx="4545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7" name="Google Shape;957;p75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958" name="Google Shape;958;p7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AFAF8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75"/>
            <p:cNvSpPr/>
            <p:nvPr/>
          </p:nvSpPr>
          <p:spPr>
            <a:xfrm>
              <a:off x="11410950" y="457200"/>
              <a:ext cx="38100" cy="38100"/>
            </a:xfrm>
            <a:prstGeom prst="ellipse">
              <a:avLst/>
            </a:prstGeom>
            <a:solidFill>
              <a:srgbClr val="E2E8F0">
                <a:alpha val="5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75"/>
            <p:cNvSpPr/>
            <p:nvPr/>
          </p:nvSpPr>
          <p:spPr>
            <a:xfrm>
              <a:off x="11558588" y="328612"/>
              <a:ext cx="28575" cy="28575"/>
            </a:xfrm>
            <a:prstGeom prst="ellipse">
              <a:avLst/>
            </a:prstGeom>
            <a:solidFill>
              <a:srgbClr val="E2E8F0">
                <a:alpha val="400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61" name="Google Shape;961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2" y="71438"/>
            <a:ext cx="454540" cy="628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2" name="Google Shape;962;p75"/>
          <p:cNvGrpSpPr/>
          <p:nvPr/>
        </p:nvGrpSpPr>
        <p:grpSpPr>
          <a:xfrm>
            <a:off x="2730520" y="255745"/>
            <a:ext cx="6033361" cy="512207"/>
            <a:chOff x="3640693" y="340995"/>
            <a:chExt cx="8044481" cy="682943"/>
          </a:xfrm>
        </p:grpSpPr>
        <p:sp>
          <p:nvSpPr>
            <p:cNvPr id="963" name="Google Shape;963;p75"/>
            <p:cNvSpPr txBox="1"/>
            <p:nvPr/>
          </p:nvSpPr>
          <p:spPr>
            <a:xfrm>
              <a:off x="11517725" y="340995"/>
              <a:ext cx="167449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75"/>
            <p:cNvSpPr txBox="1"/>
            <p:nvPr/>
          </p:nvSpPr>
          <p:spPr>
            <a:xfrm>
              <a:off x="3640693" y="383858"/>
              <a:ext cx="4910614" cy="6400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400" u="none" cap="none" strike="noStrike">
                  <a:solidFill>
                    <a:srgbClr val="1C1917"/>
                  </a:solidFill>
                  <a:latin typeface="Georgia"/>
                  <a:ea typeface="Georgia"/>
                  <a:cs typeface="Georgia"/>
                  <a:sym typeface="Georgia"/>
                </a:rPr>
                <a:t>两节课，从工具到系统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75"/>
            <p:cNvSpPr/>
            <p:nvPr/>
          </p:nvSpPr>
          <p:spPr>
            <a:xfrm>
              <a:off x="5657850" y="857250"/>
              <a:ext cx="876299" cy="19050"/>
            </a:xfrm>
            <a:prstGeom prst="roundRect">
              <a:avLst>
                <a:gd fmla="val 50000" name="adj"/>
              </a:avLst>
            </a:pr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66" name="Google Shape;966;p75"/>
          <p:cNvGrpSpPr/>
          <p:nvPr/>
        </p:nvGrpSpPr>
        <p:grpSpPr>
          <a:xfrm>
            <a:off x="428625" y="771525"/>
            <a:ext cx="3893344" cy="4014788"/>
            <a:chOff x="571500" y="1028700"/>
            <a:chExt cx="5191125" cy="5353050"/>
          </a:xfrm>
        </p:grpSpPr>
        <p:sp>
          <p:nvSpPr>
            <p:cNvPr id="967" name="Google Shape;967;p75"/>
            <p:cNvSpPr/>
            <p:nvPr/>
          </p:nvSpPr>
          <p:spPr>
            <a:xfrm>
              <a:off x="571500" y="1028700"/>
              <a:ext cx="5191125" cy="5353050"/>
            </a:xfrm>
            <a:prstGeom prst="roundRect">
              <a:avLst>
                <a:gd fmla="val 2202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75"/>
            <p:cNvSpPr/>
            <p:nvPr/>
          </p:nvSpPr>
          <p:spPr>
            <a:xfrm>
              <a:off x="571500" y="1028700"/>
              <a:ext cx="5191125" cy="1047750"/>
            </a:xfrm>
            <a:custGeom>
              <a:rect b="b" l="l" r="r" t="t"/>
              <a:pathLst>
                <a:path extrusionOk="0" h="1047750" w="5191125">
                  <a:moveTo>
                    <a:pt x="114300" y="0"/>
                  </a:moveTo>
                  <a:lnTo>
                    <a:pt x="5076825" y="0"/>
                  </a:lnTo>
                  <a:cubicBezTo>
                    <a:pt x="5153025" y="0"/>
                    <a:pt x="5191125" y="38100"/>
                    <a:pt x="5191125" y="114300"/>
                  </a:cubicBezTo>
                  <a:lnTo>
                    <a:pt x="5191125" y="1047750"/>
                  </a:lnTo>
                  <a:lnTo>
                    <a:pt x="0" y="1047750"/>
                  </a:lnTo>
                  <a:lnTo>
                    <a:pt x="0" y="114300"/>
                  </a:lnTo>
                  <a:cubicBezTo>
                    <a:pt x="0" y="38100"/>
                    <a:pt x="38100" y="0"/>
                    <a:pt x="114300" y="0"/>
                  </a:cubicBezTo>
                  <a:close/>
                </a:path>
              </a:pathLst>
            </a:custGeom>
            <a:solidFill>
              <a:srgbClr val="EA580C">
                <a:alpha val="12157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75"/>
            <p:cNvSpPr/>
            <p:nvPr/>
          </p:nvSpPr>
          <p:spPr>
            <a:xfrm>
              <a:off x="742950" y="1143000"/>
              <a:ext cx="571500" cy="209550"/>
            </a:xfrm>
            <a:prstGeom prst="roundRect">
              <a:avLst>
                <a:gd fmla="val 50000" name="adj"/>
              </a:avLst>
            </a:prstGeom>
            <a:solidFill>
              <a:srgbClr val="EA580C">
                <a:alpha val="25098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75"/>
            <p:cNvSpPr txBox="1"/>
            <p:nvPr/>
          </p:nvSpPr>
          <p:spPr>
            <a:xfrm>
              <a:off x="792039" y="1180624"/>
              <a:ext cx="473321" cy="198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1" i="0" lang="en" sz="700" u="none" cap="none" strike="noStrike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第一课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75"/>
            <p:cNvSpPr/>
            <p:nvPr/>
          </p:nvSpPr>
          <p:spPr>
            <a:xfrm>
              <a:off x="3005791" y="1184275"/>
              <a:ext cx="332069" cy="420407"/>
            </a:xfrm>
            <a:custGeom>
              <a:rect b="b" l="l" r="r" t="t"/>
              <a:pathLst>
                <a:path extrusionOk="0" h="420407" w="332069">
                  <a:moveTo>
                    <a:pt x="186672" y="0"/>
                  </a:moveTo>
                  <a:lnTo>
                    <a:pt x="187043" y="21"/>
                  </a:lnTo>
                  <a:lnTo>
                    <a:pt x="187374" y="41"/>
                  </a:lnTo>
                  <a:lnTo>
                    <a:pt x="189086" y="144"/>
                  </a:lnTo>
                  <a:lnTo>
                    <a:pt x="189313" y="186"/>
                  </a:lnTo>
                  <a:lnTo>
                    <a:pt x="189540" y="186"/>
                  </a:lnTo>
                  <a:lnTo>
                    <a:pt x="190325" y="371"/>
                  </a:lnTo>
                  <a:lnTo>
                    <a:pt x="191398" y="537"/>
                  </a:lnTo>
                  <a:lnTo>
                    <a:pt x="191728" y="660"/>
                  </a:lnTo>
                  <a:lnTo>
                    <a:pt x="191955" y="681"/>
                  </a:lnTo>
                  <a:lnTo>
                    <a:pt x="192554" y="908"/>
                  </a:lnTo>
                  <a:lnTo>
                    <a:pt x="193627" y="1197"/>
                  </a:lnTo>
                  <a:lnTo>
                    <a:pt x="194019" y="1383"/>
                  </a:lnTo>
                  <a:lnTo>
                    <a:pt x="194328" y="1465"/>
                  </a:lnTo>
                  <a:lnTo>
                    <a:pt x="194906" y="1754"/>
                  </a:lnTo>
                  <a:lnTo>
                    <a:pt x="195732" y="2105"/>
                  </a:lnTo>
                  <a:lnTo>
                    <a:pt x="196165" y="2353"/>
                  </a:lnTo>
                  <a:lnTo>
                    <a:pt x="196619" y="2559"/>
                  </a:lnTo>
                  <a:lnTo>
                    <a:pt x="197094" y="2869"/>
                  </a:lnTo>
                  <a:lnTo>
                    <a:pt x="197734" y="3219"/>
                  </a:lnTo>
                  <a:lnTo>
                    <a:pt x="198435" y="3715"/>
                  </a:lnTo>
                  <a:lnTo>
                    <a:pt x="198807" y="3942"/>
                  </a:lnTo>
                  <a:lnTo>
                    <a:pt x="199075" y="4189"/>
                  </a:lnTo>
                  <a:lnTo>
                    <a:pt x="199570" y="4540"/>
                  </a:lnTo>
                  <a:lnTo>
                    <a:pt x="200355" y="5242"/>
                  </a:lnTo>
                  <a:lnTo>
                    <a:pt x="200809" y="5593"/>
                  </a:lnTo>
                  <a:lnTo>
                    <a:pt x="200974" y="5799"/>
                  </a:lnTo>
                  <a:lnTo>
                    <a:pt x="201263" y="6047"/>
                  </a:lnTo>
                  <a:lnTo>
                    <a:pt x="202006" y="6893"/>
                  </a:lnTo>
                  <a:lnTo>
                    <a:pt x="202542" y="7450"/>
                  </a:lnTo>
                  <a:lnTo>
                    <a:pt x="202666" y="7636"/>
                  </a:lnTo>
                  <a:cubicBezTo>
                    <a:pt x="205142" y="10670"/>
                    <a:pt x="206711" y="14281"/>
                    <a:pt x="207165" y="18223"/>
                  </a:cubicBezTo>
                  <a:lnTo>
                    <a:pt x="207186" y="18471"/>
                  </a:lnTo>
                  <a:lnTo>
                    <a:pt x="207227" y="19317"/>
                  </a:lnTo>
                  <a:lnTo>
                    <a:pt x="207309" y="20638"/>
                  </a:lnTo>
                  <a:lnTo>
                    <a:pt x="207309" y="144463"/>
                  </a:lnTo>
                  <a:lnTo>
                    <a:pt x="310497" y="144463"/>
                  </a:lnTo>
                  <a:cubicBezTo>
                    <a:pt x="317858" y="144461"/>
                    <a:pt x="324663" y="148380"/>
                    <a:pt x="328355" y="154748"/>
                  </a:cubicBezTo>
                  <a:cubicBezTo>
                    <a:pt x="332048" y="161116"/>
                    <a:pt x="332069" y="168969"/>
                    <a:pt x="328410" y="175357"/>
                  </a:cubicBezTo>
                  <a:lnTo>
                    <a:pt x="327172" y="177235"/>
                  </a:lnTo>
                  <a:lnTo>
                    <a:pt x="162072" y="404247"/>
                  </a:lnTo>
                  <a:cubicBezTo>
                    <a:pt x="150350" y="420407"/>
                    <a:pt x="124759" y="412090"/>
                    <a:pt x="124759" y="392113"/>
                  </a:cubicBezTo>
                  <a:lnTo>
                    <a:pt x="124759" y="268288"/>
                  </a:lnTo>
                  <a:lnTo>
                    <a:pt x="21572" y="268288"/>
                  </a:lnTo>
                  <a:cubicBezTo>
                    <a:pt x="14211" y="268289"/>
                    <a:pt x="7406" y="264370"/>
                    <a:pt x="3713" y="258002"/>
                  </a:cubicBezTo>
                  <a:cubicBezTo>
                    <a:pt x="21" y="251634"/>
                    <a:pt x="0" y="243781"/>
                    <a:pt x="3659" y="237393"/>
                  </a:cubicBezTo>
                  <a:lnTo>
                    <a:pt x="4897" y="235515"/>
                  </a:lnTo>
                  <a:lnTo>
                    <a:pt x="169997" y="8503"/>
                  </a:lnTo>
                  <a:lnTo>
                    <a:pt x="170203" y="8234"/>
                  </a:lnTo>
                  <a:lnTo>
                    <a:pt x="170575" y="7739"/>
                  </a:lnTo>
                  <a:lnTo>
                    <a:pt x="171256" y="6955"/>
                  </a:lnTo>
                  <a:lnTo>
                    <a:pt x="171627" y="6501"/>
                  </a:lnTo>
                  <a:lnTo>
                    <a:pt x="171813" y="6336"/>
                  </a:lnTo>
                  <a:lnTo>
                    <a:pt x="172081" y="6047"/>
                  </a:lnTo>
                  <a:lnTo>
                    <a:pt x="172907" y="5304"/>
                  </a:lnTo>
                  <a:lnTo>
                    <a:pt x="173485" y="4767"/>
                  </a:lnTo>
                  <a:lnTo>
                    <a:pt x="173650" y="4643"/>
                  </a:lnTo>
                  <a:cubicBezTo>
                    <a:pt x="176068" y="2664"/>
                    <a:pt x="178905" y="1260"/>
                    <a:pt x="181946" y="537"/>
                  </a:cubicBezTo>
                  <a:lnTo>
                    <a:pt x="182173" y="516"/>
                  </a:lnTo>
                  <a:lnTo>
                    <a:pt x="182730" y="413"/>
                  </a:lnTo>
                  <a:lnTo>
                    <a:pt x="184257" y="144"/>
                  </a:lnTo>
                  <a:lnTo>
                    <a:pt x="184484" y="124"/>
                  </a:lnTo>
                  <a:lnTo>
                    <a:pt x="185330" y="83"/>
                  </a:ln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75"/>
            <p:cNvSpPr txBox="1"/>
            <p:nvPr/>
          </p:nvSpPr>
          <p:spPr>
            <a:xfrm>
              <a:off x="2468064" y="1697828"/>
              <a:ext cx="1398000" cy="2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Cowork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75"/>
            <p:cNvSpPr txBox="1"/>
            <p:nvPr/>
          </p:nvSpPr>
          <p:spPr>
            <a:xfrm>
              <a:off x="1984336" y="2078355"/>
              <a:ext cx="2355928" cy="4267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" sz="1600" u="none" cap="none" strike="noStrike">
                  <a:solidFill>
                    <a:srgbClr val="1C1917"/>
                  </a:solidFill>
                  <a:latin typeface="Georgia"/>
                  <a:ea typeface="Georgia"/>
                  <a:cs typeface="Georgia"/>
                  <a:sym typeface="Georgia"/>
                </a:rPr>
                <a:t>AI 自动化工作流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75"/>
            <p:cNvSpPr txBox="1"/>
            <p:nvPr/>
          </p:nvSpPr>
          <p:spPr>
            <a:xfrm>
              <a:off x="1641229" y="2584132"/>
              <a:ext cx="3042142" cy="3352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让 AI 处理你每天的重复工作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75"/>
            <p:cNvSpPr/>
            <p:nvPr/>
          </p:nvSpPr>
          <p:spPr>
            <a:xfrm>
              <a:off x="742950" y="2990850"/>
              <a:ext cx="4848225" cy="9525"/>
            </a:xfrm>
            <a:prstGeom prst="rect">
              <a:avLst/>
            </a:prstGeom>
            <a:solidFill>
              <a:srgbClr val="E2E8F0">
                <a:alpha val="600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75"/>
            <p:cNvSpPr/>
            <p:nvPr/>
          </p:nvSpPr>
          <p:spPr>
            <a:xfrm>
              <a:off x="828675" y="3343275"/>
              <a:ext cx="95250" cy="95250"/>
            </a:xfrm>
            <a:prstGeom prst="ellipse">
              <a:avLst/>
            </a:pr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75"/>
            <p:cNvSpPr txBox="1"/>
            <p:nvPr/>
          </p:nvSpPr>
          <p:spPr>
            <a:xfrm>
              <a:off x="1027748" y="3268504"/>
              <a:ext cx="1650206" cy="320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邮件起草与优化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75"/>
            <p:cNvSpPr/>
            <p:nvPr/>
          </p:nvSpPr>
          <p:spPr>
            <a:xfrm>
              <a:off x="828675" y="3724275"/>
              <a:ext cx="95250" cy="95250"/>
            </a:xfrm>
            <a:prstGeom prst="ellipse">
              <a:avLst/>
            </a:pr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75"/>
            <p:cNvSpPr txBox="1"/>
            <p:nvPr/>
          </p:nvSpPr>
          <p:spPr>
            <a:xfrm>
              <a:off x="1027748" y="3649504"/>
              <a:ext cx="1880235" cy="320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分析报告自动生成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75"/>
            <p:cNvSpPr/>
            <p:nvPr/>
          </p:nvSpPr>
          <p:spPr>
            <a:xfrm>
              <a:off x="828675" y="4105275"/>
              <a:ext cx="95250" cy="95250"/>
            </a:xfrm>
            <a:prstGeom prst="ellipse">
              <a:avLst/>
            </a:pr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75"/>
            <p:cNvSpPr txBox="1"/>
            <p:nvPr/>
          </p:nvSpPr>
          <p:spPr>
            <a:xfrm>
              <a:off x="1027748" y="4030504"/>
              <a:ext cx="1650206" cy="320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内容整理与摘要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75"/>
            <p:cNvSpPr/>
            <p:nvPr/>
          </p:nvSpPr>
          <p:spPr>
            <a:xfrm>
              <a:off x="828675" y="4486275"/>
              <a:ext cx="95250" cy="95250"/>
            </a:xfrm>
            <a:prstGeom prst="ellipse">
              <a:avLst/>
            </a:pr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75"/>
            <p:cNvSpPr txBox="1"/>
            <p:nvPr/>
          </p:nvSpPr>
          <p:spPr>
            <a:xfrm>
              <a:off x="1027748" y="4411504"/>
              <a:ext cx="2110264" cy="320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重复流程全面自动化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75"/>
            <p:cNvSpPr/>
            <p:nvPr/>
          </p:nvSpPr>
          <p:spPr>
            <a:xfrm>
              <a:off x="742950" y="5048250"/>
              <a:ext cx="4848225" cy="552450"/>
            </a:xfrm>
            <a:prstGeom prst="roundRect">
              <a:avLst>
                <a:gd fmla="val 13793" name="adj"/>
              </a:avLst>
            </a:prstGeom>
            <a:solidFill>
              <a:srgbClr val="FAFAF8">
                <a:alpha val="80000"/>
              </a:srgbClr>
            </a:solidFill>
            <a:ln cap="flat" cmpd="sng" w="9525">
              <a:solidFill>
                <a:srgbClr val="EA580C">
                  <a:alpha val="2000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75"/>
            <p:cNvSpPr txBox="1"/>
            <p:nvPr/>
          </p:nvSpPr>
          <p:spPr>
            <a:xfrm>
              <a:off x="1271111" y="5218271"/>
              <a:ext cx="3782377" cy="2895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" sz="11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从</a:t>
              </a:r>
              <a:r>
                <a:rPr b="1" i="0" lang="en" sz="1100" u="none" cap="none" strike="noStrike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重复执行</a:t>
              </a:r>
              <a:r>
                <a:rPr b="0" i="0" lang="en" sz="11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中解放出来，专注高价值判断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86" name="Google Shape;986;p75"/>
          <p:cNvGrpSpPr/>
          <p:nvPr/>
        </p:nvGrpSpPr>
        <p:grpSpPr>
          <a:xfrm>
            <a:off x="4822031" y="771525"/>
            <a:ext cx="3893344" cy="4014788"/>
            <a:chOff x="6429375" y="1028700"/>
            <a:chExt cx="5191125" cy="5353050"/>
          </a:xfrm>
        </p:grpSpPr>
        <p:sp>
          <p:nvSpPr>
            <p:cNvPr id="987" name="Google Shape;987;p75"/>
            <p:cNvSpPr/>
            <p:nvPr/>
          </p:nvSpPr>
          <p:spPr>
            <a:xfrm>
              <a:off x="6429375" y="1028700"/>
              <a:ext cx="5191125" cy="5353050"/>
            </a:xfrm>
            <a:prstGeom prst="roundRect">
              <a:avLst>
                <a:gd fmla="val 2202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75"/>
            <p:cNvSpPr/>
            <p:nvPr/>
          </p:nvSpPr>
          <p:spPr>
            <a:xfrm>
              <a:off x="6429375" y="1028700"/>
              <a:ext cx="5191125" cy="1047750"/>
            </a:xfrm>
            <a:custGeom>
              <a:rect b="b" l="l" r="r" t="t"/>
              <a:pathLst>
                <a:path extrusionOk="0" h="1047750" w="5191125">
                  <a:moveTo>
                    <a:pt x="114300" y="0"/>
                  </a:moveTo>
                  <a:lnTo>
                    <a:pt x="5076825" y="0"/>
                  </a:lnTo>
                  <a:cubicBezTo>
                    <a:pt x="5153025" y="0"/>
                    <a:pt x="5191125" y="38100"/>
                    <a:pt x="5191125" y="114300"/>
                  </a:cubicBezTo>
                  <a:lnTo>
                    <a:pt x="5191125" y="1047750"/>
                  </a:lnTo>
                  <a:lnTo>
                    <a:pt x="0" y="1047750"/>
                  </a:lnTo>
                  <a:lnTo>
                    <a:pt x="0" y="114300"/>
                  </a:lnTo>
                  <a:cubicBezTo>
                    <a:pt x="0" y="38100"/>
                    <a:pt x="38100" y="0"/>
                    <a:pt x="114300" y="0"/>
                  </a:cubicBezTo>
                  <a:close/>
                </a:path>
              </a:pathLst>
            </a:custGeom>
            <a:solidFill>
              <a:srgbClr val="4F46E5">
                <a:alpha val="12157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75"/>
            <p:cNvSpPr/>
            <p:nvPr/>
          </p:nvSpPr>
          <p:spPr>
            <a:xfrm>
              <a:off x="6600825" y="1143000"/>
              <a:ext cx="571500" cy="209550"/>
            </a:xfrm>
            <a:prstGeom prst="roundRect">
              <a:avLst>
                <a:gd fmla="val 50000" name="adj"/>
              </a:avLst>
            </a:prstGeom>
            <a:solidFill>
              <a:srgbClr val="4F46E5">
                <a:alpha val="25098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75"/>
            <p:cNvSpPr txBox="1"/>
            <p:nvPr/>
          </p:nvSpPr>
          <p:spPr>
            <a:xfrm>
              <a:off x="6649914" y="1180624"/>
              <a:ext cx="473321" cy="198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1" i="0" lang="en" sz="700" u="none" cap="none" strike="noStrike">
                  <a:solidFill>
                    <a:srgbClr val="4F46E5"/>
                  </a:solidFill>
                  <a:latin typeface="Arial"/>
                  <a:ea typeface="Arial"/>
                  <a:cs typeface="Arial"/>
                  <a:sym typeface="Arial"/>
                </a:rPr>
                <a:t>第二课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91" name="Google Shape;991;p75"/>
            <p:cNvGrpSpPr/>
            <p:nvPr/>
          </p:nvGrpSpPr>
          <p:grpSpPr>
            <a:xfrm>
              <a:off x="8843961" y="1184275"/>
              <a:ext cx="371476" cy="412750"/>
              <a:chOff x="8843961" y="1184275"/>
              <a:chExt cx="371476" cy="412750"/>
            </a:xfrm>
          </p:grpSpPr>
          <p:sp>
            <p:nvSpPr>
              <p:cNvPr id="992" name="Google Shape;992;p75"/>
              <p:cNvSpPr/>
              <p:nvPr/>
            </p:nvSpPr>
            <p:spPr>
              <a:xfrm>
                <a:off x="8843962" y="1467649"/>
                <a:ext cx="371475" cy="129376"/>
              </a:xfrm>
              <a:custGeom>
                <a:rect b="b" l="l" r="r" t="t"/>
                <a:pathLst>
                  <a:path extrusionOk="0" h="129376" w="371475">
                    <a:moveTo>
                      <a:pt x="0" y="0"/>
                    </a:moveTo>
                    <a:cubicBezTo>
                      <a:pt x="40615" y="31101"/>
                      <a:pt x="108017" y="46826"/>
                      <a:pt x="185738" y="46826"/>
                    </a:cubicBezTo>
                    <a:cubicBezTo>
                      <a:pt x="263334" y="46826"/>
                      <a:pt x="330716" y="31142"/>
                      <a:pt x="371475" y="351"/>
                    </a:cubicBezTo>
                    <a:lnTo>
                      <a:pt x="371475" y="46826"/>
                    </a:lnTo>
                    <a:cubicBezTo>
                      <a:pt x="371475" y="96872"/>
                      <a:pt x="291092" y="128056"/>
                      <a:pt x="192073" y="129335"/>
                    </a:cubicBezTo>
                    <a:lnTo>
                      <a:pt x="185738" y="129376"/>
                    </a:lnTo>
                    <a:cubicBezTo>
                      <a:pt x="83830" y="129376"/>
                      <a:pt x="0" y="97946"/>
                      <a:pt x="0" y="46826"/>
                    </a:cubicBezTo>
                    <a:close/>
                  </a:path>
                </a:pathLst>
              </a:custGeom>
              <a:solidFill>
                <a:srgbClr val="4F46E5"/>
              </a:solidFill>
              <a:ln>
                <a:noFill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3" name="Google Shape;993;p75"/>
              <p:cNvSpPr/>
              <p:nvPr/>
            </p:nvSpPr>
            <p:spPr>
              <a:xfrm>
                <a:off x="8843962" y="1343824"/>
                <a:ext cx="371475" cy="129376"/>
              </a:xfrm>
              <a:custGeom>
                <a:rect b="b" l="l" r="r" t="t"/>
                <a:pathLst>
                  <a:path extrusionOk="0" h="129376" w="371475">
                    <a:moveTo>
                      <a:pt x="0" y="0"/>
                    </a:moveTo>
                    <a:cubicBezTo>
                      <a:pt x="40615" y="31101"/>
                      <a:pt x="108017" y="46826"/>
                      <a:pt x="185738" y="46826"/>
                    </a:cubicBezTo>
                    <a:cubicBezTo>
                      <a:pt x="263334" y="46826"/>
                      <a:pt x="330716" y="31142"/>
                      <a:pt x="371475" y="351"/>
                    </a:cubicBezTo>
                    <a:lnTo>
                      <a:pt x="371475" y="46826"/>
                    </a:lnTo>
                    <a:cubicBezTo>
                      <a:pt x="371475" y="97946"/>
                      <a:pt x="287645" y="129376"/>
                      <a:pt x="185738" y="129376"/>
                    </a:cubicBezTo>
                    <a:cubicBezTo>
                      <a:pt x="86719" y="129376"/>
                      <a:pt x="4747" y="99700"/>
                      <a:pt x="433" y="51057"/>
                    </a:cubicBezTo>
                    <a:lnTo>
                      <a:pt x="103" y="48973"/>
                    </a:lnTo>
                    <a:lnTo>
                      <a:pt x="0" y="46826"/>
                    </a:lnTo>
                    <a:close/>
                  </a:path>
                </a:pathLst>
              </a:custGeom>
              <a:solidFill>
                <a:srgbClr val="4F46E5"/>
              </a:solidFill>
              <a:ln>
                <a:noFill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4" name="Google Shape;994;p75"/>
              <p:cNvSpPr/>
              <p:nvPr/>
            </p:nvSpPr>
            <p:spPr>
              <a:xfrm>
                <a:off x="8843961" y="1184275"/>
                <a:ext cx="371476" cy="165100"/>
              </a:xfrm>
              <a:custGeom>
                <a:rect b="b" l="l" r="r" t="t"/>
                <a:pathLst>
                  <a:path extrusionOk="0" h="165100" w="371477">
                    <a:moveTo>
                      <a:pt x="185739" y="0"/>
                    </a:moveTo>
                    <a:cubicBezTo>
                      <a:pt x="207223" y="0"/>
                      <a:pt x="227922" y="1403"/>
                      <a:pt x="247177" y="4086"/>
                    </a:cubicBezTo>
                    <a:lnTo>
                      <a:pt x="256856" y="5551"/>
                    </a:lnTo>
                    <a:cubicBezTo>
                      <a:pt x="268413" y="7478"/>
                      <a:pt x="279323" y="9872"/>
                      <a:pt x="289587" y="12733"/>
                    </a:cubicBezTo>
                    <a:lnTo>
                      <a:pt x="298668" y="15437"/>
                    </a:lnTo>
                    <a:lnTo>
                      <a:pt x="300215" y="15932"/>
                    </a:lnTo>
                    <a:cubicBezTo>
                      <a:pt x="305832" y="17779"/>
                      <a:pt x="311374" y="19844"/>
                      <a:pt x="316829" y="22123"/>
                    </a:cubicBezTo>
                    <a:lnTo>
                      <a:pt x="320935" y="23898"/>
                    </a:lnTo>
                    <a:cubicBezTo>
                      <a:pt x="328296" y="27228"/>
                      <a:pt x="334948" y="30874"/>
                      <a:pt x="340892" y="34836"/>
                    </a:cubicBezTo>
                    <a:cubicBezTo>
                      <a:pt x="343162" y="36350"/>
                      <a:pt x="345315" y="37897"/>
                      <a:pt x="347351" y="39480"/>
                    </a:cubicBezTo>
                    <a:cubicBezTo>
                      <a:pt x="352509" y="43482"/>
                      <a:pt x="357148" y="48113"/>
                      <a:pt x="361158" y="53265"/>
                    </a:cubicBezTo>
                    <a:lnTo>
                      <a:pt x="363036" y="55907"/>
                    </a:lnTo>
                    <a:cubicBezTo>
                      <a:pt x="363999" y="57352"/>
                      <a:pt x="364886" y="58803"/>
                      <a:pt x="365698" y="60262"/>
                    </a:cubicBezTo>
                    <a:lnTo>
                      <a:pt x="367143" y="63130"/>
                    </a:lnTo>
                    <a:cubicBezTo>
                      <a:pt x="369385" y="67946"/>
                      <a:pt x="370761" y="72967"/>
                      <a:pt x="371270" y="78195"/>
                    </a:cubicBezTo>
                    <a:lnTo>
                      <a:pt x="371477" y="82550"/>
                    </a:lnTo>
                    <a:cubicBezTo>
                      <a:pt x="371477" y="133669"/>
                      <a:pt x="287647" y="165100"/>
                      <a:pt x="185739" y="165100"/>
                    </a:cubicBezTo>
                    <a:cubicBezTo>
                      <a:pt x="86720" y="165100"/>
                      <a:pt x="4748" y="135423"/>
                      <a:pt x="435" y="86781"/>
                    </a:cubicBezTo>
                    <a:cubicBezTo>
                      <a:pt x="145" y="85389"/>
                      <a:pt x="0" y="83971"/>
                      <a:pt x="2" y="82550"/>
                    </a:cubicBezTo>
                    <a:lnTo>
                      <a:pt x="105" y="80404"/>
                    </a:lnTo>
                    <a:lnTo>
                      <a:pt x="435" y="78340"/>
                    </a:lnTo>
                    <a:cubicBezTo>
                      <a:pt x="4666" y="30750"/>
                      <a:pt x="83191" y="1300"/>
                      <a:pt x="179300" y="41"/>
                    </a:cubicBezTo>
                    <a:close/>
                  </a:path>
                </a:pathLst>
              </a:custGeom>
              <a:solidFill>
                <a:srgbClr val="4F46E5"/>
              </a:solidFill>
              <a:ln>
                <a:noFill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95" name="Google Shape;995;p75"/>
            <p:cNvSpPr txBox="1"/>
            <p:nvPr/>
          </p:nvSpPr>
          <p:spPr>
            <a:xfrm>
              <a:off x="8097557" y="1752138"/>
              <a:ext cx="1581300" cy="2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" sz="1400" u="none" cap="none" strike="noStrike">
                  <a:solidFill>
                    <a:srgbClr val="4F46E5"/>
                  </a:solidFill>
                  <a:latin typeface="Arial"/>
                  <a:ea typeface="Arial"/>
                  <a:cs typeface="Arial"/>
                  <a:sym typeface="Arial"/>
                </a:rPr>
                <a:t>Claude Code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75"/>
            <p:cNvSpPr txBox="1"/>
            <p:nvPr/>
          </p:nvSpPr>
          <p:spPr>
            <a:xfrm>
              <a:off x="7632885" y="2078355"/>
              <a:ext cx="2774580" cy="4267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" sz="1600" u="none" cap="none" strike="noStrike">
                  <a:solidFill>
                    <a:srgbClr val="1C1917"/>
                  </a:solidFill>
                  <a:latin typeface="Georgia"/>
                  <a:ea typeface="Georgia"/>
                  <a:cs typeface="Georgia"/>
                  <a:sym typeface="Georgia"/>
                </a:rPr>
                <a:t>建你自己的 AI 系统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75"/>
            <p:cNvSpPr txBox="1"/>
            <p:nvPr/>
          </p:nvSpPr>
          <p:spPr>
            <a:xfrm>
              <a:off x="7258121" y="2584132"/>
              <a:ext cx="3524107" cy="3352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把你的专业知识变成你的 AI 助理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75"/>
            <p:cNvSpPr/>
            <p:nvPr/>
          </p:nvSpPr>
          <p:spPr>
            <a:xfrm>
              <a:off x="6600825" y="2990850"/>
              <a:ext cx="4848225" cy="9525"/>
            </a:xfrm>
            <a:prstGeom prst="rect">
              <a:avLst/>
            </a:prstGeom>
            <a:solidFill>
              <a:srgbClr val="E2E8F0">
                <a:alpha val="600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75"/>
            <p:cNvSpPr/>
            <p:nvPr/>
          </p:nvSpPr>
          <p:spPr>
            <a:xfrm>
              <a:off x="6686550" y="3343275"/>
              <a:ext cx="95250" cy="95250"/>
            </a:xfrm>
            <a:prstGeom prst="ellipse">
              <a:avLst/>
            </a:pr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75"/>
            <p:cNvSpPr txBox="1"/>
            <p:nvPr/>
          </p:nvSpPr>
          <p:spPr>
            <a:xfrm>
              <a:off x="6885621" y="3268504"/>
              <a:ext cx="1880235" cy="320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知识库搭建与维护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75"/>
            <p:cNvSpPr/>
            <p:nvPr/>
          </p:nvSpPr>
          <p:spPr>
            <a:xfrm>
              <a:off x="6686550" y="3724275"/>
              <a:ext cx="95250" cy="95250"/>
            </a:xfrm>
            <a:prstGeom prst="ellipse">
              <a:avLst/>
            </a:pr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75"/>
            <p:cNvSpPr txBox="1"/>
            <p:nvPr/>
          </p:nvSpPr>
          <p:spPr>
            <a:xfrm>
              <a:off x="6885621" y="3649504"/>
              <a:ext cx="2110264" cy="320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客户服务流程系统化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75"/>
            <p:cNvSpPr/>
            <p:nvPr/>
          </p:nvSpPr>
          <p:spPr>
            <a:xfrm>
              <a:off x="6686550" y="4105275"/>
              <a:ext cx="95250" cy="95250"/>
            </a:xfrm>
            <a:prstGeom prst="ellipse">
              <a:avLst/>
            </a:pr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75"/>
            <p:cNvSpPr txBox="1"/>
            <p:nvPr/>
          </p:nvSpPr>
          <p:spPr>
            <a:xfrm>
              <a:off x="6885621" y="4030504"/>
              <a:ext cx="1937742" cy="320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专属 PPT 报告生成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75"/>
            <p:cNvSpPr/>
            <p:nvPr/>
          </p:nvSpPr>
          <p:spPr>
            <a:xfrm>
              <a:off x="6686550" y="4486275"/>
              <a:ext cx="95250" cy="95250"/>
            </a:xfrm>
            <a:prstGeom prst="ellipse">
              <a:avLst/>
            </a:pr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75"/>
            <p:cNvSpPr txBox="1"/>
            <p:nvPr/>
          </p:nvSpPr>
          <p:spPr>
            <a:xfrm>
              <a:off x="6885621" y="4411504"/>
              <a:ext cx="2110264" cy="3200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经验积累持续可复用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75"/>
            <p:cNvSpPr/>
            <p:nvPr/>
          </p:nvSpPr>
          <p:spPr>
            <a:xfrm>
              <a:off x="6600825" y="5048250"/>
              <a:ext cx="4848225" cy="552450"/>
            </a:xfrm>
            <a:prstGeom prst="roundRect">
              <a:avLst>
                <a:gd fmla="val 13793" name="adj"/>
              </a:avLst>
            </a:prstGeom>
            <a:solidFill>
              <a:srgbClr val="FAFAF8">
                <a:alpha val="80000"/>
              </a:srgbClr>
            </a:solidFill>
            <a:ln cap="flat" cmpd="sng" w="9525">
              <a:solidFill>
                <a:srgbClr val="4F46E5">
                  <a:alpha val="25098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75"/>
            <p:cNvSpPr txBox="1"/>
            <p:nvPr/>
          </p:nvSpPr>
          <p:spPr>
            <a:xfrm>
              <a:off x="7175814" y="5218271"/>
              <a:ext cx="3688723" cy="2895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" sz="11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用</a:t>
              </a:r>
              <a:r>
                <a:rPr b="1" i="0" lang="en" sz="1100" u="none" cap="none" strike="noStrike">
                  <a:solidFill>
                    <a:srgbClr val="4F46E5"/>
                  </a:solidFill>
                  <a:latin typeface="Arial"/>
                  <a:ea typeface="Arial"/>
                  <a:cs typeface="Arial"/>
                  <a:sym typeface="Arial"/>
                </a:rPr>
                <a:t>20年专业积累</a:t>
              </a:r>
              <a:r>
                <a:rPr b="0" i="0" lang="en" sz="11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训练出你专属的 AI 顾问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09" name="Google Shape;1009;p75"/>
          <p:cNvSpPr txBox="1"/>
          <p:nvPr/>
        </p:nvSpPr>
        <p:spPr>
          <a:xfrm>
            <a:off x="8638294" y="4927759"/>
            <a:ext cx="125587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7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5" name="Google Shape;1015;p76"/>
          <p:cNvSpPr/>
          <p:nvPr/>
        </p:nvSpPr>
        <p:spPr>
          <a:xfrm>
            <a:off x="0" y="0"/>
            <a:ext cx="9144000" cy="5715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6" name="Google Shape;1016;p76"/>
          <p:cNvSpPr txBox="1"/>
          <p:nvPr/>
        </p:nvSpPr>
        <p:spPr>
          <a:xfrm>
            <a:off x="488632" y="438626"/>
            <a:ext cx="6619331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50"/>
              <a:buFont typeface="Arial"/>
              <a:buNone/>
            </a:pPr>
            <a:r>
              <a:rPr b="1" i="0" lang="en" sz="2050" u="none" cap="none" strike="noStrik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上课只是开始 — 你加入的是一个持续成长的社区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7" name="Google Shape;1017;p76"/>
          <p:cNvSpPr txBox="1"/>
          <p:nvPr/>
        </p:nvSpPr>
        <p:spPr>
          <a:xfrm>
            <a:off x="498634" y="795099"/>
            <a:ext cx="2381012" cy="2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0" i="0" lang="en" sz="1250" u="none" cap="none" strike="noStrik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一个人走得快，一群人走得远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8" name="Google Shape;1018;p76"/>
          <p:cNvSpPr/>
          <p:nvPr/>
        </p:nvSpPr>
        <p:spPr>
          <a:xfrm>
            <a:off x="857250" y="1500188"/>
            <a:ext cx="7144" cy="2500312"/>
          </a:xfrm>
          <a:custGeom>
            <a:rect b="b" l="l" r="r" t="t"/>
            <a:pathLst>
              <a:path extrusionOk="0" h="3333750" w="9525">
                <a:moveTo>
                  <a:pt x="0" y="0"/>
                </a:moveTo>
                <a:lnTo>
                  <a:pt x="0" y="3333750"/>
                </a:lnTo>
              </a:path>
            </a:pathLst>
          </a:custGeom>
          <a:noFill/>
          <a:ln cap="flat" cmpd="sng" w="21425">
            <a:solidFill>
              <a:srgbClr val="E5E0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9" name="Google Shape;1019;p76"/>
          <p:cNvSpPr/>
          <p:nvPr/>
        </p:nvSpPr>
        <p:spPr>
          <a:xfrm>
            <a:off x="757238" y="1471612"/>
            <a:ext cx="200025" cy="200025"/>
          </a:xfrm>
          <a:prstGeom prst="ellipse">
            <a:avLst/>
          </a:prstGeom>
          <a:solidFill>
            <a:srgbClr val="FFFFFF"/>
          </a:solidFill>
          <a:ln cap="flat" cmpd="sng" w="21425">
            <a:solidFill>
              <a:srgbClr val="7371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0" name="Google Shape;1020;p76"/>
          <p:cNvSpPr txBox="1"/>
          <p:nvPr/>
        </p:nvSpPr>
        <p:spPr>
          <a:xfrm>
            <a:off x="1074420" y="1431608"/>
            <a:ext cx="28575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今晚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1" name="Google Shape;1021;p76"/>
          <p:cNvSpPr txBox="1"/>
          <p:nvPr/>
        </p:nvSpPr>
        <p:spPr>
          <a:xfrm>
            <a:off x="1070120" y="1580899"/>
            <a:ext cx="10566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1" i="0" lang="en" sz="1250" u="none" cap="none" strike="noStrik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报名 S1 / S2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2" name="Google Shape;1022;p76"/>
          <p:cNvSpPr/>
          <p:nvPr/>
        </p:nvSpPr>
        <p:spPr>
          <a:xfrm>
            <a:off x="757238" y="2543175"/>
            <a:ext cx="200025" cy="200025"/>
          </a:xfrm>
          <a:prstGeom prst="ellipse">
            <a:avLst/>
          </a:prstGeom>
          <a:solidFill>
            <a:srgbClr val="FFFFFF"/>
          </a:solidFill>
          <a:ln cap="flat" cmpd="sng" w="21425">
            <a:solidFill>
              <a:srgbClr val="7371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3" name="Google Shape;1023;p76"/>
          <p:cNvSpPr txBox="1"/>
          <p:nvPr/>
        </p:nvSpPr>
        <p:spPr>
          <a:xfrm>
            <a:off x="1074435" y="2503174"/>
            <a:ext cx="928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8/9 · 8/16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4" name="Google Shape;1024;p76"/>
          <p:cNvSpPr txBox="1"/>
          <p:nvPr/>
        </p:nvSpPr>
        <p:spPr>
          <a:xfrm>
            <a:off x="1070134" y="2652474"/>
            <a:ext cx="790527" cy="2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1" i="0" lang="en" sz="1250" u="none" cap="none" strike="noStrik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正课开讲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5" name="Google Shape;1025;p76"/>
          <p:cNvSpPr/>
          <p:nvPr/>
        </p:nvSpPr>
        <p:spPr>
          <a:xfrm>
            <a:off x="728662" y="3586162"/>
            <a:ext cx="257175" cy="257175"/>
          </a:xfrm>
          <a:prstGeom prst="ellipse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6" name="Google Shape;1026;p76"/>
          <p:cNvSpPr/>
          <p:nvPr/>
        </p:nvSpPr>
        <p:spPr>
          <a:xfrm>
            <a:off x="807244" y="3664744"/>
            <a:ext cx="100012" cy="10001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7" name="Google Shape;1027;p76"/>
          <p:cNvSpPr txBox="1"/>
          <p:nvPr/>
        </p:nvSpPr>
        <p:spPr>
          <a:xfrm>
            <a:off x="1074420" y="3531870"/>
            <a:ext cx="28575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之后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8" name="Google Shape;1028;p76"/>
          <p:cNvSpPr txBox="1"/>
          <p:nvPr/>
        </p:nvSpPr>
        <p:spPr>
          <a:xfrm>
            <a:off x="1070134" y="3681174"/>
            <a:ext cx="1170075" cy="2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1" i="0" lang="en" sz="1250" u="none" cap="none" strike="noStrike">
                <a:solidFill>
                  <a:srgbClr val="EA580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社区持续成长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9" name="Google Shape;1029;p76"/>
          <p:cNvSpPr/>
          <p:nvPr/>
        </p:nvSpPr>
        <p:spPr>
          <a:xfrm>
            <a:off x="1085850" y="3914775"/>
            <a:ext cx="1257300" cy="214312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0" name="Google Shape;1030;p76"/>
          <p:cNvSpPr txBox="1"/>
          <p:nvPr/>
        </p:nvSpPr>
        <p:spPr>
          <a:xfrm>
            <a:off x="1186220" y="3973711"/>
            <a:ext cx="105656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1" i="0" lang="en" sz="850" u="none" cap="none" strike="noStrik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真正的价值在这里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1" name="Google Shape;1031;p76"/>
          <p:cNvSpPr/>
          <p:nvPr/>
        </p:nvSpPr>
        <p:spPr>
          <a:xfrm>
            <a:off x="3000375" y="1257300"/>
            <a:ext cx="5629275" cy="842962"/>
          </a:xfrm>
          <a:prstGeom prst="roundRect">
            <a:avLst>
              <a:gd fmla="val 13559" name="adj"/>
            </a:avLst>
          </a:prstGeom>
          <a:solidFill>
            <a:srgbClr val="FFFFFF"/>
          </a:solidFill>
          <a:ln cap="flat" cmpd="sng" w="10700">
            <a:solidFill>
              <a:srgbClr val="E5E0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2" name="Google Shape;1032;p76"/>
          <p:cNvSpPr txBox="1"/>
          <p:nvPr/>
        </p:nvSpPr>
        <p:spPr>
          <a:xfrm>
            <a:off x="3206115" y="1448752"/>
            <a:ext cx="19031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3" name="Google Shape;1033;p76"/>
          <p:cNvSpPr txBox="1"/>
          <p:nvPr/>
        </p:nvSpPr>
        <p:spPr>
          <a:xfrm>
            <a:off x="3640455" y="1440180"/>
            <a:ext cx="2311574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持续的活动，一场接一场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4" name="Google Shape;1034;p76"/>
          <p:cNvSpPr txBox="1"/>
          <p:nvPr/>
        </p:nvSpPr>
        <p:spPr>
          <a:xfrm>
            <a:off x="3644026" y="1713428"/>
            <a:ext cx="4905614" cy="2171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" sz="1050" u="none" cap="none" strike="noStrik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Demo Day 成果展示 · 课后专项答疑 · 免费公开课持续开讲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5" name="Google Shape;1035;p76"/>
          <p:cNvSpPr/>
          <p:nvPr/>
        </p:nvSpPr>
        <p:spPr>
          <a:xfrm>
            <a:off x="3000375" y="2243138"/>
            <a:ext cx="5629275" cy="1071562"/>
          </a:xfrm>
          <a:prstGeom prst="roundRect">
            <a:avLst>
              <a:gd fmla="val 10667" name="adj"/>
            </a:avLst>
          </a:prstGeom>
          <a:solidFill>
            <a:srgbClr val="FFFFFF"/>
          </a:solidFill>
          <a:ln cap="flat" cmpd="sng" w="14275">
            <a:solidFill>
              <a:srgbClr val="EA58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6" name="Google Shape;1036;p76"/>
          <p:cNvSpPr txBox="1"/>
          <p:nvPr/>
        </p:nvSpPr>
        <p:spPr>
          <a:xfrm>
            <a:off x="3206115" y="2434590"/>
            <a:ext cx="19031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7" name="Google Shape;1037;p76"/>
          <p:cNvSpPr txBox="1"/>
          <p:nvPr/>
        </p:nvSpPr>
        <p:spPr>
          <a:xfrm>
            <a:off x="3640455" y="2426018"/>
            <a:ext cx="2725626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四个兴趣小组，各有组长带队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8" name="Google Shape;1038;p76"/>
          <p:cNvSpPr/>
          <p:nvPr/>
        </p:nvSpPr>
        <p:spPr>
          <a:xfrm>
            <a:off x="3657600" y="2743200"/>
            <a:ext cx="1071562" cy="28575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9" name="Google Shape;1039;p76"/>
          <p:cNvSpPr txBox="1"/>
          <p:nvPr/>
        </p:nvSpPr>
        <p:spPr>
          <a:xfrm>
            <a:off x="3782362" y="2820710"/>
            <a:ext cx="822000" cy="1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" sz="1050" u="none" cap="none" strike="noStrik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金融炒股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0" name="Google Shape;1040;p76"/>
          <p:cNvSpPr/>
          <p:nvPr/>
        </p:nvSpPr>
        <p:spPr>
          <a:xfrm>
            <a:off x="4843462" y="2743200"/>
            <a:ext cx="928688" cy="285750"/>
          </a:xfrm>
          <a:prstGeom prst="roundRect">
            <a:avLst>
              <a:gd fmla="val 50000" name="adj"/>
            </a:avLst>
          </a:prstGeom>
          <a:solidFill>
            <a:srgbClr val="F4F1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1" name="Google Shape;1041;p76"/>
          <p:cNvSpPr txBox="1"/>
          <p:nvPr/>
        </p:nvSpPr>
        <p:spPr>
          <a:xfrm>
            <a:off x="4982051" y="2820710"/>
            <a:ext cx="651510" cy="2171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" sz="1050" u="none" cap="none" strike="noStrik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财富管理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2" name="Google Shape;1042;p76"/>
          <p:cNvSpPr/>
          <p:nvPr/>
        </p:nvSpPr>
        <p:spPr>
          <a:xfrm>
            <a:off x="5886450" y="2743200"/>
            <a:ext cx="928688" cy="285750"/>
          </a:xfrm>
          <a:prstGeom prst="roundRect">
            <a:avLst>
              <a:gd fmla="val 50000" name="adj"/>
            </a:avLst>
          </a:prstGeom>
          <a:solidFill>
            <a:srgbClr val="F4F1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3" name="Google Shape;1043;p76"/>
          <p:cNvSpPr txBox="1"/>
          <p:nvPr/>
        </p:nvSpPr>
        <p:spPr>
          <a:xfrm>
            <a:off x="6025039" y="2820710"/>
            <a:ext cx="651510" cy="2171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" sz="1050" u="none" cap="none" strike="noStrik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内容创作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4" name="Google Shape;1044;p76"/>
          <p:cNvSpPr/>
          <p:nvPr/>
        </p:nvSpPr>
        <p:spPr>
          <a:xfrm>
            <a:off x="6929438" y="2743200"/>
            <a:ext cx="1143000" cy="285750"/>
          </a:xfrm>
          <a:prstGeom prst="roundRect">
            <a:avLst>
              <a:gd fmla="val 50000" name="adj"/>
            </a:avLst>
          </a:prstGeom>
          <a:solidFill>
            <a:srgbClr val="F4F1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5" name="Google Shape;1045;p76"/>
          <p:cNvSpPr txBox="1"/>
          <p:nvPr/>
        </p:nvSpPr>
        <p:spPr>
          <a:xfrm>
            <a:off x="7019092" y="2820710"/>
            <a:ext cx="963692" cy="2171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" sz="1050" u="none" cap="none" strike="noStrik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工作流自动化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6" name="Google Shape;1046;p76"/>
          <p:cNvSpPr txBox="1"/>
          <p:nvPr/>
        </p:nvSpPr>
        <p:spPr>
          <a:xfrm>
            <a:off x="3645456" y="3097173"/>
            <a:ext cx="3655456" cy="194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" sz="950" u="none" cap="none" strike="noStrik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四个方向任选 — 课后在小组里，把自己的那套系统真正跑起来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7" name="Google Shape;1047;p76"/>
          <p:cNvSpPr/>
          <p:nvPr/>
        </p:nvSpPr>
        <p:spPr>
          <a:xfrm>
            <a:off x="3000375" y="3457575"/>
            <a:ext cx="5629275" cy="842962"/>
          </a:xfrm>
          <a:prstGeom prst="roundRect">
            <a:avLst>
              <a:gd fmla="val 13559" name="adj"/>
            </a:avLst>
          </a:prstGeom>
          <a:solidFill>
            <a:srgbClr val="FFFFFF"/>
          </a:solidFill>
          <a:ln cap="flat" cmpd="sng" w="10700">
            <a:solidFill>
              <a:srgbClr val="E5E0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" name="Google Shape;1048;p76"/>
          <p:cNvSpPr txBox="1"/>
          <p:nvPr/>
        </p:nvSpPr>
        <p:spPr>
          <a:xfrm>
            <a:off x="3206115" y="3649028"/>
            <a:ext cx="19031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📦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9" name="Google Shape;1049;p76"/>
          <p:cNvSpPr txBox="1"/>
          <p:nvPr/>
        </p:nvSpPr>
        <p:spPr>
          <a:xfrm>
            <a:off x="3640455" y="3640455"/>
            <a:ext cx="2104549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" sz="1350" u="none" cap="none" strike="noStrike">
                <a:solidFill>
                  <a:srgbClr val="1A1A1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共享资源，问题不过夜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0" name="Google Shape;1050;p76"/>
          <p:cNvSpPr txBox="1"/>
          <p:nvPr/>
        </p:nvSpPr>
        <p:spPr>
          <a:xfrm>
            <a:off x="3644026" y="3913703"/>
            <a:ext cx="4545979" cy="2171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" sz="1050" u="none" cap="none" strike="noStrik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微信大群随时问 · 共享 GitHub 仓库 · 学员平台讲义与录像随时查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1" name="Google Shape;1051;p76"/>
          <p:cNvSpPr txBox="1"/>
          <p:nvPr/>
        </p:nvSpPr>
        <p:spPr>
          <a:xfrm>
            <a:off x="2766346" y="4589145"/>
            <a:ext cx="3611308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73716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上一期学员已经在小组里互相跑通项目 · 微信：atlanta711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2" name="Google Shape;1052;p76"/>
          <p:cNvSpPr txBox="1"/>
          <p:nvPr/>
        </p:nvSpPr>
        <p:spPr>
          <a:xfrm>
            <a:off x="8087386" y="4864537"/>
            <a:ext cx="322951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b="0" i="0" lang="en" sz="750" u="none" cap="none" strike="noStrike">
                <a:solidFill>
                  <a:srgbClr val="A8A49B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7" name="Google Shape;1057;p77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058" name="Google Shape;1058;p7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AFAF8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77"/>
            <p:cNvSpPr/>
            <p:nvPr/>
          </p:nvSpPr>
          <p:spPr>
            <a:xfrm>
              <a:off x="11410950" y="457200"/>
              <a:ext cx="38100" cy="38100"/>
            </a:xfrm>
            <a:prstGeom prst="ellipse">
              <a:avLst/>
            </a:prstGeom>
            <a:solidFill>
              <a:srgbClr val="E2E8F0">
                <a:alpha val="5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77"/>
            <p:cNvSpPr/>
            <p:nvPr/>
          </p:nvSpPr>
          <p:spPr>
            <a:xfrm>
              <a:off x="11558588" y="328612"/>
              <a:ext cx="28575" cy="28575"/>
            </a:xfrm>
            <a:prstGeom prst="ellipse">
              <a:avLst/>
            </a:prstGeom>
            <a:solidFill>
              <a:srgbClr val="E2E8F0">
                <a:alpha val="400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61" name="Google Shape;1061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2" y="71438"/>
            <a:ext cx="454540" cy="628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2" name="Google Shape;1062;p77"/>
          <p:cNvGrpSpPr/>
          <p:nvPr/>
        </p:nvGrpSpPr>
        <p:grpSpPr>
          <a:xfrm>
            <a:off x="3455111" y="255745"/>
            <a:ext cx="5296448" cy="526496"/>
            <a:chOff x="4606814" y="340995"/>
            <a:chExt cx="7061930" cy="701993"/>
          </a:xfrm>
        </p:grpSpPr>
        <p:sp>
          <p:nvSpPr>
            <p:cNvPr id="1063" name="Google Shape;1063;p77"/>
            <p:cNvSpPr txBox="1"/>
            <p:nvPr/>
          </p:nvSpPr>
          <p:spPr>
            <a:xfrm>
              <a:off x="11534156" y="340995"/>
              <a:ext cx="134588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16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77"/>
            <p:cNvSpPr txBox="1"/>
            <p:nvPr/>
          </p:nvSpPr>
          <p:spPr>
            <a:xfrm>
              <a:off x="4606814" y="402908"/>
              <a:ext cx="2978372" cy="6400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en" sz="2400" u="none" cap="none" strike="noStrike">
                  <a:solidFill>
                    <a:srgbClr val="1C1917"/>
                  </a:solidFill>
                  <a:latin typeface="Georgia"/>
                  <a:ea typeface="Georgia"/>
                  <a:cs typeface="Georgia"/>
                  <a:sym typeface="Georgia"/>
                </a:rPr>
                <a:t>这门课适合谁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77"/>
            <p:cNvSpPr/>
            <p:nvPr/>
          </p:nvSpPr>
          <p:spPr>
            <a:xfrm>
              <a:off x="5657850" y="885825"/>
              <a:ext cx="876299" cy="19050"/>
            </a:xfrm>
            <a:prstGeom prst="roundRect">
              <a:avLst>
                <a:gd fmla="val 50000" name="adj"/>
              </a:avLst>
            </a:pr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66" name="Google Shape;1066;p77"/>
          <p:cNvGrpSpPr/>
          <p:nvPr/>
        </p:nvGrpSpPr>
        <p:grpSpPr>
          <a:xfrm>
            <a:off x="428625" y="771525"/>
            <a:ext cx="8286750" cy="4114800"/>
            <a:chOff x="571500" y="1028700"/>
            <a:chExt cx="11049000" cy="5486400"/>
          </a:xfrm>
        </p:grpSpPr>
        <p:sp>
          <p:nvSpPr>
            <p:cNvPr id="1067" name="Google Shape;1067;p77"/>
            <p:cNvSpPr/>
            <p:nvPr/>
          </p:nvSpPr>
          <p:spPr>
            <a:xfrm>
              <a:off x="571500" y="1028700"/>
              <a:ext cx="11049000" cy="5486400"/>
            </a:xfrm>
            <a:prstGeom prst="roundRect">
              <a:avLst>
                <a:gd fmla="val 2083" name="adj"/>
              </a:avLst>
            </a:prstGeom>
            <a:solidFill>
              <a:srgbClr val="FFFFFF"/>
            </a:solidFill>
            <a:ln cap="flat" cmpd="sng" w="9525">
              <a:solidFill>
                <a:srgbClr val="16A34A">
                  <a:alpha val="34902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77"/>
            <p:cNvSpPr/>
            <p:nvPr/>
          </p:nvSpPr>
          <p:spPr>
            <a:xfrm>
              <a:off x="571500" y="1028700"/>
              <a:ext cx="11049000" cy="762000"/>
            </a:xfrm>
            <a:custGeom>
              <a:rect b="b" l="l" r="r" t="t"/>
              <a:pathLst>
                <a:path extrusionOk="0" h="762000" w="11049000">
                  <a:moveTo>
                    <a:pt x="114300" y="0"/>
                  </a:moveTo>
                  <a:lnTo>
                    <a:pt x="10934700" y="0"/>
                  </a:lnTo>
                  <a:cubicBezTo>
                    <a:pt x="11010900" y="0"/>
                    <a:pt x="11049000" y="38100"/>
                    <a:pt x="11049000" y="114300"/>
                  </a:cubicBezTo>
                  <a:lnTo>
                    <a:pt x="11049000" y="762000"/>
                  </a:lnTo>
                  <a:lnTo>
                    <a:pt x="0" y="762000"/>
                  </a:lnTo>
                  <a:lnTo>
                    <a:pt x="0" y="114300"/>
                  </a:lnTo>
                  <a:cubicBezTo>
                    <a:pt x="0" y="38100"/>
                    <a:pt x="38100" y="0"/>
                    <a:pt x="114300" y="0"/>
                  </a:cubicBezTo>
                  <a:close/>
                </a:path>
              </a:pathLst>
            </a:custGeom>
            <a:solidFill>
              <a:srgbClr val="16A34A">
                <a:alpha val="1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77"/>
            <p:cNvSpPr/>
            <p:nvPr/>
          </p:nvSpPr>
          <p:spPr>
            <a:xfrm>
              <a:off x="581025" y="1143000"/>
              <a:ext cx="38100" cy="5334000"/>
            </a:xfrm>
            <a:prstGeom prst="roundRect">
              <a:avLst>
                <a:gd fmla="val 50000" name="adj"/>
              </a:avLst>
            </a:prstGeom>
            <a:solidFill>
              <a:srgbClr val="16A34A">
                <a:alpha val="54902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77"/>
            <p:cNvSpPr/>
            <p:nvPr/>
          </p:nvSpPr>
          <p:spPr>
            <a:xfrm>
              <a:off x="838200" y="1152525"/>
              <a:ext cx="838200" cy="247650"/>
            </a:xfrm>
            <a:prstGeom prst="roundRect">
              <a:avLst>
                <a:gd fmla="val 50000" name="adj"/>
              </a:avLst>
            </a:prstGeom>
            <a:solidFill>
              <a:srgbClr val="16A34A">
                <a:alpha val="200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77"/>
            <p:cNvSpPr txBox="1"/>
            <p:nvPr/>
          </p:nvSpPr>
          <p:spPr>
            <a:xfrm>
              <a:off x="910908" y="1202531"/>
              <a:ext cx="692783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" sz="800" u="none" cap="none" strike="noStrike">
                  <a:solidFill>
                    <a:srgbClr val="16A34A"/>
                  </a:solidFill>
                  <a:latin typeface="Arial"/>
                  <a:ea typeface="Arial"/>
                  <a:cs typeface="Arial"/>
                  <a:sym typeface="Arial"/>
                </a:rPr>
                <a:t>✓ 适合你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77"/>
            <p:cNvSpPr/>
            <p:nvPr/>
          </p:nvSpPr>
          <p:spPr>
            <a:xfrm>
              <a:off x="5707062" y="1145224"/>
              <a:ext cx="417315" cy="417998"/>
            </a:xfrm>
            <a:custGeom>
              <a:rect b="b" l="l" r="r" t="t"/>
              <a:pathLst>
                <a:path extrusionOk="0" h="417998" w="417315">
                  <a:moveTo>
                    <a:pt x="297656" y="35479"/>
                  </a:moveTo>
                  <a:cubicBezTo>
                    <a:pt x="380353" y="83228"/>
                    <a:pt x="417315" y="183105"/>
                    <a:pt x="385624" y="273184"/>
                  </a:cubicBezTo>
                  <a:cubicBezTo>
                    <a:pt x="353933" y="363264"/>
                    <a:pt x="262578" y="417998"/>
                    <a:pt x="168201" y="403450"/>
                  </a:cubicBezTo>
                  <a:cubicBezTo>
                    <a:pt x="73824" y="388901"/>
                    <a:pt x="3192" y="309197"/>
                    <a:pt x="99" y="213756"/>
                  </a:cubicBezTo>
                  <a:lnTo>
                    <a:pt x="0" y="207326"/>
                  </a:lnTo>
                  <a:lnTo>
                    <a:pt x="99" y="200897"/>
                  </a:lnTo>
                  <a:cubicBezTo>
                    <a:pt x="2360" y="131185"/>
                    <a:pt x="41053" y="67779"/>
                    <a:pt x="102015" y="33890"/>
                  </a:cubicBezTo>
                  <a:cubicBezTo>
                    <a:pt x="162976" y="0"/>
                    <a:pt x="237254" y="604"/>
                    <a:pt x="297656" y="35479"/>
                  </a:cubicBezTo>
                  <a:close/>
                  <a:moveTo>
                    <a:pt x="271998" y="153609"/>
                  </a:moveTo>
                  <a:cubicBezTo>
                    <a:pt x="264929" y="146540"/>
                    <a:pt x="253704" y="145834"/>
                    <a:pt x="245805" y="151962"/>
                  </a:cubicBezTo>
                  <a:lnTo>
                    <a:pt x="243939" y="153609"/>
                  </a:lnTo>
                  <a:lnTo>
                    <a:pt x="178594" y="218935"/>
                  </a:lnTo>
                  <a:lnTo>
                    <a:pt x="152936" y="193297"/>
                  </a:lnTo>
                  <a:lnTo>
                    <a:pt x="151070" y="191650"/>
                  </a:lnTo>
                  <a:cubicBezTo>
                    <a:pt x="143171" y="185526"/>
                    <a:pt x="131950" y="186234"/>
                    <a:pt x="124882" y="193302"/>
                  </a:cubicBezTo>
                  <a:cubicBezTo>
                    <a:pt x="117814" y="200370"/>
                    <a:pt x="117106" y="211591"/>
                    <a:pt x="123230" y="219491"/>
                  </a:cubicBezTo>
                  <a:lnTo>
                    <a:pt x="124877" y="221356"/>
                  </a:lnTo>
                  <a:lnTo>
                    <a:pt x="164564" y="261043"/>
                  </a:lnTo>
                  <a:lnTo>
                    <a:pt x="166430" y="262690"/>
                  </a:lnTo>
                  <a:cubicBezTo>
                    <a:pt x="173588" y="268244"/>
                    <a:pt x="183599" y="268244"/>
                    <a:pt x="190758" y="262690"/>
                  </a:cubicBezTo>
                  <a:lnTo>
                    <a:pt x="192623" y="261043"/>
                  </a:lnTo>
                  <a:lnTo>
                    <a:pt x="271998" y="181668"/>
                  </a:lnTo>
                  <a:lnTo>
                    <a:pt x="273645" y="179803"/>
                  </a:lnTo>
                  <a:cubicBezTo>
                    <a:pt x="279773" y="171904"/>
                    <a:pt x="279067" y="160679"/>
                    <a:pt x="271998" y="153609"/>
                  </a:cubicBezTo>
                  <a:close/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p77"/>
            <p:cNvSpPr/>
            <p:nvPr/>
          </p:nvSpPr>
          <p:spPr>
            <a:xfrm>
              <a:off x="742950" y="1733550"/>
              <a:ext cx="10706100" cy="9525"/>
            </a:xfrm>
            <a:prstGeom prst="rect">
              <a:avLst/>
            </a:prstGeom>
            <a:solidFill>
              <a:srgbClr val="E2E8F0">
                <a:alpha val="5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77"/>
            <p:cNvSpPr/>
            <p:nvPr/>
          </p:nvSpPr>
          <p:spPr>
            <a:xfrm>
              <a:off x="1028700" y="2219325"/>
              <a:ext cx="419100" cy="419100"/>
            </a:xfrm>
            <a:prstGeom prst="ellipse">
              <a:avLst/>
            </a:prstGeom>
            <a:solidFill>
              <a:srgbClr val="16A34A">
                <a:alpha val="12157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5" name="Google Shape;1075;p77"/>
            <p:cNvSpPr/>
            <p:nvPr/>
          </p:nvSpPr>
          <p:spPr>
            <a:xfrm>
              <a:off x="1063625" y="2246428"/>
              <a:ext cx="367237" cy="367838"/>
            </a:xfrm>
            <a:custGeom>
              <a:rect b="b" l="l" r="r" t="t"/>
              <a:pathLst>
                <a:path extrusionOk="0" h="367838" w="367237">
                  <a:moveTo>
                    <a:pt x="261937" y="31222"/>
                  </a:moveTo>
                  <a:cubicBezTo>
                    <a:pt x="334711" y="73240"/>
                    <a:pt x="367237" y="161132"/>
                    <a:pt x="339349" y="240402"/>
                  </a:cubicBezTo>
                  <a:cubicBezTo>
                    <a:pt x="311461" y="319672"/>
                    <a:pt x="231068" y="367838"/>
                    <a:pt x="148016" y="355036"/>
                  </a:cubicBezTo>
                  <a:cubicBezTo>
                    <a:pt x="64965" y="342233"/>
                    <a:pt x="2809" y="272094"/>
                    <a:pt x="87" y="188105"/>
                  </a:cubicBezTo>
                  <a:lnTo>
                    <a:pt x="0" y="182447"/>
                  </a:lnTo>
                  <a:lnTo>
                    <a:pt x="87" y="176789"/>
                  </a:lnTo>
                  <a:cubicBezTo>
                    <a:pt x="2077" y="115443"/>
                    <a:pt x="36127" y="59646"/>
                    <a:pt x="89773" y="29823"/>
                  </a:cubicBezTo>
                  <a:cubicBezTo>
                    <a:pt x="143419" y="0"/>
                    <a:pt x="208783" y="531"/>
                    <a:pt x="261937" y="31222"/>
                  </a:cubicBezTo>
                  <a:close/>
                  <a:moveTo>
                    <a:pt x="239358" y="135176"/>
                  </a:moveTo>
                  <a:cubicBezTo>
                    <a:pt x="233137" y="128955"/>
                    <a:pt x="223260" y="128334"/>
                    <a:pt x="216308" y="133727"/>
                  </a:cubicBezTo>
                  <a:lnTo>
                    <a:pt x="214667" y="135176"/>
                  </a:lnTo>
                  <a:lnTo>
                    <a:pt x="157162" y="192663"/>
                  </a:lnTo>
                  <a:lnTo>
                    <a:pt x="134583" y="170101"/>
                  </a:lnTo>
                  <a:lnTo>
                    <a:pt x="132942" y="168652"/>
                  </a:lnTo>
                  <a:cubicBezTo>
                    <a:pt x="125990" y="163263"/>
                    <a:pt x="116116" y="163886"/>
                    <a:pt x="109896" y="170106"/>
                  </a:cubicBezTo>
                  <a:cubicBezTo>
                    <a:pt x="103677" y="176325"/>
                    <a:pt x="103054" y="186200"/>
                    <a:pt x="108442" y="193152"/>
                  </a:cubicBezTo>
                  <a:lnTo>
                    <a:pt x="109892" y="194793"/>
                  </a:lnTo>
                  <a:lnTo>
                    <a:pt x="144817" y="229718"/>
                  </a:lnTo>
                  <a:lnTo>
                    <a:pt x="146458" y="231168"/>
                  </a:lnTo>
                  <a:cubicBezTo>
                    <a:pt x="152757" y="236055"/>
                    <a:pt x="161568" y="236055"/>
                    <a:pt x="167867" y="231168"/>
                  </a:cubicBezTo>
                  <a:lnTo>
                    <a:pt x="169508" y="229718"/>
                  </a:lnTo>
                  <a:lnTo>
                    <a:pt x="239358" y="159868"/>
                  </a:lnTo>
                  <a:lnTo>
                    <a:pt x="240808" y="158227"/>
                  </a:lnTo>
                  <a:cubicBezTo>
                    <a:pt x="246200" y="151275"/>
                    <a:pt x="245579" y="141397"/>
                    <a:pt x="239358" y="135176"/>
                  </a:cubicBezTo>
                  <a:close/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6" name="Google Shape;1076;p77"/>
            <p:cNvSpPr txBox="1"/>
            <p:nvPr/>
          </p:nvSpPr>
          <p:spPr>
            <a:xfrm>
              <a:off x="1642110" y="2294572"/>
              <a:ext cx="28974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" sz="15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对某个领域有深入了解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77"/>
            <p:cNvSpPr/>
            <p:nvPr/>
          </p:nvSpPr>
          <p:spPr>
            <a:xfrm>
              <a:off x="1028700" y="3105150"/>
              <a:ext cx="419100" cy="419100"/>
            </a:xfrm>
            <a:prstGeom prst="ellipse">
              <a:avLst/>
            </a:prstGeom>
            <a:solidFill>
              <a:srgbClr val="16A34A">
                <a:alpha val="12157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77"/>
            <p:cNvSpPr/>
            <p:nvPr/>
          </p:nvSpPr>
          <p:spPr>
            <a:xfrm>
              <a:off x="1063625" y="3132253"/>
              <a:ext cx="367237" cy="367838"/>
            </a:xfrm>
            <a:custGeom>
              <a:rect b="b" l="l" r="r" t="t"/>
              <a:pathLst>
                <a:path extrusionOk="0" h="367838" w="367237">
                  <a:moveTo>
                    <a:pt x="261937" y="31222"/>
                  </a:moveTo>
                  <a:cubicBezTo>
                    <a:pt x="334711" y="73240"/>
                    <a:pt x="367237" y="161132"/>
                    <a:pt x="339349" y="240402"/>
                  </a:cubicBezTo>
                  <a:cubicBezTo>
                    <a:pt x="311461" y="319672"/>
                    <a:pt x="231068" y="367838"/>
                    <a:pt x="148016" y="355036"/>
                  </a:cubicBezTo>
                  <a:cubicBezTo>
                    <a:pt x="64965" y="342233"/>
                    <a:pt x="2809" y="272094"/>
                    <a:pt x="87" y="188105"/>
                  </a:cubicBezTo>
                  <a:lnTo>
                    <a:pt x="0" y="182447"/>
                  </a:lnTo>
                  <a:lnTo>
                    <a:pt x="87" y="176789"/>
                  </a:lnTo>
                  <a:cubicBezTo>
                    <a:pt x="2077" y="115443"/>
                    <a:pt x="36127" y="59646"/>
                    <a:pt x="89773" y="29823"/>
                  </a:cubicBezTo>
                  <a:cubicBezTo>
                    <a:pt x="143419" y="0"/>
                    <a:pt x="208783" y="531"/>
                    <a:pt x="261937" y="31222"/>
                  </a:cubicBezTo>
                  <a:close/>
                  <a:moveTo>
                    <a:pt x="239358" y="135176"/>
                  </a:moveTo>
                  <a:cubicBezTo>
                    <a:pt x="233137" y="128955"/>
                    <a:pt x="223260" y="128334"/>
                    <a:pt x="216308" y="133727"/>
                  </a:cubicBezTo>
                  <a:lnTo>
                    <a:pt x="214667" y="135176"/>
                  </a:lnTo>
                  <a:lnTo>
                    <a:pt x="157162" y="192663"/>
                  </a:lnTo>
                  <a:lnTo>
                    <a:pt x="134583" y="170101"/>
                  </a:lnTo>
                  <a:lnTo>
                    <a:pt x="132942" y="168652"/>
                  </a:lnTo>
                  <a:cubicBezTo>
                    <a:pt x="125990" y="163263"/>
                    <a:pt x="116116" y="163886"/>
                    <a:pt x="109896" y="170106"/>
                  </a:cubicBezTo>
                  <a:cubicBezTo>
                    <a:pt x="103677" y="176325"/>
                    <a:pt x="103054" y="186200"/>
                    <a:pt x="108442" y="193152"/>
                  </a:cubicBezTo>
                  <a:lnTo>
                    <a:pt x="109892" y="194793"/>
                  </a:lnTo>
                  <a:lnTo>
                    <a:pt x="144817" y="229718"/>
                  </a:lnTo>
                  <a:lnTo>
                    <a:pt x="146458" y="231168"/>
                  </a:lnTo>
                  <a:cubicBezTo>
                    <a:pt x="152757" y="236055"/>
                    <a:pt x="161568" y="236055"/>
                    <a:pt x="167867" y="231168"/>
                  </a:cubicBezTo>
                  <a:lnTo>
                    <a:pt x="169508" y="229718"/>
                  </a:lnTo>
                  <a:lnTo>
                    <a:pt x="239358" y="159868"/>
                  </a:lnTo>
                  <a:lnTo>
                    <a:pt x="240808" y="158227"/>
                  </a:lnTo>
                  <a:cubicBezTo>
                    <a:pt x="246200" y="151275"/>
                    <a:pt x="245579" y="141397"/>
                    <a:pt x="239358" y="135176"/>
                  </a:cubicBezTo>
                  <a:close/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77"/>
            <p:cNvSpPr txBox="1"/>
            <p:nvPr/>
          </p:nvSpPr>
          <p:spPr>
            <a:xfrm>
              <a:off x="1642110" y="3180398"/>
              <a:ext cx="2897505" cy="396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" sz="15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每天有重复的专业工作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77"/>
            <p:cNvSpPr/>
            <p:nvPr/>
          </p:nvSpPr>
          <p:spPr>
            <a:xfrm>
              <a:off x="1028700" y="3990975"/>
              <a:ext cx="419100" cy="419100"/>
            </a:xfrm>
            <a:prstGeom prst="ellipse">
              <a:avLst/>
            </a:prstGeom>
            <a:solidFill>
              <a:srgbClr val="16A34A">
                <a:alpha val="12157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77"/>
            <p:cNvSpPr/>
            <p:nvPr/>
          </p:nvSpPr>
          <p:spPr>
            <a:xfrm>
              <a:off x="1063625" y="4018078"/>
              <a:ext cx="367237" cy="367838"/>
            </a:xfrm>
            <a:custGeom>
              <a:rect b="b" l="l" r="r" t="t"/>
              <a:pathLst>
                <a:path extrusionOk="0" h="367838" w="367237">
                  <a:moveTo>
                    <a:pt x="261937" y="31222"/>
                  </a:moveTo>
                  <a:cubicBezTo>
                    <a:pt x="334711" y="73240"/>
                    <a:pt x="367237" y="161132"/>
                    <a:pt x="339349" y="240402"/>
                  </a:cubicBezTo>
                  <a:cubicBezTo>
                    <a:pt x="311461" y="319672"/>
                    <a:pt x="231068" y="367838"/>
                    <a:pt x="148016" y="355036"/>
                  </a:cubicBezTo>
                  <a:cubicBezTo>
                    <a:pt x="64965" y="342233"/>
                    <a:pt x="2809" y="272094"/>
                    <a:pt x="87" y="188105"/>
                  </a:cubicBezTo>
                  <a:lnTo>
                    <a:pt x="0" y="182447"/>
                  </a:lnTo>
                  <a:lnTo>
                    <a:pt x="87" y="176789"/>
                  </a:lnTo>
                  <a:cubicBezTo>
                    <a:pt x="2077" y="115443"/>
                    <a:pt x="36127" y="59646"/>
                    <a:pt x="89773" y="29823"/>
                  </a:cubicBezTo>
                  <a:cubicBezTo>
                    <a:pt x="143419" y="0"/>
                    <a:pt x="208783" y="531"/>
                    <a:pt x="261937" y="31222"/>
                  </a:cubicBezTo>
                  <a:close/>
                  <a:moveTo>
                    <a:pt x="239358" y="135176"/>
                  </a:moveTo>
                  <a:cubicBezTo>
                    <a:pt x="233137" y="128955"/>
                    <a:pt x="223260" y="128334"/>
                    <a:pt x="216308" y="133727"/>
                  </a:cubicBezTo>
                  <a:lnTo>
                    <a:pt x="214667" y="135176"/>
                  </a:lnTo>
                  <a:lnTo>
                    <a:pt x="157162" y="192663"/>
                  </a:lnTo>
                  <a:lnTo>
                    <a:pt x="134583" y="170101"/>
                  </a:lnTo>
                  <a:lnTo>
                    <a:pt x="132942" y="168652"/>
                  </a:lnTo>
                  <a:cubicBezTo>
                    <a:pt x="125990" y="163263"/>
                    <a:pt x="116116" y="163886"/>
                    <a:pt x="109896" y="170106"/>
                  </a:cubicBezTo>
                  <a:cubicBezTo>
                    <a:pt x="103677" y="176325"/>
                    <a:pt x="103054" y="186200"/>
                    <a:pt x="108442" y="193152"/>
                  </a:cubicBezTo>
                  <a:lnTo>
                    <a:pt x="109892" y="194793"/>
                  </a:lnTo>
                  <a:lnTo>
                    <a:pt x="144817" y="229718"/>
                  </a:lnTo>
                  <a:lnTo>
                    <a:pt x="146458" y="231168"/>
                  </a:lnTo>
                  <a:cubicBezTo>
                    <a:pt x="152757" y="236055"/>
                    <a:pt x="161568" y="236055"/>
                    <a:pt x="167867" y="231168"/>
                  </a:cubicBezTo>
                  <a:lnTo>
                    <a:pt x="169508" y="229718"/>
                  </a:lnTo>
                  <a:lnTo>
                    <a:pt x="239358" y="159868"/>
                  </a:lnTo>
                  <a:lnTo>
                    <a:pt x="240808" y="158227"/>
                  </a:lnTo>
                  <a:cubicBezTo>
                    <a:pt x="246200" y="151275"/>
                    <a:pt x="245579" y="141397"/>
                    <a:pt x="239358" y="135176"/>
                  </a:cubicBezTo>
                  <a:close/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77"/>
            <p:cNvSpPr txBox="1"/>
            <p:nvPr/>
          </p:nvSpPr>
          <p:spPr>
            <a:xfrm>
              <a:off x="1642110" y="4066222"/>
              <a:ext cx="3310461" cy="396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" sz="15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想用 AI 放大你的专业价值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77"/>
            <p:cNvSpPr/>
            <p:nvPr/>
          </p:nvSpPr>
          <p:spPr>
            <a:xfrm>
              <a:off x="1028700" y="4876800"/>
              <a:ext cx="419100" cy="419100"/>
            </a:xfrm>
            <a:prstGeom prst="ellipse">
              <a:avLst/>
            </a:prstGeom>
            <a:solidFill>
              <a:srgbClr val="16A34A">
                <a:alpha val="12157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77"/>
            <p:cNvSpPr/>
            <p:nvPr/>
          </p:nvSpPr>
          <p:spPr>
            <a:xfrm>
              <a:off x="1063625" y="4903903"/>
              <a:ext cx="367237" cy="367838"/>
            </a:xfrm>
            <a:custGeom>
              <a:rect b="b" l="l" r="r" t="t"/>
              <a:pathLst>
                <a:path extrusionOk="0" h="367838" w="367237">
                  <a:moveTo>
                    <a:pt x="261937" y="31222"/>
                  </a:moveTo>
                  <a:cubicBezTo>
                    <a:pt x="334711" y="73240"/>
                    <a:pt x="367237" y="161132"/>
                    <a:pt x="339349" y="240402"/>
                  </a:cubicBezTo>
                  <a:cubicBezTo>
                    <a:pt x="311461" y="319672"/>
                    <a:pt x="231068" y="367838"/>
                    <a:pt x="148016" y="355036"/>
                  </a:cubicBezTo>
                  <a:cubicBezTo>
                    <a:pt x="64965" y="342233"/>
                    <a:pt x="2809" y="272094"/>
                    <a:pt x="87" y="188105"/>
                  </a:cubicBezTo>
                  <a:lnTo>
                    <a:pt x="0" y="182447"/>
                  </a:lnTo>
                  <a:lnTo>
                    <a:pt x="87" y="176789"/>
                  </a:lnTo>
                  <a:cubicBezTo>
                    <a:pt x="2077" y="115443"/>
                    <a:pt x="36127" y="59646"/>
                    <a:pt x="89773" y="29823"/>
                  </a:cubicBezTo>
                  <a:cubicBezTo>
                    <a:pt x="143419" y="0"/>
                    <a:pt x="208783" y="531"/>
                    <a:pt x="261937" y="31222"/>
                  </a:cubicBezTo>
                  <a:close/>
                  <a:moveTo>
                    <a:pt x="239358" y="135176"/>
                  </a:moveTo>
                  <a:cubicBezTo>
                    <a:pt x="233137" y="128955"/>
                    <a:pt x="223260" y="128334"/>
                    <a:pt x="216308" y="133727"/>
                  </a:cubicBezTo>
                  <a:lnTo>
                    <a:pt x="214667" y="135176"/>
                  </a:lnTo>
                  <a:lnTo>
                    <a:pt x="157162" y="192663"/>
                  </a:lnTo>
                  <a:lnTo>
                    <a:pt x="134583" y="170101"/>
                  </a:lnTo>
                  <a:lnTo>
                    <a:pt x="132942" y="168652"/>
                  </a:lnTo>
                  <a:cubicBezTo>
                    <a:pt x="125990" y="163263"/>
                    <a:pt x="116116" y="163886"/>
                    <a:pt x="109896" y="170106"/>
                  </a:cubicBezTo>
                  <a:cubicBezTo>
                    <a:pt x="103677" y="176325"/>
                    <a:pt x="103054" y="186200"/>
                    <a:pt x="108442" y="193152"/>
                  </a:cubicBezTo>
                  <a:lnTo>
                    <a:pt x="109892" y="194793"/>
                  </a:lnTo>
                  <a:lnTo>
                    <a:pt x="144817" y="229718"/>
                  </a:lnTo>
                  <a:lnTo>
                    <a:pt x="146458" y="231168"/>
                  </a:lnTo>
                  <a:cubicBezTo>
                    <a:pt x="152757" y="236055"/>
                    <a:pt x="161568" y="236055"/>
                    <a:pt x="167867" y="231168"/>
                  </a:cubicBezTo>
                  <a:lnTo>
                    <a:pt x="169508" y="229718"/>
                  </a:lnTo>
                  <a:lnTo>
                    <a:pt x="239358" y="159868"/>
                  </a:lnTo>
                  <a:lnTo>
                    <a:pt x="240808" y="158227"/>
                  </a:lnTo>
                  <a:cubicBezTo>
                    <a:pt x="246200" y="151275"/>
                    <a:pt x="245579" y="141397"/>
                    <a:pt x="239358" y="135176"/>
                  </a:cubicBezTo>
                  <a:close/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77"/>
            <p:cNvSpPr txBox="1"/>
            <p:nvPr/>
          </p:nvSpPr>
          <p:spPr>
            <a:xfrm>
              <a:off x="1642110" y="4952048"/>
              <a:ext cx="3751898" cy="396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0" i="0" lang="en" sz="15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愿意花时间建一套自己的系统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77"/>
            <p:cNvSpPr/>
            <p:nvPr/>
          </p:nvSpPr>
          <p:spPr>
            <a:xfrm>
              <a:off x="742950" y="5676900"/>
              <a:ext cx="10706100" cy="533400"/>
            </a:xfrm>
            <a:prstGeom prst="roundRect">
              <a:avLst>
                <a:gd fmla="val 14286" name="adj"/>
              </a:avLst>
            </a:prstGeom>
            <a:solidFill>
              <a:srgbClr val="EA580C">
                <a:alpha val="7843"/>
              </a:srgbClr>
            </a:solidFill>
            <a:ln cap="flat" cmpd="sng" w="9525">
              <a:solidFill>
                <a:srgbClr val="EA580C">
                  <a:alpha val="3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77"/>
            <p:cNvSpPr txBox="1"/>
            <p:nvPr/>
          </p:nvSpPr>
          <p:spPr>
            <a:xfrm>
              <a:off x="4121706" y="5848350"/>
              <a:ext cx="3948589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" sz="1100" u="none" cap="none" strike="noStrike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✦ 也适合：探索创业 / 副业的领域专家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88" name="Google Shape;1088;p77"/>
          <p:cNvSpPr txBox="1"/>
          <p:nvPr/>
        </p:nvSpPr>
        <p:spPr>
          <a:xfrm>
            <a:off x="8650617" y="4927759"/>
            <a:ext cx="100941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3" name="Google Shape;1093;p78"/>
          <p:cNvGrpSpPr/>
          <p:nvPr/>
        </p:nvGrpSpPr>
        <p:grpSpPr>
          <a:xfrm>
            <a:off x="-1071562" y="-1571625"/>
            <a:ext cx="11358563" cy="8286750"/>
            <a:chOff x="-1428750" y="-2095500"/>
            <a:chExt cx="15144750" cy="11049000"/>
          </a:xfrm>
        </p:grpSpPr>
        <p:sp>
          <p:nvSpPr>
            <p:cNvPr id="1094" name="Google Shape;1094;p7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AFAF8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78"/>
            <p:cNvSpPr/>
            <p:nvPr/>
          </p:nvSpPr>
          <p:spPr>
            <a:xfrm>
              <a:off x="952500" y="647700"/>
              <a:ext cx="10287000" cy="5715000"/>
            </a:xfrm>
            <a:prstGeom prst="ellipse">
              <a:avLst/>
            </a:prstGeom>
            <a:gradFill>
              <a:gsLst>
                <a:gs pos="0">
                  <a:srgbClr val="E8854C">
                    <a:alpha val="7059"/>
                  </a:srgbClr>
                </a:gs>
                <a:gs pos="100000">
                  <a:srgbClr val="E8854C">
                    <a:alpha val="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6" name="Google Shape;1096;p78"/>
            <p:cNvSpPr/>
            <p:nvPr/>
          </p:nvSpPr>
          <p:spPr>
            <a:xfrm>
              <a:off x="-1428750" y="4762500"/>
              <a:ext cx="4191000" cy="4191000"/>
            </a:xfrm>
            <a:prstGeom prst="ellipse">
              <a:avLst/>
            </a:prstGeom>
            <a:noFill/>
            <a:ln cap="flat" cmpd="sng" w="9525">
              <a:solidFill>
                <a:srgbClr val="E2E8F0">
                  <a:alpha val="12157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7" name="Google Shape;1097;p78"/>
            <p:cNvSpPr/>
            <p:nvPr/>
          </p:nvSpPr>
          <p:spPr>
            <a:xfrm>
              <a:off x="9525000" y="-2095500"/>
              <a:ext cx="4191000" cy="4191000"/>
            </a:xfrm>
            <a:prstGeom prst="ellipse">
              <a:avLst/>
            </a:prstGeom>
            <a:noFill/>
            <a:ln cap="flat" cmpd="sng" w="9525">
              <a:solidFill>
                <a:srgbClr val="E2E8F0">
                  <a:alpha val="1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98" name="Google Shape;1098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2" y="71438"/>
            <a:ext cx="454540" cy="628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9" name="Google Shape;1099;p78"/>
          <p:cNvSpPr txBox="1"/>
          <p:nvPr/>
        </p:nvSpPr>
        <p:spPr>
          <a:xfrm>
            <a:off x="8650617" y="255745"/>
            <a:ext cx="100941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0" name="Google Shape;1100;p78"/>
          <p:cNvGrpSpPr/>
          <p:nvPr/>
        </p:nvGrpSpPr>
        <p:grpSpPr>
          <a:xfrm>
            <a:off x="1339160" y="1994535"/>
            <a:ext cx="6465679" cy="1177290"/>
            <a:chOff x="1785547" y="2659380"/>
            <a:chExt cx="8620906" cy="1569720"/>
          </a:xfrm>
        </p:grpSpPr>
        <p:sp>
          <p:nvSpPr>
            <p:cNvPr id="1101" name="Google Shape;1101;p78"/>
            <p:cNvSpPr txBox="1"/>
            <p:nvPr/>
          </p:nvSpPr>
          <p:spPr>
            <a:xfrm>
              <a:off x="1785547" y="2659380"/>
              <a:ext cx="8620906" cy="7315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b="1" i="0" lang="en" sz="2700" u="none" cap="none" strike="noStrike">
                  <a:solidFill>
                    <a:srgbClr val="EA580C"/>
                  </a:solidFill>
                  <a:latin typeface="Georgia"/>
                  <a:ea typeface="Georgia"/>
                  <a:cs typeface="Georgia"/>
                  <a:sym typeface="Georgia"/>
                </a:rPr>
                <a:t>没有在 AI 浪潮里做倍增、赚更多，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p78"/>
            <p:cNvSpPr txBox="1"/>
            <p:nvPr/>
          </p:nvSpPr>
          <p:spPr>
            <a:xfrm>
              <a:off x="4394073" y="3497580"/>
              <a:ext cx="3403854" cy="7315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b="1" i="0" lang="en" sz="2700" u="none" cap="none" strike="noStrike">
                  <a:solidFill>
                    <a:srgbClr val="1C1917"/>
                  </a:solidFill>
                  <a:latin typeface="Georgia"/>
                  <a:ea typeface="Georgia"/>
                  <a:cs typeface="Georgia"/>
                  <a:sym typeface="Georgia"/>
                </a:rPr>
                <a:t>那是你的损失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03" name="Google Shape;1103;p78"/>
          <p:cNvSpPr/>
          <p:nvPr/>
        </p:nvSpPr>
        <p:spPr>
          <a:xfrm>
            <a:off x="4357688" y="3086100"/>
            <a:ext cx="428625" cy="7144"/>
          </a:xfrm>
          <a:prstGeom prst="rect">
            <a:avLst/>
          </a:prstGeom>
          <a:solidFill>
            <a:srgbClr val="E2E8F0">
              <a:alpha val="50196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4" name="Google Shape;1104;p78"/>
          <p:cNvSpPr txBox="1"/>
          <p:nvPr/>
        </p:nvSpPr>
        <p:spPr>
          <a:xfrm>
            <a:off x="3135425" y="3225749"/>
            <a:ext cx="2986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入场的最好时机，就是现在。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5" name="Google Shape;1105;p78"/>
          <p:cNvSpPr txBox="1"/>
          <p:nvPr/>
        </p:nvSpPr>
        <p:spPr>
          <a:xfrm>
            <a:off x="8650617" y="4927759"/>
            <a:ext cx="100941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6" name="Google Shape;1106;p78"/>
          <p:cNvSpPr/>
          <p:nvPr/>
        </p:nvSpPr>
        <p:spPr>
          <a:xfrm>
            <a:off x="428625" y="1213252"/>
            <a:ext cx="2643300" cy="500100"/>
          </a:xfrm>
          <a:prstGeom prst="roundRect">
            <a:avLst>
              <a:gd fmla="val 14286" name="adj"/>
            </a:avLst>
          </a:prstGeom>
          <a:solidFill>
            <a:srgbClr val="F0FDF4"/>
          </a:solidFill>
          <a:ln cap="flat" cmpd="sng" w="14275">
            <a:solidFill>
              <a:srgbClr val="16A3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7" name="Google Shape;1107;p78"/>
          <p:cNvSpPr txBox="1"/>
          <p:nvPr/>
        </p:nvSpPr>
        <p:spPr>
          <a:xfrm>
            <a:off x="1111996" y="1281832"/>
            <a:ext cx="1276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16A34A"/>
                </a:solidFill>
                <a:latin typeface="Georgia"/>
                <a:ea typeface="Georgia"/>
                <a:cs typeface="Georgia"/>
                <a:sym typeface="Georgia"/>
              </a:rPr>
              <a:t>零基础也能学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8" name="Google Shape;1108;p78"/>
          <p:cNvSpPr txBox="1"/>
          <p:nvPr/>
        </p:nvSpPr>
        <p:spPr>
          <a:xfrm>
            <a:off x="544710" y="1514003"/>
            <a:ext cx="2528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不需要编程背景 · 只需要你的专业积累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9" name="Google Shape;1109;p78"/>
          <p:cNvSpPr/>
          <p:nvPr/>
        </p:nvSpPr>
        <p:spPr>
          <a:xfrm>
            <a:off x="3250406" y="1213252"/>
            <a:ext cx="2643300" cy="500100"/>
          </a:xfrm>
          <a:prstGeom prst="roundRect">
            <a:avLst>
              <a:gd fmla="val 14286" name="adj"/>
            </a:avLst>
          </a:prstGeom>
          <a:solidFill>
            <a:srgbClr val="EFF6FF"/>
          </a:solidFill>
          <a:ln cap="flat" cmpd="sng" w="14275">
            <a:solidFill>
              <a:srgbClr val="4F46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0" name="Google Shape;1110;p78"/>
          <p:cNvSpPr txBox="1"/>
          <p:nvPr/>
        </p:nvSpPr>
        <p:spPr>
          <a:xfrm>
            <a:off x="3830264" y="1281832"/>
            <a:ext cx="1483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4F46E5"/>
                </a:solidFill>
                <a:latin typeface="Georgia"/>
                <a:ea typeface="Georgia"/>
                <a:cs typeface="Georgia"/>
                <a:sym typeface="Georgia"/>
              </a:rPr>
              <a:t>各行各业都适用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1" name="Google Shape;1111;p78"/>
          <p:cNvSpPr txBox="1"/>
          <p:nvPr/>
        </p:nvSpPr>
        <p:spPr>
          <a:xfrm>
            <a:off x="3434040" y="1514003"/>
            <a:ext cx="24609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医疗/法律/金融/营销…… 已有人成功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2" name="Google Shape;1112;p78"/>
          <p:cNvSpPr/>
          <p:nvPr/>
        </p:nvSpPr>
        <p:spPr>
          <a:xfrm>
            <a:off x="6072188" y="1213252"/>
            <a:ext cx="2643300" cy="500100"/>
          </a:xfrm>
          <a:prstGeom prst="roundRect">
            <a:avLst>
              <a:gd fmla="val 14286" name="adj"/>
            </a:avLst>
          </a:prstGeom>
          <a:solidFill>
            <a:srgbClr val="FFF7ED"/>
          </a:solidFill>
          <a:ln cap="flat" cmpd="sng" w="14275">
            <a:solidFill>
              <a:srgbClr val="EA58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3" name="Google Shape;1113;p78"/>
          <p:cNvSpPr txBox="1"/>
          <p:nvPr/>
        </p:nvSpPr>
        <p:spPr>
          <a:xfrm>
            <a:off x="6812491" y="1281832"/>
            <a:ext cx="1162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EA580C"/>
                </a:solidFill>
                <a:latin typeface="Georgia"/>
                <a:ea typeface="Georgia"/>
                <a:cs typeface="Georgia"/>
                <a:sym typeface="Georgia"/>
              </a:rPr>
              <a:t>效率翻 10 倍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4" name="Google Shape;1114;p78"/>
          <p:cNvSpPr txBox="1"/>
          <p:nvPr/>
        </p:nvSpPr>
        <p:spPr>
          <a:xfrm>
            <a:off x="6716696" y="1514003"/>
            <a:ext cx="18123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省出时间 · 还能用 AI 赚钱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79"/>
          <p:cNvSpPr/>
          <p:nvPr/>
        </p:nvSpPr>
        <p:spPr>
          <a:xfrm>
            <a:off x="0" y="104817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0" name="Google Shape;1120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967" y="105575"/>
            <a:ext cx="454539" cy="628649"/>
          </a:xfrm>
          <a:prstGeom prst="rect">
            <a:avLst/>
          </a:prstGeom>
          <a:noFill/>
          <a:ln>
            <a:noFill/>
          </a:ln>
        </p:spPr>
      </p:pic>
      <p:sp>
        <p:nvSpPr>
          <p:cNvPr id="1121" name="Google Shape;1121;p79"/>
          <p:cNvSpPr txBox="1"/>
          <p:nvPr/>
        </p:nvSpPr>
        <p:spPr>
          <a:xfrm>
            <a:off x="8650617" y="255745"/>
            <a:ext cx="100941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2" name="Google Shape;1122;p79"/>
          <p:cNvSpPr txBox="1"/>
          <p:nvPr/>
        </p:nvSpPr>
        <p:spPr>
          <a:xfrm>
            <a:off x="555899" y="242899"/>
            <a:ext cx="8498219" cy="3940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" sz="2300" u="none" cap="none" strike="noStrike">
                <a:solidFill>
                  <a:srgbClr val="1C1917"/>
                </a:solidFill>
                <a:latin typeface="Georgia"/>
                <a:ea typeface="Georgia"/>
                <a:cs typeface="Georgia"/>
                <a:sym typeface="Georgia"/>
              </a:rPr>
              <a:t>今天报名，选你的起点，8/09  和8/16 8:30pm EST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3" name="Google Shape;1123;p79"/>
          <p:cNvSpPr/>
          <p:nvPr/>
        </p:nvSpPr>
        <p:spPr>
          <a:xfrm>
            <a:off x="4307681" y="585788"/>
            <a:ext cx="528638" cy="14288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4" name="Google Shape;1124;p79"/>
          <p:cNvSpPr/>
          <p:nvPr/>
        </p:nvSpPr>
        <p:spPr>
          <a:xfrm>
            <a:off x="6065044" y="628650"/>
            <a:ext cx="628650" cy="157163"/>
          </a:xfrm>
          <a:prstGeom prst="roundRect">
            <a:avLst>
              <a:gd fmla="val 50000" name="adj"/>
            </a:avLst>
          </a:prstGeom>
          <a:solidFill>
            <a:srgbClr val="D9770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5" name="Google Shape;1125;p79"/>
          <p:cNvSpPr txBox="1"/>
          <p:nvPr/>
        </p:nvSpPr>
        <p:spPr>
          <a:xfrm>
            <a:off x="6201873" y="656868"/>
            <a:ext cx="354991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" sz="700" u="none" cap="none" strike="noStrike">
                <a:solidFill>
                  <a:srgbClr val="FAFAF8"/>
                </a:solidFill>
                <a:latin typeface="Arial"/>
                <a:ea typeface="Arial"/>
                <a:cs typeface="Arial"/>
                <a:sym typeface="Arial"/>
              </a:rPr>
              <a:t>最划算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6" name="Google Shape;1126;p79"/>
          <p:cNvSpPr/>
          <p:nvPr/>
        </p:nvSpPr>
        <p:spPr>
          <a:xfrm>
            <a:off x="571450" y="734224"/>
            <a:ext cx="3786300" cy="2885700"/>
          </a:xfrm>
          <a:prstGeom prst="roundRect">
            <a:avLst>
              <a:gd fmla="val 2264" name="adj"/>
            </a:avLst>
          </a:prstGeom>
          <a:solidFill>
            <a:srgbClr val="FFFFFF"/>
          </a:solidFill>
          <a:ln cap="flat" cmpd="sng" w="14275">
            <a:solidFill>
              <a:srgbClr val="4F52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7" name="Google Shape;1127;p79"/>
          <p:cNvSpPr/>
          <p:nvPr/>
        </p:nvSpPr>
        <p:spPr>
          <a:xfrm>
            <a:off x="571500" y="821524"/>
            <a:ext cx="3786188" cy="893445"/>
          </a:xfrm>
          <a:custGeom>
            <a:rect b="b" l="l" r="r" t="t"/>
            <a:pathLst>
              <a:path extrusionOk="0" h="1066800" w="5048250">
                <a:moveTo>
                  <a:pt x="114300" y="0"/>
                </a:moveTo>
                <a:lnTo>
                  <a:pt x="4933950" y="0"/>
                </a:lnTo>
                <a:cubicBezTo>
                  <a:pt x="5010150" y="0"/>
                  <a:pt x="5048250" y="38100"/>
                  <a:pt x="5048250" y="114300"/>
                </a:cubicBezTo>
                <a:lnTo>
                  <a:pt x="5048250" y="1066800"/>
                </a:lnTo>
                <a:lnTo>
                  <a:pt x="0" y="1066800"/>
                </a:lnTo>
                <a:lnTo>
                  <a:pt x="0" y="114300"/>
                </a:lnTo>
                <a:cubicBezTo>
                  <a:pt x="0" y="38100"/>
                  <a:pt x="38100" y="0"/>
                  <a:pt x="114300" y="0"/>
                </a:cubicBezTo>
                <a:close/>
              </a:path>
            </a:pathLst>
          </a:custGeom>
          <a:solidFill>
            <a:srgbClr val="4F46E5">
              <a:alpha val="12157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8" name="Google Shape;1128;p79"/>
          <p:cNvSpPr/>
          <p:nvPr/>
        </p:nvSpPr>
        <p:spPr>
          <a:xfrm>
            <a:off x="714375" y="914400"/>
            <a:ext cx="314325" cy="157163"/>
          </a:xfrm>
          <a:prstGeom prst="roundRect">
            <a:avLst>
              <a:gd fmla="val 50000" name="adj"/>
            </a:avLst>
          </a:prstGeom>
          <a:solidFill>
            <a:srgbClr val="4F46E5">
              <a:alpha val="30196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9" name="Google Shape;1129;p79"/>
          <p:cNvSpPr txBox="1"/>
          <p:nvPr/>
        </p:nvSpPr>
        <p:spPr>
          <a:xfrm>
            <a:off x="750112" y="942618"/>
            <a:ext cx="242851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" sz="700" u="none" cap="none" strike="noStrike">
                <a:solidFill>
                  <a:srgbClr val="4F46E5"/>
                </a:solidFill>
                <a:latin typeface="Arial"/>
                <a:ea typeface="Arial"/>
                <a:cs typeface="Arial"/>
                <a:sym typeface="Arial"/>
              </a:rPr>
              <a:t>单节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0" name="Google Shape;1130;p79"/>
          <p:cNvSpPr txBox="1"/>
          <p:nvPr/>
        </p:nvSpPr>
        <p:spPr>
          <a:xfrm>
            <a:off x="2273513" y="982980"/>
            <a:ext cx="1167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rgbClr val="4F46E5"/>
                </a:solidFill>
                <a:latin typeface="Georgia"/>
                <a:ea typeface="Georgia"/>
                <a:cs typeface="Georgia"/>
                <a:sym typeface="Georgia"/>
              </a:rPr>
              <a:t>$199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1" name="Google Shape;1131;p79"/>
          <p:cNvSpPr txBox="1"/>
          <p:nvPr/>
        </p:nvSpPr>
        <p:spPr>
          <a:xfrm>
            <a:off x="2124551" y="1560195"/>
            <a:ext cx="680085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任选一节课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2" name="Google Shape;1132;p79"/>
          <p:cNvSpPr/>
          <p:nvPr/>
        </p:nvSpPr>
        <p:spPr>
          <a:xfrm>
            <a:off x="714375" y="1743075"/>
            <a:ext cx="3500438" cy="7144"/>
          </a:xfrm>
          <a:prstGeom prst="rect">
            <a:avLst/>
          </a:prstGeom>
          <a:solidFill>
            <a:srgbClr val="4F52A8">
              <a:alpha val="50196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3" name="Google Shape;1133;p79"/>
          <p:cNvSpPr/>
          <p:nvPr/>
        </p:nvSpPr>
        <p:spPr>
          <a:xfrm>
            <a:off x="821531" y="1964531"/>
            <a:ext cx="71438" cy="71438"/>
          </a:xfrm>
          <a:prstGeom prst="ellipse">
            <a:avLst/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4" name="Google Shape;1134;p79"/>
          <p:cNvSpPr txBox="1"/>
          <p:nvPr/>
        </p:nvSpPr>
        <p:spPr>
          <a:xfrm>
            <a:off x="1001550" y="1926675"/>
            <a:ext cx="2895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任选课程 1（Cowork） 或课程 2（Claude Code）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5" name="Google Shape;1135;p79"/>
          <p:cNvSpPr/>
          <p:nvPr/>
        </p:nvSpPr>
        <p:spPr>
          <a:xfrm>
            <a:off x="821531" y="2293081"/>
            <a:ext cx="71400" cy="71400"/>
          </a:xfrm>
          <a:prstGeom prst="ellipse">
            <a:avLst/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6" name="Google Shape;1136;p79"/>
          <p:cNvSpPr txBox="1"/>
          <p:nvPr/>
        </p:nvSpPr>
        <p:spPr>
          <a:xfrm>
            <a:off x="1001554" y="2255219"/>
            <a:ext cx="1356599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配套讲义与演示项目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7" name="Google Shape;1137;p79"/>
          <p:cNvSpPr/>
          <p:nvPr/>
        </p:nvSpPr>
        <p:spPr>
          <a:xfrm>
            <a:off x="821531" y="3048385"/>
            <a:ext cx="71400" cy="71400"/>
          </a:xfrm>
          <a:prstGeom prst="ellipse">
            <a:avLst/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8" name="Google Shape;1138;p79"/>
          <p:cNvSpPr txBox="1"/>
          <p:nvPr/>
        </p:nvSpPr>
        <p:spPr>
          <a:xfrm>
            <a:off x="1001554" y="3010523"/>
            <a:ext cx="617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课后回放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9" name="Google Shape;1139;p79"/>
          <p:cNvSpPr/>
          <p:nvPr/>
        </p:nvSpPr>
        <p:spPr>
          <a:xfrm>
            <a:off x="821531" y="3421856"/>
            <a:ext cx="71438" cy="71438"/>
          </a:xfrm>
          <a:prstGeom prst="ellipse">
            <a:avLst/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0" name="Google Shape;1140;p79"/>
          <p:cNvSpPr txBox="1"/>
          <p:nvPr/>
        </p:nvSpPr>
        <p:spPr>
          <a:xfrm>
            <a:off x="1001551" y="3384000"/>
            <a:ext cx="18918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专属学员支持群 + 组织答疑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1" name="Google Shape;1141;p79"/>
          <p:cNvSpPr/>
          <p:nvPr/>
        </p:nvSpPr>
        <p:spPr>
          <a:xfrm>
            <a:off x="4786325" y="821525"/>
            <a:ext cx="3786300" cy="2798400"/>
          </a:xfrm>
          <a:prstGeom prst="roundRect">
            <a:avLst>
              <a:gd fmla="val 2264" name="adj"/>
            </a:avLst>
          </a:prstGeom>
          <a:solidFill>
            <a:srgbClr val="FFFFFF"/>
          </a:solidFill>
          <a:ln cap="flat" cmpd="sng" w="19050">
            <a:solidFill>
              <a:srgbClr val="EA580C">
                <a:alpha val="8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2" name="Google Shape;1142;p79"/>
          <p:cNvSpPr/>
          <p:nvPr/>
        </p:nvSpPr>
        <p:spPr>
          <a:xfrm>
            <a:off x="4786325" y="821524"/>
            <a:ext cx="3786188" cy="893445"/>
          </a:xfrm>
          <a:custGeom>
            <a:rect b="b" l="l" r="r" t="t"/>
            <a:pathLst>
              <a:path extrusionOk="0" h="1066800" w="5048250">
                <a:moveTo>
                  <a:pt x="114300" y="0"/>
                </a:moveTo>
                <a:lnTo>
                  <a:pt x="4933950" y="0"/>
                </a:lnTo>
                <a:cubicBezTo>
                  <a:pt x="5010150" y="0"/>
                  <a:pt x="5048250" y="38100"/>
                  <a:pt x="5048250" y="114300"/>
                </a:cubicBezTo>
                <a:lnTo>
                  <a:pt x="5048250" y="1066800"/>
                </a:lnTo>
                <a:lnTo>
                  <a:pt x="0" y="1066800"/>
                </a:lnTo>
                <a:lnTo>
                  <a:pt x="0" y="114300"/>
                </a:lnTo>
                <a:cubicBezTo>
                  <a:pt x="0" y="38100"/>
                  <a:pt x="38100" y="0"/>
                  <a:pt x="114300" y="0"/>
                </a:cubicBez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3" name="Google Shape;1143;p79"/>
          <p:cNvSpPr/>
          <p:nvPr/>
        </p:nvSpPr>
        <p:spPr>
          <a:xfrm>
            <a:off x="4929188" y="914400"/>
            <a:ext cx="542925" cy="157163"/>
          </a:xfrm>
          <a:prstGeom prst="roundRect">
            <a:avLst>
              <a:gd fmla="val 50000" name="adj"/>
            </a:avLst>
          </a:prstGeom>
          <a:solidFill>
            <a:srgbClr val="FAFAF8">
              <a:alpha val="25098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4" name="Google Shape;1144;p79"/>
          <p:cNvSpPr txBox="1"/>
          <p:nvPr/>
        </p:nvSpPr>
        <p:spPr>
          <a:xfrm>
            <a:off x="4892109" y="935300"/>
            <a:ext cx="617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两节全包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5" name="Google Shape;1145;p79"/>
          <p:cNvSpPr/>
          <p:nvPr/>
        </p:nvSpPr>
        <p:spPr>
          <a:xfrm>
            <a:off x="7886700" y="914400"/>
            <a:ext cx="514350" cy="157163"/>
          </a:xfrm>
          <a:prstGeom prst="roundRect">
            <a:avLst>
              <a:gd fmla="val 50000" name="adj"/>
            </a:avLst>
          </a:prstGeom>
          <a:solidFill>
            <a:srgbClr val="D9770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6" name="Google Shape;1146;p79"/>
          <p:cNvSpPr txBox="1"/>
          <p:nvPr/>
        </p:nvSpPr>
        <p:spPr>
          <a:xfrm>
            <a:off x="7969183" y="942618"/>
            <a:ext cx="3495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" sz="700" u="none" cap="none" strike="noStrike">
                <a:solidFill>
                  <a:srgbClr val="FAFAF8"/>
                </a:solidFill>
                <a:latin typeface="Arial"/>
                <a:ea typeface="Arial"/>
                <a:cs typeface="Arial"/>
                <a:sym typeface="Arial"/>
              </a:rPr>
              <a:t>省 $49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7" name="Google Shape;1147;p79"/>
          <p:cNvSpPr txBox="1"/>
          <p:nvPr/>
        </p:nvSpPr>
        <p:spPr>
          <a:xfrm>
            <a:off x="6419317" y="982980"/>
            <a:ext cx="1305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$349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8" name="Google Shape;1148;p79"/>
          <p:cNvSpPr/>
          <p:nvPr/>
        </p:nvSpPr>
        <p:spPr>
          <a:xfrm>
            <a:off x="4929188" y="1743075"/>
            <a:ext cx="3500438" cy="7144"/>
          </a:xfrm>
          <a:prstGeom prst="rect">
            <a:avLst/>
          </a:prstGeom>
          <a:solidFill>
            <a:srgbClr val="EA580C">
              <a:alpha val="40000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9" name="Google Shape;1149;p79"/>
          <p:cNvSpPr/>
          <p:nvPr/>
        </p:nvSpPr>
        <p:spPr>
          <a:xfrm>
            <a:off x="5036344" y="1964531"/>
            <a:ext cx="71438" cy="71438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0" name="Google Shape;1150;p79"/>
          <p:cNvSpPr txBox="1"/>
          <p:nvPr/>
        </p:nvSpPr>
        <p:spPr>
          <a:xfrm>
            <a:off x="5216386" y="1926674"/>
            <a:ext cx="29928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课程 1（Cowork）+ 课程 2（Claude Code） 全包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79"/>
          <p:cNvSpPr/>
          <p:nvPr/>
        </p:nvSpPr>
        <p:spPr>
          <a:xfrm>
            <a:off x="5036344" y="2300568"/>
            <a:ext cx="71400" cy="7140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2" name="Google Shape;1152;p79"/>
          <p:cNvSpPr txBox="1"/>
          <p:nvPr/>
        </p:nvSpPr>
        <p:spPr>
          <a:xfrm>
            <a:off x="5216366" y="2262706"/>
            <a:ext cx="1356599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配套讲义与演示项目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3" name="Google Shape;1153;p79"/>
          <p:cNvSpPr/>
          <p:nvPr/>
        </p:nvSpPr>
        <p:spPr>
          <a:xfrm>
            <a:off x="5036344" y="3085819"/>
            <a:ext cx="71400" cy="7140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4" name="Google Shape;1154;p79"/>
          <p:cNvSpPr txBox="1"/>
          <p:nvPr/>
        </p:nvSpPr>
        <p:spPr>
          <a:xfrm>
            <a:off x="5216366" y="3047957"/>
            <a:ext cx="617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课后回放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79"/>
          <p:cNvSpPr/>
          <p:nvPr/>
        </p:nvSpPr>
        <p:spPr>
          <a:xfrm>
            <a:off x="5036344" y="3421856"/>
            <a:ext cx="71438" cy="71438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6" name="Google Shape;1156;p79"/>
          <p:cNvSpPr txBox="1"/>
          <p:nvPr/>
        </p:nvSpPr>
        <p:spPr>
          <a:xfrm>
            <a:off x="5216366" y="3383994"/>
            <a:ext cx="2118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专属学员支持群 + 组织答疑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7" name="Google Shape;1157;p79"/>
          <p:cNvSpPr txBox="1"/>
          <p:nvPr/>
        </p:nvSpPr>
        <p:spPr>
          <a:xfrm>
            <a:off x="6356008" y="4105513"/>
            <a:ext cx="646795" cy="205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立即报名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8" name="Google Shape;1158;p79"/>
          <p:cNvSpPr txBox="1"/>
          <p:nvPr/>
        </p:nvSpPr>
        <p:spPr>
          <a:xfrm>
            <a:off x="8650617" y="4927759"/>
            <a:ext cx="100941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9" name="Google Shape;1159;p79"/>
          <p:cNvSpPr/>
          <p:nvPr/>
        </p:nvSpPr>
        <p:spPr>
          <a:xfrm>
            <a:off x="816706" y="2670088"/>
            <a:ext cx="71400" cy="71400"/>
          </a:xfrm>
          <a:prstGeom prst="ellipse">
            <a:avLst/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0" name="Google Shape;1160;p79"/>
          <p:cNvSpPr txBox="1"/>
          <p:nvPr/>
        </p:nvSpPr>
        <p:spPr>
          <a:xfrm>
            <a:off x="996729" y="2632226"/>
            <a:ext cx="1356599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课后实战项目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1" name="Google Shape;1161;p79"/>
          <p:cNvSpPr/>
          <p:nvPr/>
        </p:nvSpPr>
        <p:spPr>
          <a:xfrm>
            <a:off x="5031519" y="2700036"/>
            <a:ext cx="71400" cy="7140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2" name="Google Shape;1162;p79"/>
          <p:cNvSpPr txBox="1"/>
          <p:nvPr/>
        </p:nvSpPr>
        <p:spPr>
          <a:xfrm>
            <a:off x="5211541" y="2662174"/>
            <a:ext cx="1356599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课后实战项目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3" name="Google Shape;1163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5450" y="3717219"/>
            <a:ext cx="1356599" cy="1344431"/>
          </a:xfrm>
          <a:prstGeom prst="rect">
            <a:avLst/>
          </a:prstGeom>
          <a:solidFill>
            <a:srgbClr val="FAFAF8"/>
          </a:solidFill>
          <a:ln>
            <a:noFill/>
          </a:ln>
        </p:spPr>
      </p:pic>
      <p:sp>
        <p:nvSpPr>
          <p:cNvPr id="1164" name="Google Shape;1164;p79"/>
          <p:cNvSpPr/>
          <p:nvPr/>
        </p:nvSpPr>
        <p:spPr>
          <a:xfrm>
            <a:off x="268750" y="3941187"/>
            <a:ext cx="6057900" cy="785700"/>
          </a:xfrm>
          <a:prstGeom prst="roundRect">
            <a:avLst>
              <a:gd fmla="val 7273" name="adj"/>
            </a:avLst>
          </a:prstGeom>
          <a:solidFill>
            <a:srgbClr val="F4F1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5" name="Google Shape;1165;p79"/>
          <p:cNvSpPr txBox="1"/>
          <p:nvPr/>
        </p:nvSpPr>
        <p:spPr>
          <a:xfrm>
            <a:off x="448127" y="3987475"/>
            <a:ext cx="1309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1800" u="none" cap="none" strike="noStrike">
                <a:solidFill>
                  <a:srgbClr val="EA580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Payment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6" name="Google Shape;1166;p79"/>
          <p:cNvSpPr txBox="1"/>
          <p:nvPr/>
        </p:nvSpPr>
        <p:spPr>
          <a:xfrm>
            <a:off x="1559325" y="3941175"/>
            <a:ext cx="478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2400" u="none" cap="none" strike="noStrike">
                <a:solidFill>
                  <a:srgbClr val="1C191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Zelle： info@elitecoach101.com</a:t>
            </a:r>
            <a:endParaRPr b="1" i="0" sz="2400" u="none" cap="none" strike="noStrike">
              <a:solidFill>
                <a:srgbClr val="000000"/>
              </a:solidFill>
            </a:endParaRPr>
          </a:p>
        </p:txBody>
      </p:sp>
      <p:sp>
        <p:nvSpPr>
          <p:cNvPr id="1167" name="Google Shape;1167;p79"/>
          <p:cNvSpPr txBox="1"/>
          <p:nvPr/>
        </p:nvSpPr>
        <p:spPr>
          <a:xfrm>
            <a:off x="3727778" y="4478550"/>
            <a:ext cx="4481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1800" u="none" cap="none" strike="noStrike">
                <a:solidFill>
                  <a:srgbClr val="EA580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Wechat： </a:t>
            </a:r>
            <a:r>
              <a:rPr b="1" lang="en" sz="1800">
                <a:solidFill>
                  <a:srgbClr val="EA580C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atlanta711</a:t>
            </a:r>
            <a:endParaRPr b="1" i="0" sz="18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