
<file path=[Content_Types].xml><?xml version="1.0" encoding="utf-8"?>
<Types xmlns="http://schemas.openxmlformats.org/package/2006/content-types">
  <Default Extension="jpg" ContentType="image/j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slides/slide15.xml" ContentType="application/vnd.openxmlformats-officedocument.presentationml.slide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28.xml" ContentType="application/vnd.openxmlformats-officedocument.presentationml.slideLayout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30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31.xml" ContentType="application/vnd.openxmlformats-officedocument.presentationml.slideLayout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32.xml" ContentType="application/vnd.openxmlformats-officedocument.presentationml.slideLayout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3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trictFirstAndLastChars="0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theme" Target="theme/theme1.xml"/><Relationship Id="rId5" Type="http://schemas.openxmlformats.org/officeDocument/2006/relationships/theme" Target="theme/theme2.xml"/><Relationship Id="rId6" Type="http://schemas.openxmlformats.org/officeDocument/2006/relationships/theme" Target="theme/theme3.xml"/><Relationship Id="rId7" Type="http://schemas.openxmlformats.org/officeDocument/2006/relationships/theme" Target="theme/theme4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 /><Relationship Id="rId29" Type="http://schemas.openxmlformats.org/officeDocument/2006/relationships/tableStyles" Target="tableStyles.xml" /><Relationship Id="rId30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7416401" name="Google Shape;3;n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5225122" name="Google Shape;4;n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1830892" name="Google Shape;171;g3f51a0bc633_2_75:notes"/>
          <p:cNvSpPr/>
          <p:nvPr>
            <p:ph type="sldImg" idx="2"/>
          </p:nvPr>
        </p:nvSpPr>
        <p:spPr bwMode="auto"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0141410" name="Google Shape;172;g3f51a0bc633_2_75:notes"/>
          <p:cNvSpPr txBox="1"/>
          <p:nvPr>
            <p:ph type="body" idx="1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开场白：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"大家好，我是 Austin，今晚这个 30 分钟的直播，我要教你一件事——怎么把你脑子里的专业知识，变成一个真正可以运行的 AI 工具。不是做个 ChatGPT 对话，是真的能帮你工作的那种。"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提示：等人进直播间，可以先聊聊大家在哪座城市、做什么行业。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6601089" name="Google Shape;239;g3f51a0bc633_2_144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  <p:sp>
        <p:nvSpPr>
          <p:cNvPr id="1166011673" name="Google Shape;240;g3f51a0bc633_2_144:notes"/>
          <p:cNvSpPr/>
          <p:nvPr>
            <p:ph type="sldImg" idx="2"/>
          </p:nvPr>
        </p:nvSpPr>
        <p:spPr bwMode="auto"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2520542" name="Google Shape;280;g3f51a0bc633_2_184:notes"/>
          <p:cNvSpPr/>
          <p:nvPr>
            <p:ph type="sldImg" idx="2"/>
          </p:nvPr>
        </p:nvSpPr>
        <p:spPr bwMode="auto"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51889059" name="Google Shape;281;g3f51a0bc633_2_184:notes"/>
          <p:cNvSpPr txBox="1"/>
          <p:nvPr>
            <p:ph type="body" idx="1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"今晚我给大家三样干货——第一，炒股方法论文档，S3 课程的核心内容；第二，Design System 模板文件，S4 课程的核心素材；第三，更重要的是，你会理解怎么用这套思路把自己的专业做成 AI 产品。"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提示：提醒大家把链接记下来，后面会有机会下载。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2762758" name="Google Shape;319;g3f51a0bc633_2_222:notes"/>
          <p:cNvSpPr/>
          <p:nvPr>
            <p:ph type="sldImg" idx="2"/>
          </p:nvPr>
        </p:nvSpPr>
        <p:spPr bwMode="auto"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15403" name="Google Shape;320;g3f51a0bc633_2_222:notes"/>
          <p:cNvSpPr txBox="1"/>
          <p:nvPr>
            <p:ph type="body" idx="1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"我来问你一个问题——你有没有这种感觉，你在某个领域积累了很多年，但是你的经验只能在你亲自工作的时候才能发挥作用？你睡着了它就停了，你不在场它就没了。"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停顿，让观众思考。"这个问题，AI 可以解决。"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9248502" name="Google Shape;358;g3f51a0bc633_2_260:notes"/>
          <p:cNvSpPr/>
          <p:nvPr>
            <p:ph type="sldImg" idx="2"/>
          </p:nvPr>
        </p:nvSpPr>
        <p:spPr bwMode="auto"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3648359" name="Google Shape;359;g3f51a0bc633_2_260:notes"/>
          <p:cNvSpPr txBox="1"/>
          <p:nvPr>
            <p:ph type="body" idx="1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核心信息： Charlie个人对AI的战略判断（2-3分钟，这是全场最重要的部分之一）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讲解要点（Charlie填入自己的真实判断）：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• 判断1：未来5年，AI将重新定义知识型岗位——用自己亲眼看到的案例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• 判断2：身边最厉害的人都在用AI打10倍杠杆——具体例子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• 判断3：窗口期就在这2-3年，所以选择现在系统性投入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注意： 这里用第一人称，讲自己的真实判断和经历，不是泛泛而谈。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语气： 自信、笃定，不是建议，是宣言。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切换到P05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8981247" name="Google Shape;420;g3f51a0bc633_2_321:notes"/>
          <p:cNvSpPr/>
          <p:nvPr>
            <p:ph type="sldImg" idx="2"/>
          </p:nvPr>
        </p:nvSpPr>
        <p:spPr bwMode="auto"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8527911" name="Google Shape;421;g3f51a0bc633_2_321:notes"/>
          <p:cNvSpPr txBox="1"/>
          <p:nvPr>
            <p:ph type="body" idx="1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"这就是今天最核心的一句话——专业知识 × Claude = 可运行 AI 产品。不是知识 + AI，是乘法，是你的专业让 AI 变得有价值。没有你的专业知识，AI 只是通用工具。"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可以停顿让这句话沉淀。"今天我们演示两个案例，一个是炒股，一个是知识服务网站。"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2577659" name="Google Shape;449;g3f51a0bc633_2_349:notes"/>
          <p:cNvSpPr/>
          <p:nvPr>
            <p:ph type="sldImg" idx="2"/>
          </p:nvPr>
        </p:nvSpPr>
        <p:spPr bwMode="auto"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5347316" name="Google Shape;450;g3f51a0bc633_2_349:notes"/>
          <p:cNvSpPr txBox="1"/>
          <p:nvPr>
            <p:ph type="body" idx="1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"Claude Code 是一个跑在终端里的 AI，它不是你打开网页对话的那种。它真正理解你整个项目，你所有的文件，你的工作流。最重要的是，你可以把你的判断逻辑写成 Skill 文件，让它照着跑。"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强调：Skill 文件是今天的核心概念，下一页要演示。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838621" name="Google Shape;508;g3f51a0bc633_4_0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  <p:sp>
        <p:nvSpPr>
          <p:cNvPr id="1422703595" name="Google Shape;509;g3f51a0bc633_4_0:notes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0446204" name="Google Shape;601;g3f51a0bc633_2_544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65639323" name="Google Shape;602;g3f51a0bc633_2_544:notes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7326393" name="Google Shape;660;g3f51a0bc633_2_602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295147512" name="Google Shape;661;g3f51a0bc633_2_602:notes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3963092" name="Google Shape;751;g3f51a0bc633_2_692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20090922" name="Google Shape;752;g3f51a0bc633_2_692:notes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E6B9014-C003-2C44-04B4-1A375DD963A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7224964" name="Google Shape;816;g3f51b9eb801_1_0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096938" name="Google Shape;817;g3f51b9eb801_1_0:notes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320056" name="Google Shape;849;g3f51b9eb801_1_33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77711929" name="Google Shape;850;g3f51b9eb801_1_33:notes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2807565" name="Google Shape;885;g3f51a0bc633_2_823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83099885" name="Google Shape;886;g3f51a0bc633_2_823:notes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5369546" name="Google Shape;928;g3f52a37a88d_0_0:notes"/>
          <p:cNvSpPr/>
          <p:nvPr>
            <p:ph type="sldImg" idx="2"/>
          </p:nvPr>
        </p:nvSpPr>
        <p:spPr bwMode="auto"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7688646" name="Google Shape;929;g3f52a37a88d_0_0:notes"/>
          <p:cNvSpPr txBox="1"/>
          <p:nvPr>
            <p:ph type="body" idx="1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"现在我们换一个场景——知识服务。你有没有这三个问题：有人想问你，你不在线；重复的问题每次亲自回答；你的方法论没有载体，无法传播。这三个问题，S4 课程解决的就是这个。"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让大家在直播间打"1"如果有这个问题。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0396107" name="Google Shape;1001;g3f52bd5a439_7_0:notes"/>
          <p:cNvSpPr txBox="1"/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  <p:sp>
        <p:nvSpPr>
          <p:cNvPr id="972999441" name="Google Shape;1002;g3f52bd5a439_7_0:notes"/>
          <p:cNvSpPr/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4368335" name="Google Shape;1055;g3f51a0bc633_2_894:notes"/>
          <p:cNvSpPr/>
          <p:nvPr>
            <p:ph type="sldImg" idx="2"/>
          </p:nvPr>
        </p:nvSpPr>
        <p:spPr bwMode="auto"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9701793" name="Google Shape;1056;g3f51a0bc633_2_894:notes"/>
          <p:cNvSpPr txBox="1"/>
          <p:nvPr>
            <p:ph type="body" idx="1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"所有今天提到的工具和链接我都整理在这里。Claude Code 在 claude.ai/code，文档在 docs.anthropic.com，报名平台是 elitecoach101.com，课程资料是 learn.austinxyz.ai。"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可以简单过一遍，不需要逐一点击。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523856" name="Google Shape;1094;g3f51a0bc633_2_932:notes"/>
          <p:cNvSpPr/>
          <p:nvPr>
            <p:ph type="sldImg" idx="2"/>
          </p:nvPr>
        </p:nvSpPr>
        <p:spPr bwMode="auto"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7466208" name="Google Shape;1095;g3f51a0bc633_2_932:notes"/>
          <p:cNvSpPr txBox="1"/>
          <p:nvPr>
            <p:ph type="body" idx="1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结语：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"好，今晚就到这里。记住这个公式——专业知识 × Claude = 可运行 AI 产品。你有多年的积累，Claude 给你一个放大器。希望 S3 和 S4 里再见，谢谢大家。"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" sz="1800"/>
              <a:t>等直播间留言结束后退出直播。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showMasterSp="1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047005" name="Google Shape;10;p2"/>
          <p:cNvSpPr txBox="1"/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415269746" name="Google Shape;11;p2"/>
          <p:cNvSpPr txBox="1"/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2038756874" name="Google Shape;12;p2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showMasterSp="1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6225586" name="Google Shape;14;p3"/>
          <p:cNvSpPr txBox="1"/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570278323" name="Google Shape;15;p3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9625105" name="Google Shape;17;p4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45370043" name="Google Shape;18;p4"/>
          <p:cNvSpPr txBox="1"/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55698562" name="Google Shape;19;p4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showMasterSp="1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634553" name="Google Shape;21;p5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81827327" name="Google Shape;22;p5"/>
          <p:cNvSpPr txBox="1"/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1485834803" name="Google Shape;23;p5"/>
          <p:cNvSpPr txBox="1"/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879919993" name="Google Shape;24;p5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showMasterSp="1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5438436" name="Google Shape;26;p6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92379845" name="Google Shape;27;p6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 text" preserve="0" showMasterPhAnim="0" showMasterSp="1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9656337" name="Google Shape;29;p7"/>
          <p:cNvSpPr txBox="1"/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1930833236" name="Google Shape;30;p7"/>
          <p:cNvSpPr txBox="1"/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638434315" name="Google Shape;31;p7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Main point" preserve="0" showMasterPhAnim="0" showMasterSp="1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1142585" name="Google Shape;33;p8"/>
          <p:cNvSpPr txBox="1"/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1362026443" name="Google Shape;34;p8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title and description" preserve="0" showMasterPhAnim="0" showMasterSp="1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8828678" name="Google Shape;36;p9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56284405" name="Google Shape;37;p9"/>
          <p:cNvSpPr txBox="1"/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1522465211" name="Google Shape;38;p9"/>
          <p:cNvSpPr txBox="1"/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641266733" name="Google Shape;39;p9"/>
          <p:cNvSpPr txBox="1"/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14147486" name="Google Shape;40;p9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showMasterSp="1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2323701" name="Google Shape;42;p10"/>
          <p:cNvSpPr txBox="1"/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35046323" name="Google Shape;43;p10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number" preserve="0" showMasterPhAnim="0" showMasterSp="1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8803965" name="Google Shape;45;p11"/>
          <p:cNvSpPr txBox="1"/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65216862" name="Google Shape;46;p11"/>
          <p:cNvSpPr txBox="1"/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38550849" name="Google Shape;47;p11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5673123" name="Google Shape;49;p12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showMasterSp="1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0785022" name="Google Shape;57;p14"/>
          <p:cNvSpPr txBox="1"/>
          <p:nvPr>
            <p:ph type="ctrTitle"/>
          </p:nvPr>
        </p:nvSpPr>
        <p:spPr bwMode="auto">
          <a:xfrm>
            <a:off x="514350" y="1597819"/>
            <a:ext cx="58293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35361706" name="Google Shape;58;p14"/>
          <p:cNvSpPr txBox="1"/>
          <p:nvPr>
            <p:ph type="subTitle" idx="1"/>
          </p:nvPr>
        </p:nvSpPr>
        <p:spPr bwMode="auto">
          <a:xfrm>
            <a:off x="1028700" y="2914650"/>
            <a:ext cx="48006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967316" name="Google Shape;59;p14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45625148" name="Google Shape;60;p14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60055778" name="Google Shape;61;p14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7500425" name="Google Shape;63;p15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77973909" name="Google Shape;64;p15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36781791" name="Google Shape;65;p15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Content" preserve="0" showMasterPhAnim="0" showMasterSp="1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7348516" name="Google Shape;67;p16"/>
          <p:cNvSpPr txBox="1"/>
          <p:nvPr>
            <p:ph type="title"/>
          </p:nvPr>
        </p:nvSpPr>
        <p:spPr bwMode="auto"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1490458" name="Google Shape;68;p16"/>
          <p:cNvSpPr txBox="1"/>
          <p:nvPr>
            <p:ph type="body" idx="1"/>
          </p:nvPr>
        </p:nvSpPr>
        <p:spPr bwMode="auto"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43742894" name="Google Shape;69;p16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76511975" name="Google Shape;70;p16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07162188" name="Google Shape;71;p16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showMasterSp="1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4218212" name="Google Shape;73;p17"/>
          <p:cNvSpPr txBox="1"/>
          <p:nvPr>
            <p:ph type="title"/>
          </p:nvPr>
        </p:nvSpPr>
        <p:spPr bwMode="auto">
          <a:xfrm>
            <a:off x="541735" y="3305175"/>
            <a:ext cx="58293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0978355" name="Google Shape;74;p17"/>
          <p:cNvSpPr txBox="1"/>
          <p:nvPr>
            <p:ph type="body" idx="1"/>
          </p:nvPr>
        </p:nvSpPr>
        <p:spPr bwMode="auto">
          <a:xfrm>
            <a:off x="541735" y="2180035"/>
            <a:ext cx="58293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76236908" name="Google Shape;75;p17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46428042" name="Google Shape;76;p17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54094833" name="Google Shape;77;p17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wo Content" preserve="0" showMasterPhAnim="0" showMasterSp="1" type="twoObj" userDrawn="1">
  <p:cSld name="TWO_OBJEC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1683944" name="Google Shape;79;p18"/>
          <p:cNvSpPr txBox="1"/>
          <p:nvPr>
            <p:ph type="title"/>
          </p:nvPr>
        </p:nvSpPr>
        <p:spPr bwMode="auto"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95452748" name="Google Shape;80;p18"/>
          <p:cNvSpPr txBox="1"/>
          <p:nvPr>
            <p:ph type="body" idx="1"/>
          </p:nvPr>
        </p:nvSpPr>
        <p:spPr bwMode="auto">
          <a:xfrm>
            <a:off x="34290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>
            <a:pPr>
              <a:defRPr/>
            </a:pPr>
            <a:endParaRPr/>
          </a:p>
        </p:txBody>
      </p:sp>
      <p:sp>
        <p:nvSpPr>
          <p:cNvPr id="913781871" name="Google Shape;81;p18"/>
          <p:cNvSpPr txBox="1"/>
          <p:nvPr>
            <p:ph type="body" idx="2"/>
          </p:nvPr>
        </p:nvSpPr>
        <p:spPr bwMode="auto">
          <a:xfrm>
            <a:off x="348615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>
            <a:pPr>
              <a:defRPr/>
            </a:pPr>
            <a:endParaRPr/>
          </a:p>
        </p:txBody>
      </p:sp>
      <p:sp>
        <p:nvSpPr>
          <p:cNvPr id="2095445346" name="Google Shape;82;p18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8657390" name="Google Shape;83;p18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7020096" name="Google Shape;84;p18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mparison" preserve="0" showMasterPhAnim="0" showMasterSp="1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5951894" name="Google Shape;86;p19"/>
          <p:cNvSpPr txBox="1"/>
          <p:nvPr>
            <p:ph type="title"/>
          </p:nvPr>
        </p:nvSpPr>
        <p:spPr bwMode="auto"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93916570" name="Google Shape;87;p19"/>
          <p:cNvSpPr txBox="1"/>
          <p:nvPr>
            <p:ph type="body" idx="1"/>
          </p:nvPr>
        </p:nvSpPr>
        <p:spPr bwMode="auto">
          <a:xfrm>
            <a:off x="342900" y="1151335"/>
            <a:ext cx="3030141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>
              <a:defRPr/>
            </a:pPr>
            <a:endParaRPr/>
          </a:p>
        </p:txBody>
      </p:sp>
      <p:sp>
        <p:nvSpPr>
          <p:cNvPr id="1510196632" name="Google Shape;88;p19"/>
          <p:cNvSpPr txBox="1"/>
          <p:nvPr>
            <p:ph type="body" idx="2"/>
          </p:nvPr>
        </p:nvSpPr>
        <p:spPr bwMode="auto">
          <a:xfrm>
            <a:off x="342900" y="1631156"/>
            <a:ext cx="3030141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1575508498" name="Google Shape;89;p19"/>
          <p:cNvSpPr txBox="1"/>
          <p:nvPr>
            <p:ph type="body" idx="3"/>
          </p:nvPr>
        </p:nvSpPr>
        <p:spPr bwMode="auto">
          <a:xfrm>
            <a:off x="3483769" y="1151335"/>
            <a:ext cx="3031331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>
              <a:defRPr/>
            </a:pPr>
            <a:endParaRPr/>
          </a:p>
        </p:txBody>
      </p:sp>
      <p:sp>
        <p:nvSpPr>
          <p:cNvPr id="616016130" name="Google Shape;90;p19"/>
          <p:cNvSpPr txBox="1"/>
          <p:nvPr>
            <p:ph type="body" idx="4"/>
          </p:nvPr>
        </p:nvSpPr>
        <p:spPr bwMode="auto">
          <a:xfrm>
            <a:off x="3483769" y="1631156"/>
            <a:ext cx="3031331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83977970" name="Google Shape;91;p19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50700980" name="Google Shape;92;p19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71110412" name="Google Shape;93;p19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showMasterSp="1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7979774" name="Google Shape;95;p20"/>
          <p:cNvSpPr txBox="1"/>
          <p:nvPr>
            <p:ph type="title"/>
          </p:nvPr>
        </p:nvSpPr>
        <p:spPr bwMode="auto"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2263915" name="Google Shape;96;p20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09894660" name="Google Shape;97;p20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12047717" name="Google Shape;98;p20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ontent with Caption" preserve="0" showMasterPhAnim="0" showMasterSp="1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0435238" name="Google Shape;100;p21"/>
          <p:cNvSpPr txBox="1"/>
          <p:nvPr>
            <p:ph type="title"/>
          </p:nvPr>
        </p:nvSpPr>
        <p:spPr bwMode="auto">
          <a:xfrm>
            <a:off x="342900" y="204788"/>
            <a:ext cx="2256235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27637818" name="Google Shape;101;p21"/>
          <p:cNvSpPr txBox="1"/>
          <p:nvPr>
            <p:ph type="body" idx="1"/>
          </p:nvPr>
        </p:nvSpPr>
        <p:spPr bwMode="auto">
          <a:xfrm>
            <a:off x="2681287" y="204788"/>
            <a:ext cx="3833813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pPr>
              <a:defRPr/>
            </a:pPr>
            <a:endParaRPr/>
          </a:p>
        </p:txBody>
      </p:sp>
      <p:sp>
        <p:nvSpPr>
          <p:cNvPr id="1667333075" name="Google Shape;102;p21"/>
          <p:cNvSpPr txBox="1"/>
          <p:nvPr>
            <p:ph type="body" idx="2"/>
          </p:nvPr>
        </p:nvSpPr>
        <p:spPr bwMode="auto">
          <a:xfrm>
            <a:off x="342900" y="1076325"/>
            <a:ext cx="2256235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pPr>
              <a:defRPr/>
            </a:pPr>
            <a:endParaRPr/>
          </a:p>
        </p:txBody>
      </p:sp>
      <p:sp>
        <p:nvSpPr>
          <p:cNvPr id="1377939917" name="Google Shape;103;p21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47371279" name="Google Shape;104;p21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29225909" name="Google Shape;105;p21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Picture with Caption" preserve="0" showMasterPhAnim="0" showMasterSp="1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5882006" name="Google Shape;107;p22"/>
          <p:cNvSpPr txBox="1"/>
          <p:nvPr>
            <p:ph type="title"/>
          </p:nvPr>
        </p:nvSpPr>
        <p:spPr bwMode="auto">
          <a:xfrm>
            <a:off x="1344216" y="3600450"/>
            <a:ext cx="41148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49040030" name="Google Shape;108;p22"/>
          <p:cNvSpPr/>
          <p:nvPr>
            <p:ph type="pic" idx="2"/>
          </p:nvPr>
        </p:nvSpPr>
        <p:spPr bwMode="auto">
          <a:xfrm>
            <a:off x="1344216" y="459581"/>
            <a:ext cx="4114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809726309" name="Google Shape;109;p22"/>
          <p:cNvSpPr txBox="1"/>
          <p:nvPr>
            <p:ph type="body" idx="1"/>
          </p:nvPr>
        </p:nvSpPr>
        <p:spPr bwMode="auto">
          <a:xfrm>
            <a:off x="1344216" y="4025503"/>
            <a:ext cx="41148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pPr>
              <a:defRPr/>
            </a:pPr>
            <a:endParaRPr/>
          </a:p>
        </p:txBody>
      </p:sp>
      <p:sp>
        <p:nvSpPr>
          <p:cNvPr id="1865135132" name="Google Shape;110;p22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08066016" name="Google Shape;111;p22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92262861" name="Google Shape;112;p22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Vertical Text" preserve="0" showMasterPhAnim="0" showMasterSp="1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1398161" name="Google Shape;114;p23"/>
          <p:cNvSpPr txBox="1"/>
          <p:nvPr>
            <p:ph type="title"/>
          </p:nvPr>
        </p:nvSpPr>
        <p:spPr bwMode="auto"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64091154" name="Google Shape;115;p23"/>
          <p:cNvSpPr txBox="1"/>
          <p:nvPr>
            <p:ph type="body" idx="1"/>
          </p:nvPr>
        </p:nvSpPr>
        <p:spPr bwMode="auto">
          <a:xfrm rot="5400000">
            <a:off x="1731764" y="-188714"/>
            <a:ext cx="3394472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8646098" name="Google Shape;116;p23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80074770" name="Google Shape;117;p23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34389265" name="Google Shape;118;p23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Vertical Title and Text" preserve="0" showMasterPhAnim="0" showMasterSp="1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4264209" name="Google Shape;120;p24"/>
          <p:cNvSpPr txBox="1"/>
          <p:nvPr>
            <p:ph type="title"/>
          </p:nvPr>
        </p:nvSpPr>
        <p:spPr bwMode="auto">
          <a:xfrm rot="5400000">
            <a:off x="3549253" y="1628775"/>
            <a:ext cx="4388644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9557612" name="Google Shape;121;p24"/>
          <p:cNvSpPr txBox="1"/>
          <p:nvPr>
            <p:ph type="body" idx="1"/>
          </p:nvPr>
        </p:nvSpPr>
        <p:spPr bwMode="auto">
          <a:xfrm rot="5400000">
            <a:off x="406003" y="142875"/>
            <a:ext cx="4388644" cy="451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24150233" name="Google Shape;122;p24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5206931" name="Google Shape;123;p24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17118213" name="Google Shape;124;p24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Main point" preserve="0" showMasterPhAnim="0" showMasterSp="1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693785" name="Google Shape;130;p26"/>
          <p:cNvSpPr txBox="1"/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53397730" name="Google Shape;131;p26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showMasterSp="1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2992283" name="Google Shape;133;p27"/>
          <p:cNvSpPr txBox="1"/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538587093" name="Google Shape;134;p27"/>
          <p:cNvSpPr txBox="1"/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1002618615" name="Google Shape;135;p27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showMasterSp="1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3223967" name="Google Shape;137;p28"/>
          <p:cNvSpPr txBox="1"/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1778308915" name="Google Shape;138;p28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3027678" name="Google Shape;140;p29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827662" name="Google Shape;141;p29"/>
          <p:cNvSpPr txBox="1"/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89324239" name="Google Shape;142;p29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showMasterSp="1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9944554" name="Google Shape;144;p30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46782153" name="Google Shape;145;p30"/>
          <p:cNvSpPr txBox="1"/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390700213" name="Google Shape;146;p30"/>
          <p:cNvSpPr txBox="1"/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975402999" name="Google Shape;147;p30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showMasterSp="1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4887628" name="Google Shape;149;p31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0125362" name="Google Shape;150;p31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 text" preserve="0" showMasterPhAnim="0" showMasterSp="1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7498457" name="Google Shape;152;p32"/>
          <p:cNvSpPr txBox="1"/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2057424547" name="Google Shape;153;p32"/>
          <p:cNvSpPr txBox="1"/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1635198365" name="Google Shape;154;p32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title and description" preserve="0" showMasterPhAnim="0" showMasterSp="1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9079977" name="Google Shape;156;p33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7406760" name="Google Shape;157;p33"/>
          <p:cNvSpPr txBox="1"/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1232268341" name="Google Shape;158;p33"/>
          <p:cNvSpPr txBox="1"/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1171270512" name="Google Shape;159;p33"/>
          <p:cNvSpPr txBox="1"/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2525176" name="Google Shape;160;p33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showMasterSp="1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4706507" name="Google Shape;162;p34"/>
          <p:cNvSpPr txBox="1"/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93076487" name="Google Shape;163;p34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number" preserve="0" showMasterPhAnim="0" showMasterSp="1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5009883" name="Google Shape;165;p35"/>
          <p:cNvSpPr txBox="1"/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704537842" name="Google Shape;166;p35"/>
          <p:cNvSpPr txBox="1"/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3148281" name="Google Shape;167;p35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7791917" name="Google Shape;169;p36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/Relationships>
</file>

<file path=ppt/slideMasters/_rels/slideMaster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simple-light-2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6822397" name="Google Shape;6;p1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9823099" name="Google Shape;7;p1"/>
          <p:cNvSpPr txBox="1"/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73247214" name="Google Shape;8;p1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0888420" name="Google Shape;51;p13"/>
          <p:cNvSpPr txBox="1"/>
          <p:nvPr>
            <p:ph type="title"/>
          </p:nvPr>
        </p:nvSpPr>
        <p:spPr bwMode="auto"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50746047" name="Google Shape;52;p13"/>
          <p:cNvSpPr txBox="1"/>
          <p:nvPr>
            <p:ph type="body" idx="1"/>
          </p:nvPr>
        </p:nvSpPr>
        <p:spPr bwMode="auto"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71157497" name="Google Shape;53;p13"/>
          <p:cNvSpPr txBox="1"/>
          <p:nvPr>
            <p:ph type="dt" idx="10"/>
          </p:nvPr>
        </p:nvSpPr>
        <p:spPr bwMode="auto"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85233030" name="Google Shape;54;p13"/>
          <p:cNvSpPr txBox="1"/>
          <p:nvPr>
            <p:ph type="ftr" idx="11"/>
          </p:nvPr>
        </p:nvSpPr>
        <p:spPr bwMode="auto"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47773827" name="Google Shape;55;p13"/>
          <p:cNvSpPr txBox="1"/>
          <p:nvPr>
            <p:ph type="sldNum" idx="12"/>
          </p:nvPr>
        </p:nvSpPr>
        <p:spPr bwMode="auto"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simple-light-2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6361047" name="Google Shape;126;p25"/>
          <p:cNvSpPr txBox="1"/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42137209" name="Google Shape;127;p25"/>
          <p:cNvSpPr txBox="1"/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98154871" name="Google Shape;128;p25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5087673" name="Google Shape;174;p37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20105648" name="Google Shape;175;p37"/>
          <p:cNvGrpSpPr/>
          <p:nvPr/>
        </p:nvGrpSpPr>
        <p:grpSpPr bwMode="auto">
          <a:xfrm>
            <a:off x="553641" y="553641"/>
            <a:ext cx="892969" cy="1464469"/>
            <a:chOff x="738188" y="738188"/>
            <a:chExt cx="1190625" cy="1952625"/>
          </a:xfrm>
        </p:grpSpPr>
        <p:sp>
          <p:nvSpPr>
            <p:cNvPr id="176" name="Google Shape;176;p37"/>
            <p:cNvSpPr/>
            <p:nvPr/>
          </p:nvSpPr>
          <p:spPr bwMode="auto">
            <a:xfrm>
              <a:off x="738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7" name="Google Shape;177;p37"/>
            <p:cNvSpPr/>
            <p:nvPr/>
          </p:nvSpPr>
          <p:spPr bwMode="auto">
            <a:xfrm>
              <a:off x="1119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8" name="Google Shape;178;p37"/>
            <p:cNvSpPr/>
            <p:nvPr/>
          </p:nvSpPr>
          <p:spPr bwMode="auto">
            <a:xfrm>
              <a:off x="1500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9" name="Google Shape;179;p37"/>
            <p:cNvSpPr/>
            <p:nvPr/>
          </p:nvSpPr>
          <p:spPr bwMode="auto">
            <a:xfrm>
              <a:off x="1881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0" name="Google Shape;180;p37"/>
            <p:cNvSpPr/>
            <p:nvPr/>
          </p:nvSpPr>
          <p:spPr bwMode="auto">
            <a:xfrm>
              <a:off x="738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1" name="Google Shape;181;p37"/>
            <p:cNvSpPr/>
            <p:nvPr/>
          </p:nvSpPr>
          <p:spPr bwMode="auto">
            <a:xfrm>
              <a:off x="1119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2" name="Google Shape;182;p37"/>
            <p:cNvSpPr/>
            <p:nvPr/>
          </p:nvSpPr>
          <p:spPr bwMode="auto">
            <a:xfrm>
              <a:off x="1500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3" name="Google Shape;183;p37"/>
            <p:cNvSpPr/>
            <p:nvPr/>
          </p:nvSpPr>
          <p:spPr bwMode="auto">
            <a:xfrm>
              <a:off x="1881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4" name="Google Shape;184;p37"/>
            <p:cNvSpPr/>
            <p:nvPr/>
          </p:nvSpPr>
          <p:spPr bwMode="auto">
            <a:xfrm>
              <a:off x="738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5" name="Google Shape;185;p37"/>
            <p:cNvSpPr/>
            <p:nvPr/>
          </p:nvSpPr>
          <p:spPr bwMode="auto">
            <a:xfrm>
              <a:off x="1119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6" name="Google Shape;186;p37"/>
            <p:cNvSpPr/>
            <p:nvPr/>
          </p:nvSpPr>
          <p:spPr bwMode="auto">
            <a:xfrm>
              <a:off x="1500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7" name="Google Shape;187;p37"/>
            <p:cNvSpPr/>
            <p:nvPr/>
          </p:nvSpPr>
          <p:spPr bwMode="auto">
            <a:xfrm>
              <a:off x="1881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8" name="Google Shape;188;p37"/>
            <p:cNvSpPr/>
            <p:nvPr/>
          </p:nvSpPr>
          <p:spPr bwMode="auto">
            <a:xfrm>
              <a:off x="738188" y="188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9" name="Google Shape;189;p37"/>
            <p:cNvSpPr/>
            <p:nvPr/>
          </p:nvSpPr>
          <p:spPr bwMode="auto">
            <a:xfrm>
              <a:off x="1119188" y="188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0" name="Google Shape;190;p37"/>
            <p:cNvSpPr/>
            <p:nvPr/>
          </p:nvSpPr>
          <p:spPr bwMode="auto">
            <a:xfrm>
              <a:off x="1500188" y="188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1" name="Google Shape;191;p37"/>
            <p:cNvSpPr/>
            <p:nvPr/>
          </p:nvSpPr>
          <p:spPr bwMode="auto">
            <a:xfrm>
              <a:off x="1881188" y="188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2" name="Google Shape;192;p37"/>
            <p:cNvSpPr/>
            <p:nvPr/>
          </p:nvSpPr>
          <p:spPr bwMode="auto">
            <a:xfrm>
              <a:off x="738188" y="226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3" name="Google Shape;193;p37"/>
            <p:cNvSpPr/>
            <p:nvPr/>
          </p:nvSpPr>
          <p:spPr bwMode="auto">
            <a:xfrm>
              <a:off x="1119188" y="226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4" name="Google Shape;194;p37"/>
            <p:cNvSpPr/>
            <p:nvPr/>
          </p:nvSpPr>
          <p:spPr bwMode="auto">
            <a:xfrm>
              <a:off x="1500188" y="226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5" name="Google Shape;195;p37"/>
            <p:cNvSpPr/>
            <p:nvPr/>
          </p:nvSpPr>
          <p:spPr bwMode="auto">
            <a:xfrm>
              <a:off x="1881188" y="226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6" name="Google Shape;196;p37"/>
            <p:cNvSpPr/>
            <p:nvPr/>
          </p:nvSpPr>
          <p:spPr bwMode="auto">
            <a:xfrm>
              <a:off x="738188" y="2643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7" name="Google Shape;197;p37"/>
            <p:cNvSpPr/>
            <p:nvPr/>
          </p:nvSpPr>
          <p:spPr bwMode="auto">
            <a:xfrm>
              <a:off x="1119188" y="2643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8" name="Google Shape;198;p37"/>
            <p:cNvSpPr/>
            <p:nvPr/>
          </p:nvSpPr>
          <p:spPr bwMode="auto">
            <a:xfrm>
              <a:off x="1500188" y="2643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9" name="Google Shape;199;p37"/>
            <p:cNvSpPr/>
            <p:nvPr/>
          </p:nvSpPr>
          <p:spPr bwMode="auto">
            <a:xfrm>
              <a:off x="1881188" y="2643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46511680" name="Google Shape;200;p37"/>
          <p:cNvGrpSpPr/>
          <p:nvPr/>
        </p:nvGrpSpPr>
        <p:grpSpPr bwMode="auto">
          <a:xfrm>
            <a:off x="7697391" y="3411141"/>
            <a:ext cx="892969" cy="1178719"/>
            <a:chOff x="10263188" y="4548188"/>
            <a:chExt cx="1190625" cy="1571625"/>
          </a:xfrm>
        </p:grpSpPr>
        <p:sp>
          <p:nvSpPr>
            <p:cNvPr id="201" name="Google Shape;201;p37"/>
            <p:cNvSpPr/>
            <p:nvPr/>
          </p:nvSpPr>
          <p:spPr bwMode="auto">
            <a:xfrm>
              <a:off x="10263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2" name="Google Shape;202;p37"/>
            <p:cNvSpPr/>
            <p:nvPr/>
          </p:nvSpPr>
          <p:spPr bwMode="auto">
            <a:xfrm>
              <a:off x="10644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3" name="Google Shape;203;p37"/>
            <p:cNvSpPr/>
            <p:nvPr/>
          </p:nvSpPr>
          <p:spPr bwMode="auto">
            <a:xfrm>
              <a:off x="11025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4" name="Google Shape;204;p37"/>
            <p:cNvSpPr/>
            <p:nvPr/>
          </p:nvSpPr>
          <p:spPr bwMode="auto">
            <a:xfrm>
              <a:off x="11406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5" name="Google Shape;205;p37"/>
            <p:cNvSpPr/>
            <p:nvPr/>
          </p:nvSpPr>
          <p:spPr bwMode="auto">
            <a:xfrm>
              <a:off x="10263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6" name="Google Shape;206;p37"/>
            <p:cNvSpPr/>
            <p:nvPr/>
          </p:nvSpPr>
          <p:spPr bwMode="auto">
            <a:xfrm>
              <a:off x="10644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7" name="Google Shape;207;p37"/>
            <p:cNvSpPr/>
            <p:nvPr/>
          </p:nvSpPr>
          <p:spPr bwMode="auto">
            <a:xfrm>
              <a:off x="11025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8" name="Google Shape;208;p37"/>
            <p:cNvSpPr/>
            <p:nvPr/>
          </p:nvSpPr>
          <p:spPr bwMode="auto">
            <a:xfrm>
              <a:off x="11406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9" name="Google Shape;209;p37"/>
            <p:cNvSpPr/>
            <p:nvPr/>
          </p:nvSpPr>
          <p:spPr bwMode="auto">
            <a:xfrm>
              <a:off x="10263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0" name="Google Shape;210;p37"/>
            <p:cNvSpPr/>
            <p:nvPr/>
          </p:nvSpPr>
          <p:spPr bwMode="auto">
            <a:xfrm>
              <a:off x="10644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1" name="Google Shape;211;p37"/>
            <p:cNvSpPr/>
            <p:nvPr/>
          </p:nvSpPr>
          <p:spPr bwMode="auto">
            <a:xfrm>
              <a:off x="11025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2" name="Google Shape;212;p37"/>
            <p:cNvSpPr/>
            <p:nvPr/>
          </p:nvSpPr>
          <p:spPr bwMode="auto">
            <a:xfrm>
              <a:off x="11406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3" name="Google Shape;213;p37"/>
            <p:cNvSpPr/>
            <p:nvPr/>
          </p:nvSpPr>
          <p:spPr bwMode="auto">
            <a:xfrm>
              <a:off x="10263188" y="569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4" name="Google Shape;214;p37"/>
            <p:cNvSpPr/>
            <p:nvPr/>
          </p:nvSpPr>
          <p:spPr bwMode="auto">
            <a:xfrm>
              <a:off x="10644188" y="569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5" name="Google Shape;215;p37"/>
            <p:cNvSpPr/>
            <p:nvPr/>
          </p:nvSpPr>
          <p:spPr bwMode="auto">
            <a:xfrm>
              <a:off x="11025188" y="569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6" name="Google Shape;216;p37"/>
            <p:cNvSpPr/>
            <p:nvPr/>
          </p:nvSpPr>
          <p:spPr bwMode="auto">
            <a:xfrm>
              <a:off x="11406188" y="569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7" name="Google Shape;217;p37"/>
            <p:cNvSpPr/>
            <p:nvPr/>
          </p:nvSpPr>
          <p:spPr bwMode="auto">
            <a:xfrm>
              <a:off x="10263188" y="607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8" name="Google Shape;218;p37"/>
            <p:cNvSpPr/>
            <p:nvPr/>
          </p:nvSpPr>
          <p:spPr bwMode="auto">
            <a:xfrm>
              <a:off x="10644188" y="607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9" name="Google Shape;219;p37"/>
            <p:cNvSpPr/>
            <p:nvPr/>
          </p:nvSpPr>
          <p:spPr bwMode="auto">
            <a:xfrm>
              <a:off x="11025188" y="607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0" name="Google Shape;220;p37"/>
            <p:cNvSpPr/>
            <p:nvPr/>
          </p:nvSpPr>
          <p:spPr bwMode="auto">
            <a:xfrm>
              <a:off x="11406188" y="607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15492082" name="Google Shape;221;p37"/>
          <p:cNvSpPr/>
          <p:nvPr/>
        </p:nvSpPr>
        <p:spPr bwMode="auto"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8131967" name="Google Shape;222;p37"/>
          <p:cNvSpPr/>
          <p:nvPr/>
        </p:nvSpPr>
        <p:spPr bwMode="auto">
          <a:xfrm>
            <a:off x="57150" y="0"/>
            <a:ext cx="9086850" cy="21431"/>
          </a:xfrm>
          <a:prstGeom prst="rect">
            <a:avLst/>
          </a:prstGeom>
          <a:solidFill>
            <a:srgbClr val="EA580C">
              <a:alpha val="12157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6816127" name="Google Shape;223;p37"/>
          <p:cNvSpPr txBox="1"/>
          <p:nvPr/>
        </p:nvSpPr>
        <p:spPr bwMode="auto">
          <a:xfrm>
            <a:off x="3370993" y="531495"/>
            <a:ext cx="2402015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讲武堂 · AI 系列课程 · Claude Code + AI 炒股 公开课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2497652" name="Google Shape;224;p37"/>
          <p:cNvSpPr txBox="1"/>
          <p:nvPr/>
        </p:nvSpPr>
        <p:spPr bwMode="auto">
          <a:xfrm>
            <a:off x="1829825" y="1410175"/>
            <a:ext cx="63168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/>
            </a:pPr>
            <a:r>
              <a:rPr lang="en" sz="4300" b="1">
                <a:solidFill>
                  <a:srgbClr val="1C1917"/>
                </a:solidFill>
              </a:rPr>
              <a:t>炒股</a:t>
            </a:r>
            <a:r>
              <a:rPr lang="en" sz="43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专业知识 </a:t>
            </a:r>
            <a:r>
              <a:rPr lang="en" sz="43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×</a:t>
            </a:r>
            <a:r>
              <a:rPr lang="en" sz="43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 Claude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2191335" name="Google Shape;225;p37"/>
          <p:cNvSpPr txBox="1"/>
          <p:nvPr/>
        </p:nvSpPr>
        <p:spPr bwMode="auto">
          <a:xfrm>
            <a:off x="1311775" y="2081700"/>
            <a:ext cx="69903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/>
            </a:pPr>
            <a:r>
              <a:rPr lang="en" sz="4300" b="1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=</a:t>
            </a:r>
            <a:r>
              <a:rPr lang="en" sz="43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 </a:t>
            </a:r>
            <a:r>
              <a:rPr lang="en" sz="4300" b="1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AI</a:t>
            </a:r>
            <a:r>
              <a:rPr lang="en" sz="43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 </a:t>
            </a:r>
            <a:r>
              <a:rPr lang="en" sz="4300" b="1">
                <a:solidFill>
                  <a:srgbClr val="1C1917"/>
                </a:solidFill>
              </a:rPr>
              <a:t>股票分析</a:t>
            </a:r>
            <a:r>
              <a:rPr lang="en" sz="43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产品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1849077" name="Google Shape;226;p37"/>
          <p:cNvSpPr/>
          <p:nvPr/>
        </p:nvSpPr>
        <p:spPr bwMode="auto">
          <a:xfrm>
            <a:off x="2428875" y="2671763"/>
            <a:ext cx="4286250" cy="28575"/>
          </a:xfrm>
          <a:prstGeom prst="roundRect">
            <a:avLst>
              <a:gd name="adj" fmla="val 50000"/>
            </a:avLst>
          </a:prstGeom>
          <a:solidFill>
            <a:srgbClr val="EA580C">
              <a:alpha val="25098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6520564" name="Google Shape;227;p37"/>
          <p:cNvSpPr/>
          <p:nvPr/>
        </p:nvSpPr>
        <p:spPr bwMode="auto">
          <a:xfrm>
            <a:off x="2857500" y="3343275"/>
            <a:ext cx="3429000" cy="7144"/>
          </a:xfrm>
          <a:custGeom>
            <a:avLst/>
            <a:gdLst/>
            <a:ahLst/>
            <a:cxnLst/>
            <a:rect l="l" t="t" r="r" b="b"/>
            <a:pathLst>
              <a:path w="4572000" h="9525" fill="norm" stroke="1" extrusionOk="0">
                <a:moveTo>
                  <a:pt x="0" y="0"/>
                </a:moveTo>
                <a:lnTo>
                  <a:pt x="4572000" y="0"/>
                </a:lnTo>
              </a:path>
            </a:pathLst>
          </a:custGeom>
          <a:noFill/>
          <a:ln w="1427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5836574" name="Google Shape;228;p37"/>
          <p:cNvSpPr/>
          <p:nvPr/>
        </p:nvSpPr>
        <p:spPr bwMode="auto">
          <a:xfrm>
            <a:off x="2814638" y="3471863"/>
            <a:ext cx="1428750" cy="257175"/>
          </a:xfrm>
          <a:prstGeom prst="roundRect">
            <a:avLst>
              <a:gd name="adj" fmla="val 50000"/>
            </a:avLst>
          </a:prstGeom>
          <a:solidFill>
            <a:srgbClr val="FFF7ED"/>
          </a:solidFill>
          <a:ln w="9525" cap="flat" cmpd="sng">
            <a:solidFill>
              <a:srgbClr val="EA580C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9363066" name="Google Shape;229;p37"/>
          <p:cNvSpPr txBox="1"/>
          <p:nvPr/>
        </p:nvSpPr>
        <p:spPr bwMode="auto">
          <a:xfrm>
            <a:off x="3068663" y="3545086"/>
            <a:ext cx="9207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Claude Code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3236704" name="Google Shape;230;p37"/>
          <p:cNvSpPr/>
          <p:nvPr/>
        </p:nvSpPr>
        <p:spPr bwMode="auto">
          <a:xfrm>
            <a:off x="4900613" y="3471863"/>
            <a:ext cx="1428750" cy="257175"/>
          </a:xfrm>
          <a:prstGeom prst="roundRect">
            <a:avLst>
              <a:gd name="adj" fmla="val 50000"/>
            </a:avLst>
          </a:prstGeom>
          <a:solidFill>
            <a:srgbClr val="EEF2FF"/>
          </a:solidFill>
          <a:ln w="9525" cap="flat" cmpd="sng">
            <a:solidFill>
              <a:srgbClr val="4F46E5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1994693" name="Google Shape;231;p37"/>
          <p:cNvSpPr txBox="1"/>
          <p:nvPr/>
        </p:nvSpPr>
        <p:spPr bwMode="auto">
          <a:xfrm>
            <a:off x="5099646" y="3545086"/>
            <a:ext cx="1030682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AI 炒股 · Skill 实战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8129280" name="Google Shape;232;p37"/>
          <p:cNvSpPr txBox="1"/>
          <p:nvPr/>
        </p:nvSpPr>
        <p:spPr bwMode="auto">
          <a:xfrm>
            <a:off x="3522877" y="4025861"/>
            <a:ext cx="2098244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Austin Xu · 硅谷 500 强工程经理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902050454" name="Google Shape;233;p37"/>
          <p:cNvGrpSpPr/>
          <p:nvPr/>
        </p:nvGrpSpPr>
        <p:grpSpPr bwMode="auto">
          <a:xfrm>
            <a:off x="8404625" y="442916"/>
            <a:ext cx="210733" cy="200018"/>
            <a:chOff x="11206167" y="590555"/>
            <a:chExt cx="280978" cy="266690"/>
          </a:xfrm>
        </p:grpSpPr>
        <p:sp>
          <p:nvSpPr>
            <p:cNvPr id="234" name="Google Shape;234;p37"/>
            <p:cNvSpPr/>
            <p:nvPr/>
          </p:nvSpPr>
          <p:spPr bwMode="auto">
            <a:xfrm>
              <a:off x="11396662" y="762005"/>
              <a:ext cx="90483" cy="95240"/>
            </a:xfrm>
            <a:custGeom>
              <a:avLst/>
              <a:gdLst/>
              <a:ahLst/>
              <a:cxnLst/>
              <a:rect l="l" t="t" r="r" b="b"/>
              <a:pathLst>
                <a:path w="90483" h="95240" fill="norm" stroke="1" extrusionOk="0">
                  <a:moveTo>
                    <a:pt x="14288" y="61908"/>
                  </a:moveTo>
                  <a:cubicBezTo>
                    <a:pt x="6397" y="61908"/>
                    <a:pt x="0" y="55511"/>
                    <a:pt x="0" y="47620"/>
                  </a:cubicBezTo>
                  <a:cubicBezTo>
                    <a:pt x="0" y="39729"/>
                    <a:pt x="6397" y="33333"/>
                    <a:pt x="14288" y="33333"/>
                  </a:cubicBezTo>
                  <a:cubicBezTo>
                    <a:pt x="22178" y="33333"/>
                    <a:pt x="28575" y="26936"/>
                    <a:pt x="28575" y="19045"/>
                  </a:cubicBezTo>
                  <a:cubicBezTo>
                    <a:pt x="28575" y="0"/>
                    <a:pt x="57150" y="0"/>
                    <a:pt x="57150" y="19045"/>
                  </a:cubicBezTo>
                  <a:cubicBezTo>
                    <a:pt x="57150" y="26936"/>
                    <a:pt x="63547" y="33333"/>
                    <a:pt x="71438" y="33333"/>
                  </a:cubicBezTo>
                  <a:cubicBezTo>
                    <a:pt x="90483" y="33333"/>
                    <a:pt x="90483" y="61908"/>
                    <a:pt x="71438" y="61908"/>
                  </a:cubicBezTo>
                  <a:cubicBezTo>
                    <a:pt x="63547" y="61908"/>
                    <a:pt x="57150" y="68304"/>
                    <a:pt x="57150" y="76195"/>
                  </a:cubicBezTo>
                  <a:cubicBezTo>
                    <a:pt x="57150" y="95240"/>
                    <a:pt x="28575" y="95240"/>
                    <a:pt x="28575" y="76195"/>
                  </a:cubicBezTo>
                  <a:cubicBezTo>
                    <a:pt x="28575" y="68304"/>
                    <a:pt x="22178" y="61908"/>
                    <a:pt x="14288" y="61908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35" name="Google Shape;235;p37"/>
            <p:cNvSpPr/>
            <p:nvPr/>
          </p:nvSpPr>
          <p:spPr bwMode="auto">
            <a:xfrm>
              <a:off x="11206167" y="619130"/>
              <a:ext cx="209540" cy="204783"/>
            </a:xfrm>
            <a:custGeom>
              <a:avLst/>
              <a:gdLst/>
              <a:ahLst/>
              <a:cxnLst/>
              <a:rect l="l" t="t" r="r" b="b"/>
              <a:pathLst>
                <a:path w="209540" h="204783" fill="norm" stroke="1" extrusionOk="0">
                  <a:moveTo>
                    <a:pt x="19045" y="90483"/>
                  </a:moveTo>
                  <a:cubicBezTo>
                    <a:pt x="58499" y="90483"/>
                    <a:pt x="90483" y="58499"/>
                    <a:pt x="90483" y="19045"/>
                  </a:cubicBezTo>
                  <a:cubicBezTo>
                    <a:pt x="90483" y="0"/>
                    <a:pt x="119058" y="0"/>
                    <a:pt x="119058" y="19045"/>
                  </a:cubicBezTo>
                  <a:cubicBezTo>
                    <a:pt x="119058" y="58499"/>
                    <a:pt x="151041" y="90483"/>
                    <a:pt x="190495" y="90483"/>
                  </a:cubicBezTo>
                  <a:cubicBezTo>
                    <a:pt x="209540" y="90483"/>
                    <a:pt x="209540" y="119058"/>
                    <a:pt x="190495" y="119058"/>
                  </a:cubicBezTo>
                  <a:cubicBezTo>
                    <a:pt x="151041" y="119058"/>
                    <a:pt x="119058" y="151041"/>
                    <a:pt x="119058" y="190495"/>
                  </a:cubicBezTo>
                  <a:cubicBezTo>
                    <a:pt x="119058" y="198386"/>
                    <a:pt x="112661" y="204783"/>
                    <a:pt x="104770" y="204783"/>
                  </a:cubicBezTo>
                  <a:cubicBezTo>
                    <a:pt x="96879" y="204783"/>
                    <a:pt x="90483" y="198386"/>
                    <a:pt x="90483" y="190495"/>
                  </a:cubicBezTo>
                  <a:cubicBezTo>
                    <a:pt x="90483" y="151041"/>
                    <a:pt x="58499" y="119058"/>
                    <a:pt x="19045" y="119058"/>
                  </a:cubicBezTo>
                  <a:cubicBezTo>
                    <a:pt x="0" y="119058"/>
                    <a:pt x="0" y="90483"/>
                    <a:pt x="19045" y="90483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36" name="Google Shape;236;p37"/>
            <p:cNvSpPr/>
            <p:nvPr/>
          </p:nvSpPr>
          <p:spPr bwMode="auto">
            <a:xfrm>
              <a:off x="11396662" y="590555"/>
              <a:ext cx="90483" cy="95240"/>
            </a:xfrm>
            <a:custGeom>
              <a:avLst/>
              <a:gdLst/>
              <a:ahLst/>
              <a:cxnLst/>
              <a:rect l="l" t="t" r="r" b="b"/>
              <a:pathLst>
                <a:path w="90483" h="95240" fill="norm" stroke="1" extrusionOk="0">
                  <a:moveTo>
                    <a:pt x="14288" y="61908"/>
                  </a:moveTo>
                  <a:cubicBezTo>
                    <a:pt x="6397" y="61908"/>
                    <a:pt x="0" y="55511"/>
                    <a:pt x="0" y="47620"/>
                  </a:cubicBezTo>
                  <a:cubicBezTo>
                    <a:pt x="0" y="39729"/>
                    <a:pt x="6397" y="33333"/>
                    <a:pt x="14288" y="33333"/>
                  </a:cubicBezTo>
                  <a:cubicBezTo>
                    <a:pt x="22178" y="33333"/>
                    <a:pt x="28575" y="26936"/>
                    <a:pt x="28575" y="19045"/>
                  </a:cubicBezTo>
                  <a:cubicBezTo>
                    <a:pt x="28575" y="0"/>
                    <a:pt x="57150" y="0"/>
                    <a:pt x="57150" y="19045"/>
                  </a:cubicBezTo>
                  <a:cubicBezTo>
                    <a:pt x="57150" y="26936"/>
                    <a:pt x="63547" y="33333"/>
                    <a:pt x="71438" y="33333"/>
                  </a:cubicBezTo>
                  <a:cubicBezTo>
                    <a:pt x="90483" y="33333"/>
                    <a:pt x="90483" y="61908"/>
                    <a:pt x="71438" y="61908"/>
                  </a:cubicBezTo>
                  <a:cubicBezTo>
                    <a:pt x="63547" y="61908"/>
                    <a:pt x="57150" y="68304"/>
                    <a:pt x="57150" y="76195"/>
                  </a:cubicBezTo>
                  <a:cubicBezTo>
                    <a:pt x="57150" y="95240"/>
                    <a:pt x="28575" y="95240"/>
                    <a:pt x="28575" y="76195"/>
                  </a:cubicBezTo>
                  <a:cubicBezTo>
                    <a:pt x="28575" y="68304"/>
                    <a:pt x="22178" y="61908"/>
                    <a:pt x="14288" y="61908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84236184" name="Google Shape;237;p37"/>
          <p:cNvSpPr txBox="1"/>
          <p:nvPr/>
        </p:nvSpPr>
        <p:spPr bwMode="auto">
          <a:xfrm>
            <a:off x="8431875" y="4921687"/>
            <a:ext cx="26421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1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0286764" name="Google Shape;242;p38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1858301" name="Google Shape;243;p38"/>
          <p:cNvSpPr/>
          <p:nvPr/>
        </p:nvSpPr>
        <p:spPr bwMode="auto">
          <a:xfrm>
            <a:off x="0" y="0"/>
            <a:ext cx="9144000" cy="857400"/>
          </a:xfrm>
          <a:prstGeom prst="rect">
            <a:avLst/>
          </a:prstGeom>
          <a:gradFill>
            <a:gsLst>
              <a:gs pos="0">
                <a:srgbClr val="FFF7ED"/>
              </a:gs>
              <a:gs pos="100000">
                <a:srgbClr val="FAFAF8"/>
              </a:gs>
            </a:gsLst>
            <a:lin ang="0" scaled="0"/>
          </a:gra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50950629" name="Google Shape;244;p38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8073767" y="71438"/>
            <a:ext cx="454541" cy="6286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4274362" name="Google Shape;245;p38"/>
          <p:cNvSpPr/>
          <p:nvPr/>
        </p:nvSpPr>
        <p:spPr bwMode="auto">
          <a:xfrm>
            <a:off x="428625" y="257175"/>
            <a:ext cx="35700" cy="342900"/>
          </a:xfrm>
          <a:prstGeom prst="roundRect">
            <a:avLst>
              <a:gd name="adj" fmla="val 4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98317423" name="Google Shape;246;p38"/>
          <p:cNvSpPr txBox="1"/>
          <p:nvPr/>
        </p:nvSpPr>
        <p:spPr bwMode="auto">
          <a:xfrm>
            <a:off x="545783" y="238601"/>
            <a:ext cx="983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1C1917"/>
                </a:solidFill>
                <a:latin typeface="Georgia"/>
                <a:ea typeface="Georgia"/>
                <a:cs typeface="Georgia"/>
              </a:rPr>
              <a:t>关于我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7623637" name="Google Shape;247;p38"/>
          <p:cNvSpPr/>
          <p:nvPr/>
        </p:nvSpPr>
        <p:spPr bwMode="auto">
          <a:xfrm>
            <a:off x="428625" y="742950"/>
            <a:ext cx="8286750" cy="7144"/>
          </a:xfrm>
          <a:custGeom>
            <a:avLst/>
            <a:gdLst/>
            <a:ahLst/>
            <a:cxnLst/>
            <a:rect l="l" t="t" r="r" b="b"/>
            <a:pathLst>
              <a:path w="11049000" h="9525" fill="norm" stroke="1" extrusionOk="0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190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2986509" name="Google Shape;248;p38"/>
          <p:cNvSpPr/>
          <p:nvPr/>
        </p:nvSpPr>
        <p:spPr bwMode="auto">
          <a:xfrm>
            <a:off x="857250" y="1128713"/>
            <a:ext cx="1428900" cy="1428900"/>
          </a:xfrm>
          <a:prstGeom prst="ellipse">
            <a:avLst/>
          </a:prstGeom>
          <a:solidFill>
            <a:srgbClr val="FEF3C7"/>
          </a:solidFill>
          <a:ln w="38100" cap="flat" cmpd="sng">
            <a:solidFill>
              <a:srgbClr val="EA58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56406793" name="Google Shape;249;p38"/>
          <p:cNvPicPr/>
          <p:nvPr/>
        </p:nvPicPr>
        <p:blipFill rotWithShape="1">
          <a:blip r:embed="rId4">
            <a:alphaModFix/>
          </a:blip>
          <a:srcRect l="0" t="0" r="0" b="0"/>
          <a:stretch/>
        </p:blipFill>
        <p:spPr bwMode="auto">
          <a:xfrm>
            <a:off x="885825" y="1157288"/>
            <a:ext cx="1371600" cy="137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42598423" name="Google Shape;250;p38"/>
          <p:cNvSpPr txBox="1"/>
          <p:nvPr/>
        </p:nvSpPr>
        <p:spPr bwMode="auto">
          <a:xfrm>
            <a:off x="1014218" y="2630329"/>
            <a:ext cx="11148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" sz="1600" b="1" i="0" u="none" strike="noStrike" cap="none">
                <a:solidFill>
                  <a:srgbClr val="1C1917"/>
                </a:solidFill>
                <a:latin typeface="Georgia"/>
                <a:ea typeface="Georgia"/>
                <a:cs typeface="Georgia"/>
              </a:rPr>
              <a:t>Austin Xu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3537810" name="Google Shape;251;p38"/>
          <p:cNvSpPr txBox="1"/>
          <p:nvPr/>
        </p:nvSpPr>
        <p:spPr bwMode="auto">
          <a:xfrm>
            <a:off x="842503" y="2866363"/>
            <a:ext cx="1622099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Engineering Manager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3276595" name="Google Shape;252;p38"/>
          <p:cNvSpPr/>
          <p:nvPr/>
        </p:nvSpPr>
        <p:spPr bwMode="auto">
          <a:xfrm>
            <a:off x="1028700" y="3043254"/>
            <a:ext cx="1086000" cy="246300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 w="12700" cap="flat" cmpd="sng">
            <a:solidFill>
              <a:srgbClr val="EA580C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1403143" name="Google Shape;253;p38"/>
          <p:cNvSpPr txBox="1"/>
          <p:nvPr/>
        </p:nvSpPr>
        <p:spPr bwMode="auto">
          <a:xfrm>
            <a:off x="682094" y="3026137"/>
            <a:ext cx="1932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📍 San Jose, CA · </a:t>
            </a:r>
            <a:endParaRPr sz="1000" b="0" i="0" u="none" strike="noStrike" cap="none">
              <a:solidFill>
                <a:srgbClr val="EA580C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500强企业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3503683" name="Google Shape;254;p38"/>
          <p:cNvSpPr/>
          <p:nvPr/>
        </p:nvSpPr>
        <p:spPr bwMode="auto">
          <a:xfrm>
            <a:off x="571500" y="3328988"/>
            <a:ext cx="2000250" cy="7144"/>
          </a:xfrm>
          <a:custGeom>
            <a:avLst/>
            <a:gdLst/>
            <a:ahLst/>
            <a:cxnLst/>
            <a:rect l="l" t="t" r="r" b="b"/>
            <a:pathLst>
              <a:path w="2667000" h="9525" fill="norm" stroke="1" extrusionOk="0">
                <a:moveTo>
                  <a:pt x="0" y="0"/>
                </a:moveTo>
                <a:lnTo>
                  <a:pt x="2667000" y="0"/>
                </a:lnTo>
              </a:path>
            </a:pathLst>
          </a:custGeom>
          <a:noFill/>
          <a:ln w="190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8263397" name="Google Shape;255;p38"/>
          <p:cNvSpPr txBox="1"/>
          <p:nvPr/>
        </p:nvSpPr>
        <p:spPr bwMode="auto">
          <a:xfrm>
            <a:off x="1148090" y="3409355"/>
            <a:ext cx="1185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78716C"/>
                </a:solidFill>
                <a:latin typeface="Georgia"/>
                <a:ea typeface="Georgia"/>
                <a:cs typeface="Georgia"/>
              </a:rPr>
              <a:t>写了 20 年代码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0101175" name="Google Shape;256;p38"/>
          <p:cNvSpPr txBox="1"/>
          <p:nvPr/>
        </p:nvSpPr>
        <p:spPr bwMode="auto">
          <a:xfrm>
            <a:off x="855419" y="3566517"/>
            <a:ext cx="20055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78716C"/>
                </a:solidFill>
                <a:latin typeface="Georgia"/>
                <a:ea typeface="Georgia"/>
                <a:cs typeface="Georgia"/>
              </a:rPr>
              <a:t>现在用 AI 写得更快、更好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1885406" name="Google Shape;257;p38"/>
          <p:cNvSpPr/>
          <p:nvPr/>
        </p:nvSpPr>
        <p:spPr bwMode="auto">
          <a:xfrm>
            <a:off x="2928938" y="828675"/>
            <a:ext cx="7144" cy="3243263"/>
          </a:xfrm>
          <a:custGeom>
            <a:avLst/>
            <a:gdLst/>
            <a:ahLst/>
            <a:cxnLst/>
            <a:rect l="l" t="t" r="r" b="b"/>
            <a:pathLst>
              <a:path w="9525" h="4324350" fill="norm" stroke="1" extrusionOk="0">
                <a:moveTo>
                  <a:pt x="0" y="0"/>
                </a:moveTo>
                <a:lnTo>
                  <a:pt x="0" y="4324350"/>
                </a:lnTo>
              </a:path>
            </a:pathLst>
          </a:custGeom>
          <a:noFill/>
          <a:ln w="190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443244" name="Google Shape;258;p38"/>
          <p:cNvSpPr/>
          <p:nvPr/>
        </p:nvSpPr>
        <p:spPr bwMode="auto">
          <a:xfrm>
            <a:off x="3143250" y="857250"/>
            <a:ext cx="5429400" cy="7857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90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5486634" name="Google Shape;259;p38"/>
          <p:cNvSpPr/>
          <p:nvPr/>
        </p:nvSpPr>
        <p:spPr bwMode="auto">
          <a:xfrm>
            <a:off x="3143250" y="857250"/>
            <a:ext cx="42900" cy="785700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3372089" name="Google Shape;260;p38"/>
          <p:cNvSpPr/>
          <p:nvPr/>
        </p:nvSpPr>
        <p:spPr bwMode="auto">
          <a:xfrm>
            <a:off x="3400425" y="1078706"/>
            <a:ext cx="342900" cy="34290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5989931" name="Google Shape;261;p38"/>
          <p:cNvSpPr/>
          <p:nvPr/>
        </p:nvSpPr>
        <p:spPr bwMode="auto">
          <a:xfrm>
            <a:off x="3429000" y="1107281"/>
            <a:ext cx="285750" cy="271463"/>
          </a:xfrm>
          <a:custGeom>
            <a:avLst/>
            <a:gdLst/>
            <a:ahLst/>
            <a:cxnLst/>
            <a:rect l="l" t="t" r="r" b="b"/>
            <a:pathLst>
              <a:path w="381000" h="361950" fill="norm" stroke="1" extrusionOk="0">
                <a:moveTo>
                  <a:pt x="381000" y="218656"/>
                </a:moveTo>
                <a:lnTo>
                  <a:pt x="381000" y="304800"/>
                </a:lnTo>
                <a:cubicBezTo>
                  <a:pt x="381000" y="336363"/>
                  <a:pt x="355413" y="361950"/>
                  <a:pt x="323850" y="361950"/>
                </a:cubicBezTo>
                <a:lnTo>
                  <a:pt x="57150" y="361950"/>
                </a:lnTo>
                <a:cubicBezTo>
                  <a:pt x="25587" y="361950"/>
                  <a:pt x="0" y="336363"/>
                  <a:pt x="0" y="304800"/>
                </a:cubicBezTo>
                <a:lnTo>
                  <a:pt x="0" y="218656"/>
                </a:lnTo>
                <a:lnTo>
                  <a:pt x="10535" y="223933"/>
                </a:lnTo>
                <a:cubicBezTo>
                  <a:pt x="123758" y="280963"/>
                  <a:pt x="257312" y="280949"/>
                  <a:pt x="370522" y="223895"/>
                </a:cubicBezTo>
                <a:lnTo>
                  <a:pt x="381000" y="218656"/>
                </a:lnTo>
                <a:close/>
                <a:moveTo>
                  <a:pt x="228600" y="0"/>
                </a:moveTo>
                <a:cubicBezTo>
                  <a:pt x="260163" y="0"/>
                  <a:pt x="285750" y="25587"/>
                  <a:pt x="285750" y="57150"/>
                </a:cubicBezTo>
                <a:lnTo>
                  <a:pt x="285750" y="76200"/>
                </a:lnTo>
                <a:lnTo>
                  <a:pt x="323850" y="76200"/>
                </a:lnTo>
                <a:cubicBezTo>
                  <a:pt x="355413" y="76200"/>
                  <a:pt x="381000" y="101787"/>
                  <a:pt x="381000" y="133350"/>
                </a:cubicBezTo>
                <a:lnTo>
                  <a:pt x="381000" y="176060"/>
                </a:lnTo>
                <a:lnTo>
                  <a:pt x="353435" y="189852"/>
                </a:lnTo>
                <a:cubicBezTo>
                  <a:pt x="253484" y="240231"/>
                  <a:pt x="135850" y="241539"/>
                  <a:pt x="34804" y="193396"/>
                </a:cubicBezTo>
                <a:lnTo>
                  <a:pt x="22479" y="187300"/>
                </a:lnTo>
                <a:lnTo>
                  <a:pt x="0" y="176060"/>
                </a:lnTo>
                <a:lnTo>
                  <a:pt x="0" y="133350"/>
                </a:lnTo>
                <a:cubicBezTo>
                  <a:pt x="0" y="101787"/>
                  <a:pt x="25587" y="76200"/>
                  <a:pt x="57150" y="76200"/>
                </a:cubicBezTo>
                <a:lnTo>
                  <a:pt x="95250" y="76200"/>
                </a:lnTo>
                <a:lnTo>
                  <a:pt x="95250" y="57150"/>
                </a:lnTo>
                <a:cubicBezTo>
                  <a:pt x="95250" y="25587"/>
                  <a:pt x="120837" y="0"/>
                  <a:pt x="152400" y="0"/>
                </a:cubicBezTo>
                <a:lnTo>
                  <a:pt x="228600" y="0"/>
                </a:lnTo>
                <a:close/>
                <a:moveTo>
                  <a:pt x="190500" y="152400"/>
                </a:moveTo>
                <a:cubicBezTo>
                  <a:pt x="179979" y="152400"/>
                  <a:pt x="171450" y="160929"/>
                  <a:pt x="171450" y="171450"/>
                </a:cubicBezTo>
                <a:cubicBezTo>
                  <a:pt x="171416" y="178256"/>
                  <a:pt x="175015" y="184563"/>
                  <a:pt x="180893" y="187995"/>
                </a:cubicBezTo>
                <a:cubicBezTo>
                  <a:pt x="186770" y="191428"/>
                  <a:pt x="194031" y="191464"/>
                  <a:pt x="199943" y="188091"/>
                </a:cubicBezTo>
                <a:cubicBezTo>
                  <a:pt x="205854" y="184717"/>
                  <a:pt x="209516" y="178446"/>
                  <a:pt x="209550" y="171641"/>
                </a:cubicBezTo>
                <a:cubicBezTo>
                  <a:pt x="209550" y="160934"/>
                  <a:pt x="201016" y="152400"/>
                  <a:pt x="190500" y="152400"/>
                </a:cubicBezTo>
                <a:close/>
                <a:moveTo>
                  <a:pt x="228600" y="38100"/>
                </a:moveTo>
                <a:lnTo>
                  <a:pt x="152400" y="38100"/>
                </a:lnTo>
                <a:cubicBezTo>
                  <a:pt x="141879" y="38100"/>
                  <a:pt x="133350" y="46629"/>
                  <a:pt x="133350" y="57150"/>
                </a:cubicBezTo>
                <a:lnTo>
                  <a:pt x="133350" y="76200"/>
                </a:lnTo>
                <a:lnTo>
                  <a:pt x="247650" y="76200"/>
                </a:lnTo>
                <a:lnTo>
                  <a:pt x="247650" y="57150"/>
                </a:lnTo>
                <a:cubicBezTo>
                  <a:pt x="247650" y="46629"/>
                  <a:pt x="239121" y="38100"/>
                  <a:pt x="228600" y="38100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8652882" name="Google Shape;262;p38"/>
          <p:cNvSpPr txBox="1"/>
          <p:nvPr/>
        </p:nvSpPr>
        <p:spPr bwMode="auto">
          <a:xfrm>
            <a:off x="3859769" y="1025486"/>
            <a:ext cx="732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12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大厂背景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4453466" name="Google Shape;263;p38"/>
          <p:cNvSpPr txBox="1"/>
          <p:nvPr/>
        </p:nvSpPr>
        <p:spPr bwMode="auto">
          <a:xfrm>
            <a:off x="3861911" y="1215152"/>
            <a:ext cx="49551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11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500强云平台 Leader · 支撑 </a:t>
            </a:r>
            <a:r>
              <a:rPr lang="en" sz="1100" b="1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$74B+</a:t>
            </a:r>
            <a:r>
              <a:rPr lang="en" sz="11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 GMV · 浙大硕士 · 软件工程 20 年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6294826" name="Google Shape;264;p38"/>
          <p:cNvSpPr/>
          <p:nvPr/>
        </p:nvSpPr>
        <p:spPr bwMode="auto">
          <a:xfrm>
            <a:off x="3143250" y="1771650"/>
            <a:ext cx="5429400" cy="7857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90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1805502" name="Google Shape;265;p38"/>
          <p:cNvSpPr/>
          <p:nvPr/>
        </p:nvSpPr>
        <p:spPr bwMode="auto">
          <a:xfrm>
            <a:off x="3143250" y="1771650"/>
            <a:ext cx="42900" cy="78570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5545207" name="Google Shape;266;p38"/>
          <p:cNvSpPr/>
          <p:nvPr/>
        </p:nvSpPr>
        <p:spPr bwMode="auto">
          <a:xfrm>
            <a:off x="3400425" y="1993105"/>
            <a:ext cx="342900" cy="34290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3114643" name="Google Shape;267;p38"/>
          <p:cNvSpPr/>
          <p:nvPr/>
        </p:nvSpPr>
        <p:spPr bwMode="auto">
          <a:xfrm>
            <a:off x="3456928" y="2021681"/>
            <a:ext cx="229894" cy="291051"/>
          </a:xfrm>
          <a:custGeom>
            <a:avLst/>
            <a:gdLst/>
            <a:ahLst/>
            <a:cxnLst/>
            <a:rect l="l" t="t" r="r" b="b"/>
            <a:pathLst>
              <a:path w="306525" h="388068" fill="norm" stroke="1" extrusionOk="0">
                <a:moveTo>
                  <a:pt x="172313" y="0"/>
                </a:moveTo>
                <a:lnTo>
                  <a:pt x="172655" y="19"/>
                </a:lnTo>
                <a:lnTo>
                  <a:pt x="172960" y="38"/>
                </a:lnTo>
                <a:lnTo>
                  <a:pt x="174541" y="133"/>
                </a:lnTo>
                <a:lnTo>
                  <a:pt x="174751" y="171"/>
                </a:lnTo>
                <a:lnTo>
                  <a:pt x="174960" y="171"/>
                </a:lnTo>
                <a:lnTo>
                  <a:pt x="175684" y="343"/>
                </a:lnTo>
                <a:lnTo>
                  <a:pt x="176675" y="495"/>
                </a:lnTo>
                <a:lnTo>
                  <a:pt x="176980" y="610"/>
                </a:lnTo>
                <a:lnTo>
                  <a:pt x="177189" y="629"/>
                </a:lnTo>
                <a:lnTo>
                  <a:pt x="177742" y="838"/>
                </a:lnTo>
                <a:lnTo>
                  <a:pt x="178732" y="1105"/>
                </a:lnTo>
                <a:lnTo>
                  <a:pt x="179094" y="1276"/>
                </a:lnTo>
                <a:lnTo>
                  <a:pt x="179380" y="1353"/>
                </a:lnTo>
                <a:lnTo>
                  <a:pt x="179913" y="1619"/>
                </a:lnTo>
                <a:lnTo>
                  <a:pt x="180675" y="1943"/>
                </a:lnTo>
                <a:lnTo>
                  <a:pt x="181076" y="2172"/>
                </a:lnTo>
                <a:lnTo>
                  <a:pt x="181495" y="2362"/>
                </a:lnTo>
                <a:lnTo>
                  <a:pt x="181933" y="2648"/>
                </a:lnTo>
                <a:lnTo>
                  <a:pt x="182523" y="2972"/>
                </a:lnTo>
                <a:lnTo>
                  <a:pt x="183171" y="3429"/>
                </a:lnTo>
                <a:lnTo>
                  <a:pt x="183514" y="3639"/>
                </a:lnTo>
                <a:lnTo>
                  <a:pt x="183762" y="3867"/>
                </a:lnTo>
                <a:lnTo>
                  <a:pt x="184219" y="4191"/>
                </a:lnTo>
                <a:lnTo>
                  <a:pt x="184943" y="4839"/>
                </a:lnTo>
                <a:lnTo>
                  <a:pt x="185362" y="5163"/>
                </a:lnTo>
                <a:lnTo>
                  <a:pt x="185514" y="5353"/>
                </a:lnTo>
                <a:lnTo>
                  <a:pt x="185781" y="5582"/>
                </a:lnTo>
                <a:lnTo>
                  <a:pt x="186467" y="6363"/>
                </a:lnTo>
                <a:lnTo>
                  <a:pt x="186962" y="6877"/>
                </a:lnTo>
                <a:lnTo>
                  <a:pt x="187076" y="7049"/>
                </a:lnTo>
                <a:cubicBezTo>
                  <a:pt x="189362" y="9849"/>
                  <a:pt x="190810" y="13183"/>
                  <a:pt x="191229" y="16821"/>
                </a:cubicBezTo>
                <a:lnTo>
                  <a:pt x="191248" y="17050"/>
                </a:lnTo>
                <a:lnTo>
                  <a:pt x="191286" y="17831"/>
                </a:lnTo>
                <a:lnTo>
                  <a:pt x="191363" y="19050"/>
                </a:lnTo>
                <a:lnTo>
                  <a:pt x="191363" y="133350"/>
                </a:lnTo>
                <a:lnTo>
                  <a:pt x="286613" y="133350"/>
                </a:lnTo>
                <a:cubicBezTo>
                  <a:pt x="293407" y="133348"/>
                  <a:pt x="299689" y="136966"/>
                  <a:pt x="303097" y="142844"/>
                </a:cubicBezTo>
                <a:cubicBezTo>
                  <a:pt x="306506" y="148723"/>
                  <a:pt x="306525" y="155971"/>
                  <a:pt x="303148" y="161868"/>
                </a:cubicBezTo>
                <a:lnTo>
                  <a:pt x="302005" y="163601"/>
                </a:lnTo>
                <a:lnTo>
                  <a:pt x="149605" y="373151"/>
                </a:lnTo>
                <a:cubicBezTo>
                  <a:pt x="138785" y="388068"/>
                  <a:pt x="115163" y="380390"/>
                  <a:pt x="115163" y="361950"/>
                </a:cubicBezTo>
                <a:lnTo>
                  <a:pt x="115163" y="247650"/>
                </a:lnTo>
                <a:lnTo>
                  <a:pt x="19913" y="247650"/>
                </a:lnTo>
                <a:cubicBezTo>
                  <a:pt x="13118" y="247652"/>
                  <a:pt x="6836" y="244034"/>
                  <a:pt x="3428" y="238156"/>
                </a:cubicBezTo>
                <a:cubicBezTo>
                  <a:pt x="19" y="232277"/>
                  <a:pt x="0" y="225029"/>
                  <a:pt x="3377" y="219132"/>
                </a:cubicBezTo>
                <a:lnTo>
                  <a:pt x="4520" y="217399"/>
                </a:lnTo>
                <a:lnTo>
                  <a:pt x="156920" y="7849"/>
                </a:lnTo>
                <a:lnTo>
                  <a:pt x="157111" y="7601"/>
                </a:lnTo>
                <a:lnTo>
                  <a:pt x="157454" y="7144"/>
                </a:lnTo>
                <a:lnTo>
                  <a:pt x="158082" y="6420"/>
                </a:lnTo>
                <a:lnTo>
                  <a:pt x="158425" y="6001"/>
                </a:lnTo>
                <a:lnTo>
                  <a:pt x="158597" y="5848"/>
                </a:lnTo>
                <a:lnTo>
                  <a:pt x="158844" y="5582"/>
                </a:lnTo>
                <a:lnTo>
                  <a:pt x="159606" y="4896"/>
                </a:lnTo>
                <a:lnTo>
                  <a:pt x="160140" y="4401"/>
                </a:lnTo>
                <a:lnTo>
                  <a:pt x="160292" y="4286"/>
                </a:lnTo>
                <a:cubicBezTo>
                  <a:pt x="162525" y="2459"/>
                  <a:pt x="165143" y="1163"/>
                  <a:pt x="167950" y="495"/>
                </a:cubicBezTo>
                <a:lnTo>
                  <a:pt x="168160" y="476"/>
                </a:lnTo>
                <a:lnTo>
                  <a:pt x="168674" y="381"/>
                </a:lnTo>
                <a:lnTo>
                  <a:pt x="170084" y="133"/>
                </a:lnTo>
                <a:lnTo>
                  <a:pt x="170293" y="114"/>
                </a:lnTo>
                <a:lnTo>
                  <a:pt x="171074" y="76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9991912" name="Google Shape;268;p38"/>
          <p:cNvSpPr txBox="1"/>
          <p:nvPr/>
        </p:nvSpPr>
        <p:spPr bwMode="auto">
          <a:xfrm>
            <a:off x="3859769" y="1939886"/>
            <a:ext cx="9354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12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AI 真实落地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0963482" name="Google Shape;269;p38"/>
          <p:cNvSpPr txBox="1"/>
          <p:nvPr/>
        </p:nvSpPr>
        <p:spPr bwMode="auto">
          <a:xfrm>
            <a:off x="3861911" y="2129552"/>
            <a:ext cx="49473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11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500强内部 Claude Code </a:t>
            </a:r>
            <a:r>
              <a:rPr lang="en" sz="11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头号用户</a:t>
            </a:r>
            <a:r>
              <a:rPr lang="en" sz="11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 · MCP + Agent 生产落地 · PR 翻倍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7104768" name="Google Shape;270;p38"/>
          <p:cNvSpPr/>
          <p:nvPr/>
        </p:nvSpPr>
        <p:spPr bwMode="auto">
          <a:xfrm>
            <a:off x="3143250" y="2686050"/>
            <a:ext cx="5429400" cy="7857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90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1066218" name="Google Shape;271;p38"/>
          <p:cNvSpPr/>
          <p:nvPr/>
        </p:nvSpPr>
        <p:spPr bwMode="auto">
          <a:xfrm>
            <a:off x="3143250" y="2686050"/>
            <a:ext cx="42900" cy="7857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5187815" name="Google Shape;272;p38"/>
          <p:cNvSpPr/>
          <p:nvPr/>
        </p:nvSpPr>
        <p:spPr bwMode="auto">
          <a:xfrm>
            <a:off x="3400425" y="2907506"/>
            <a:ext cx="342900" cy="342900"/>
          </a:xfrm>
          <a:prstGeom prst="ellipse">
            <a:avLst/>
          </a:prstGeom>
          <a:solidFill>
            <a:srgbClr val="F0FDF4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9120577" name="Google Shape;273;p38"/>
          <p:cNvSpPr/>
          <p:nvPr/>
        </p:nvSpPr>
        <p:spPr bwMode="auto">
          <a:xfrm>
            <a:off x="3413969" y="2921823"/>
            <a:ext cx="315655" cy="300842"/>
          </a:xfrm>
          <a:custGeom>
            <a:avLst/>
            <a:gdLst/>
            <a:ahLst/>
            <a:cxnLst/>
            <a:rect l="l" t="t" r="r" b="b"/>
            <a:pathLst>
              <a:path w="420873" h="401123" fill="norm" stroke="1" extrusionOk="0">
                <a:moveTo>
                  <a:pt x="138970" y="120738"/>
                </a:moveTo>
                <a:lnTo>
                  <a:pt x="17431" y="138360"/>
                </a:lnTo>
                <a:lnTo>
                  <a:pt x="15279" y="138798"/>
                </a:lnTo>
                <a:cubicBezTo>
                  <a:pt x="8644" y="140559"/>
                  <a:pt x="3470" y="145753"/>
                  <a:pt x="1735" y="152394"/>
                </a:cubicBezTo>
                <a:cubicBezTo>
                  <a:pt x="0" y="159035"/>
                  <a:pt x="1972" y="166097"/>
                  <a:pt x="6897" y="170878"/>
                </a:cubicBezTo>
                <a:lnTo>
                  <a:pt x="94946" y="256584"/>
                </a:lnTo>
                <a:lnTo>
                  <a:pt x="74181" y="377647"/>
                </a:lnTo>
                <a:lnTo>
                  <a:pt x="73934" y="379742"/>
                </a:lnTo>
                <a:cubicBezTo>
                  <a:pt x="73527" y="386604"/>
                  <a:pt x="76850" y="393153"/>
                  <a:pt x="82627" y="396878"/>
                </a:cubicBezTo>
                <a:cubicBezTo>
                  <a:pt x="88404" y="400603"/>
                  <a:pt x="95740" y="400927"/>
                  <a:pt x="101823" y="397725"/>
                </a:cubicBezTo>
                <a:lnTo>
                  <a:pt x="210522" y="340575"/>
                </a:lnTo>
                <a:lnTo>
                  <a:pt x="318974" y="397725"/>
                </a:lnTo>
                <a:lnTo>
                  <a:pt x="320879" y="398602"/>
                </a:lnTo>
                <a:cubicBezTo>
                  <a:pt x="327281" y="401123"/>
                  <a:pt x="334545" y="399997"/>
                  <a:pt x="339883" y="395654"/>
                </a:cubicBezTo>
                <a:cubicBezTo>
                  <a:pt x="345220" y="391311"/>
                  <a:pt x="347801" y="384428"/>
                  <a:pt x="346634" y="377647"/>
                </a:cubicBezTo>
                <a:lnTo>
                  <a:pt x="325851" y="256584"/>
                </a:lnTo>
                <a:lnTo>
                  <a:pt x="413938" y="170859"/>
                </a:lnTo>
                <a:lnTo>
                  <a:pt x="415424" y="169240"/>
                </a:lnTo>
                <a:cubicBezTo>
                  <a:pt x="419745" y="163918"/>
                  <a:pt x="420873" y="156684"/>
                  <a:pt x="418378" y="150299"/>
                </a:cubicBezTo>
                <a:cubicBezTo>
                  <a:pt x="415883" y="143913"/>
                  <a:pt x="410150" y="139361"/>
                  <a:pt x="403365" y="138379"/>
                </a:cubicBezTo>
                <a:lnTo>
                  <a:pt x="281826" y="120738"/>
                </a:lnTo>
                <a:lnTo>
                  <a:pt x="227496" y="10629"/>
                </a:lnTo>
                <a:cubicBezTo>
                  <a:pt x="224289" y="4121"/>
                  <a:pt x="217663" y="0"/>
                  <a:pt x="210408" y="0"/>
                </a:cubicBezTo>
                <a:cubicBezTo>
                  <a:pt x="203152" y="0"/>
                  <a:pt x="196527" y="4121"/>
                  <a:pt x="193320" y="10629"/>
                </a:cubicBezTo>
                <a:lnTo>
                  <a:pt x="138970" y="120738"/>
                </a:lnTo>
                <a:close/>
              </a:path>
            </a:pathLst>
          </a:custGeom>
          <a:solidFill>
            <a:srgbClr val="16A34A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0159679" name="Google Shape;274;p38"/>
          <p:cNvSpPr txBox="1"/>
          <p:nvPr/>
        </p:nvSpPr>
        <p:spPr bwMode="auto">
          <a:xfrm>
            <a:off x="3859769" y="2854286"/>
            <a:ext cx="1964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12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你也可能在生活中遇见我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5591573" name="Google Shape;275;p38"/>
          <p:cNvSpPr txBox="1"/>
          <p:nvPr/>
        </p:nvSpPr>
        <p:spPr bwMode="auto">
          <a:xfrm>
            <a:off x="3861911" y="3043952"/>
            <a:ext cx="42708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11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USTA </a:t>
            </a:r>
            <a:r>
              <a:rPr lang="en" sz="1100" b="1" i="0" u="none" strike="noStrike" cap="none">
                <a:solidFill>
                  <a:srgbClr val="16A34A"/>
                </a:solidFill>
                <a:latin typeface="Arial"/>
                <a:ea typeface="Arial"/>
                <a:cs typeface="Arial"/>
              </a:rPr>
              <a:t>全国冠军</a:t>
            </a:r>
            <a:r>
              <a:rPr lang="en" sz="11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 · 网球/匹克球队长 · 积极参与北美华人社区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218547" name="Google Shape;276;p38"/>
          <p:cNvSpPr/>
          <p:nvPr/>
        </p:nvSpPr>
        <p:spPr bwMode="auto">
          <a:xfrm>
            <a:off x="428625" y="3802425"/>
            <a:ext cx="8286900" cy="371400"/>
          </a:xfrm>
          <a:prstGeom prst="roundRect">
            <a:avLst>
              <a:gd name="adj" fmla="val 19231"/>
            </a:avLst>
          </a:prstGeom>
          <a:solidFill>
            <a:srgbClr val="FFF7ED"/>
          </a:solidFill>
          <a:ln>
            <a:noFill/>
          </a:ln>
        </p:spPr>
        <p:txBody>
          <a:bodyPr spcFirstLastPara="1" wrap="square" lIns="51425" tIns="51425" rIns="51425" bIns="5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4236049" name="Google Shape;277;p38"/>
          <p:cNvSpPr txBox="1"/>
          <p:nvPr/>
        </p:nvSpPr>
        <p:spPr bwMode="auto">
          <a:xfrm>
            <a:off x="2703597" y="3845205"/>
            <a:ext cx="52314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11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今天分享的，不是理论 — 是我在</a:t>
            </a:r>
            <a:r>
              <a:rPr lang="en" sz="11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真实生产环境</a:t>
            </a:r>
            <a:r>
              <a:rPr lang="en" sz="11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里踩过坑、跑通的东西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3617694" name="Google Shape;278;p38"/>
          <p:cNvSpPr txBox="1"/>
          <p:nvPr/>
        </p:nvSpPr>
        <p:spPr bwMode="auto">
          <a:xfrm>
            <a:off x="8638294" y="4927759"/>
            <a:ext cx="125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A8A29E"/>
                </a:solidFill>
                <a:latin typeface="Arial"/>
                <a:ea typeface="Arial"/>
                <a:cs typeface="Arial"/>
              </a:rPr>
              <a:t>02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8773044" name="Google Shape;283;p39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1206807" name="Google Shape;284;p39"/>
          <p:cNvSpPr/>
          <p:nvPr/>
        </p:nvSpPr>
        <p:spPr bwMode="auto"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6139296" name="Google Shape;285;p39"/>
          <p:cNvSpPr txBox="1"/>
          <p:nvPr/>
        </p:nvSpPr>
        <p:spPr bwMode="auto">
          <a:xfrm>
            <a:off x="3969068" y="5314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今晚直播的收获预览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2247615" name="Google Shape;286;p39"/>
          <p:cNvSpPr txBox="1"/>
          <p:nvPr/>
        </p:nvSpPr>
        <p:spPr bwMode="auto">
          <a:xfrm flipH="0" flipV="0">
            <a:off x="2911666" y="802242"/>
            <a:ext cx="3991933" cy="366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en" sz="24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一般人炒股，卡在哪里？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4072807" name="Google Shape;287;p39"/>
          <p:cNvSpPr/>
          <p:nvPr/>
        </p:nvSpPr>
        <p:spPr bwMode="auto">
          <a:xfrm>
            <a:off x="628650" y="1385888"/>
            <a:ext cx="2357438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021888" name="Google Shape;288;p39"/>
          <p:cNvSpPr/>
          <p:nvPr/>
        </p:nvSpPr>
        <p:spPr bwMode="auto">
          <a:xfrm>
            <a:off x="628650" y="1385888"/>
            <a:ext cx="2357438" cy="42863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63375779" name="Google Shape;289;p39"/>
          <p:cNvSpPr/>
          <p:nvPr/>
        </p:nvSpPr>
        <p:spPr bwMode="auto">
          <a:xfrm>
            <a:off x="1435894" y="1700212"/>
            <a:ext cx="742950" cy="74295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976710" name="Google Shape;290;p39"/>
          <p:cNvSpPr/>
          <p:nvPr/>
        </p:nvSpPr>
        <p:spPr bwMode="auto">
          <a:xfrm>
            <a:off x="1616867" y="1872654"/>
            <a:ext cx="401134" cy="402698"/>
          </a:xfrm>
          <a:custGeom>
            <a:avLst/>
            <a:gdLst/>
            <a:ahLst/>
            <a:cxnLst/>
            <a:rect l="l" t="t" r="r" b="b"/>
            <a:pathLst>
              <a:path w="534845" h="536931" fill="norm" stroke="1" extrusionOk="0">
                <a:moveTo>
                  <a:pt x="381003" y="45414"/>
                </a:moveTo>
                <a:cubicBezTo>
                  <a:pt x="487754" y="107046"/>
                  <a:pt x="534845" y="236428"/>
                  <a:pt x="492684" y="352259"/>
                </a:cubicBezTo>
                <a:cubicBezTo>
                  <a:pt x="450524" y="468090"/>
                  <a:pt x="331285" y="536931"/>
                  <a:pt x="209892" y="515525"/>
                </a:cubicBezTo>
                <a:cubicBezTo>
                  <a:pt x="88500" y="494118"/>
                  <a:pt x="0" y="388643"/>
                  <a:pt x="3" y="265378"/>
                </a:cubicBezTo>
                <a:lnTo>
                  <a:pt x="130" y="257148"/>
                </a:lnTo>
                <a:cubicBezTo>
                  <a:pt x="3024" y="167917"/>
                  <a:pt x="52551" y="86757"/>
                  <a:pt x="130582" y="43379"/>
                </a:cubicBezTo>
                <a:cubicBezTo>
                  <a:pt x="208612" y="0"/>
                  <a:pt x="303688" y="773"/>
                  <a:pt x="381003" y="45414"/>
                </a:cubicBezTo>
                <a:moveTo>
                  <a:pt x="221161" y="196620"/>
                </a:moveTo>
                <a:cubicBezTo>
                  <a:pt x="211242" y="186704"/>
                  <a:pt x="195164" y="186704"/>
                  <a:pt x="185245" y="196620"/>
                </a:cubicBezTo>
                <a:lnTo>
                  <a:pt x="134445" y="247420"/>
                </a:lnTo>
                <a:cubicBezTo>
                  <a:pt x="124530" y="257339"/>
                  <a:pt x="124530" y="273417"/>
                  <a:pt x="134445" y="283335"/>
                </a:cubicBezTo>
                <a:lnTo>
                  <a:pt x="185245" y="334135"/>
                </a:lnTo>
                <a:cubicBezTo>
                  <a:pt x="195164" y="344051"/>
                  <a:pt x="211242" y="344051"/>
                  <a:pt x="221161" y="334135"/>
                </a:cubicBezTo>
                <a:lnTo>
                  <a:pt x="223269" y="331748"/>
                </a:lnTo>
                <a:cubicBezTo>
                  <a:pt x="231113" y="321636"/>
                  <a:pt x="230209" y="307269"/>
                  <a:pt x="221161" y="298220"/>
                </a:cubicBezTo>
                <a:lnTo>
                  <a:pt x="188344" y="265378"/>
                </a:lnTo>
                <a:lnTo>
                  <a:pt x="221161" y="232535"/>
                </a:lnTo>
                <a:cubicBezTo>
                  <a:pt x="231077" y="222617"/>
                  <a:pt x="231077" y="206539"/>
                  <a:pt x="221161" y="196620"/>
                </a:cubicBezTo>
                <a:moveTo>
                  <a:pt x="322761" y="196620"/>
                </a:moveTo>
                <a:cubicBezTo>
                  <a:pt x="312842" y="186704"/>
                  <a:pt x="296764" y="186704"/>
                  <a:pt x="286845" y="196620"/>
                </a:cubicBezTo>
                <a:lnTo>
                  <a:pt x="284737" y="199007"/>
                </a:lnTo>
                <a:cubicBezTo>
                  <a:pt x="276894" y="209119"/>
                  <a:pt x="277797" y="223486"/>
                  <a:pt x="286845" y="232535"/>
                </a:cubicBezTo>
                <a:lnTo>
                  <a:pt x="319662" y="265378"/>
                </a:lnTo>
                <a:lnTo>
                  <a:pt x="286845" y="298220"/>
                </a:lnTo>
                <a:cubicBezTo>
                  <a:pt x="277219" y="308186"/>
                  <a:pt x="277357" y="324028"/>
                  <a:pt x="287155" y="333826"/>
                </a:cubicBezTo>
                <a:cubicBezTo>
                  <a:pt x="296952" y="343624"/>
                  <a:pt x="312795" y="343761"/>
                  <a:pt x="322761" y="334135"/>
                </a:cubicBezTo>
                <a:lnTo>
                  <a:pt x="373561" y="283335"/>
                </a:lnTo>
                <a:cubicBezTo>
                  <a:pt x="383477" y="273417"/>
                  <a:pt x="383477" y="257339"/>
                  <a:pt x="373561" y="247420"/>
                </a:cubicBez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4001838" name="Google Shape;291;p39"/>
          <p:cNvSpPr txBox="1"/>
          <p:nvPr/>
        </p:nvSpPr>
        <p:spPr bwMode="auto">
          <a:xfrm>
            <a:off x="1046791" y="2566749"/>
            <a:ext cx="15213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" sz="12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有方法，没纪律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7962750" name="Google Shape;292;p39"/>
          <p:cNvSpPr txBox="1"/>
          <p:nvPr/>
        </p:nvSpPr>
        <p:spPr bwMode="auto">
          <a:xfrm flipH="0" flipV="0">
            <a:off x="1191124" y="2823566"/>
            <a:ext cx="1252617" cy="122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止损是规则，看盘一慌就忘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5226198" name="Google Shape;293;p39"/>
          <p:cNvSpPr txBox="1"/>
          <p:nvPr/>
        </p:nvSpPr>
        <p:spPr bwMode="auto">
          <a:xfrm>
            <a:off x="1214393" y="2995017"/>
            <a:ext cx="1185952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情绪永远赢过理性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2064069" name="Google Shape;294;p39"/>
          <p:cNvSpPr/>
          <p:nvPr/>
        </p:nvSpPr>
        <p:spPr bwMode="auto">
          <a:xfrm>
            <a:off x="1092994" y="3371850"/>
            <a:ext cx="1428750" cy="200025"/>
          </a:xfrm>
          <a:prstGeom prst="roundRect">
            <a:avLst>
              <a:gd name="adj" fmla="val 50000"/>
            </a:avLst>
          </a:prstGeom>
          <a:solidFill>
            <a:srgbClr val="FFF7E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9702062" name="Google Shape;295;p39"/>
          <p:cNvSpPr txBox="1"/>
          <p:nvPr/>
        </p:nvSpPr>
        <p:spPr bwMode="auto">
          <a:xfrm>
            <a:off x="1495307" y="3428643"/>
            <a:ext cx="624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最常见的坑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23346" name="Google Shape;296;p39"/>
          <p:cNvSpPr/>
          <p:nvPr/>
        </p:nvSpPr>
        <p:spPr bwMode="auto">
          <a:xfrm>
            <a:off x="3393281" y="1385888"/>
            <a:ext cx="2357438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6116450" name="Google Shape;297;p39"/>
          <p:cNvSpPr/>
          <p:nvPr/>
        </p:nvSpPr>
        <p:spPr bwMode="auto">
          <a:xfrm>
            <a:off x="3393281" y="1385888"/>
            <a:ext cx="2357438" cy="42863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7298963" name="Google Shape;298;p39"/>
          <p:cNvSpPr/>
          <p:nvPr/>
        </p:nvSpPr>
        <p:spPr bwMode="auto">
          <a:xfrm>
            <a:off x="4200525" y="1700212"/>
            <a:ext cx="742950" cy="74295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901649450" name="Google Shape;299;p39"/>
          <p:cNvGrpSpPr/>
          <p:nvPr/>
        </p:nvGrpSpPr>
        <p:grpSpPr bwMode="auto">
          <a:xfrm>
            <a:off x="4400550" y="1900238"/>
            <a:ext cx="342900" cy="342900"/>
            <a:chOff x="5867399" y="2533650"/>
            <a:chExt cx="457200" cy="457200"/>
          </a:xfrm>
        </p:grpSpPr>
        <p:sp>
          <p:nvSpPr>
            <p:cNvPr id="300" name="Google Shape;300;p39"/>
            <p:cNvSpPr/>
            <p:nvPr/>
          </p:nvSpPr>
          <p:spPr bwMode="auto">
            <a:xfrm>
              <a:off x="5867399" y="2533650"/>
              <a:ext cx="203200" cy="457200"/>
            </a:xfrm>
            <a:custGeom>
              <a:avLst/>
              <a:gdLst/>
              <a:ahLst/>
              <a:cxnLst/>
              <a:rect l="l" t="t" r="r" b="b"/>
              <a:pathLst>
                <a:path w="203200" h="457200" fill="norm" stroke="1" extrusionOk="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381000"/>
                  </a:lnTo>
                  <a:cubicBezTo>
                    <a:pt x="203200" y="423084"/>
                    <a:pt x="169084" y="457200"/>
                    <a:pt x="127000" y="457200"/>
                  </a:cubicBezTo>
                  <a:lnTo>
                    <a:pt x="76200" y="457200"/>
                  </a:lnTo>
                  <a:cubicBezTo>
                    <a:pt x="34116" y="457200"/>
                    <a:pt x="0" y="423084"/>
                    <a:pt x="0" y="3810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1" name="Google Shape;301;p39"/>
            <p:cNvSpPr/>
            <p:nvPr/>
          </p:nvSpPr>
          <p:spPr bwMode="auto">
            <a:xfrm>
              <a:off x="6121400" y="2533650"/>
              <a:ext cx="203200" cy="304800"/>
            </a:xfrm>
            <a:custGeom>
              <a:avLst/>
              <a:gdLst/>
              <a:ahLst/>
              <a:cxnLst/>
              <a:rect l="l" t="t" r="r" b="b"/>
              <a:pathLst>
                <a:path w="203200" h="304800" fill="norm" stroke="1" extrusionOk="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228600"/>
                  </a:lnTo>
                  <a:cubicBezTo>
                    <a:pt x="203200" y="270684"/>
                    <a:pt x="169084" y="304800"/>
                    <a:pt x="127000" y="304800"/>
                  </a:cubicBezTo>
                  <a:lnTo>
                    <a:pt x="76200" y="304800"/>
                  </a:lnTo>
                  <a:cubicBezTo>
                    <a:pt x="34116" y="304800"/>
                    <a:pt x="0" y="270684"/>
                    <a:pt x="0" y="2286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04233316" name="Google Shape;302;p39"/>
          <p:cNvSpPr txBox="1"/>
          <p:nvPr/>
        </p:nvSpPr>
        <p:spPr bwMode="auto">
          <a:xfrm>
            <a:off x="3730768" y="2566749"/>
            <a:ext cx="16824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" sz="12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有理论，没系统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4143603" name="Google Shape;303;p39"/>
          <p:cNvSpPr txBox="1"/>
          <p:nvPr/>
        </p:nvSpPr>
        <p:spPr bwMode="auto">
          <a:xfrm flipH="0" flipV="0">
            <a:off x="3857625" y="2823566"/>
            <a:ext cx="1556982" cy="122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上过课，但还是不知道什么时候买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1912655" name="Google Shape;304;p39"/>
          <p:cNvSpPr txBox="1"/>
          <p:nvPr/>
        </p:nvSpPr>
        <p:spPr bwMode="auto">
          <a:xfrm>
            <a:off x="4068366" y="2995017"/>
            <a:ext cx="1007269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方法论停在脑子里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1399539" name="Google Shape;305;p39"/>
          <p:cNvSpPr/>
          <p:nvPr/>
        </p:nvSpPr>
        <p:spPr bwMode="auto">
          <a:xfrm>
            <a:off x="3857625" y="3371850"/>
            <a:ext cx="1428750" cy="200025"/>
          </a:xfrm>
          <a:prstGeom prst="roundRect">
            <a:avLst>
              <a:gd name="adj" fmla="val 50000"/>
            </a:avLst>
          </a:prstGeom>
          <a:solidFill>
            <a:srgbClr val="EEF2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0512955" name="Google Shape;306;p39"/>
          <p:cNvSpPr txBox="1"/>
          <p:nvPr/>
        </p:nvSpPr>
        <p:spPr bwMode="auto">
          <a:xfrm>
            <a:off x="4259938" y="3428643"/>
            <a:ext cx="624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1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普遍的困境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2028870" name="Google Shape;307;p39"/>
          <p:cNvSpPr/>
          <p:nvPr/>
        </p:nvSpPr>
        <p:spPr bwMode="auto">
          <a:xfrm>
            <a:off x="6157913" y="1385888"/>
            <a:ext cx="2357438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767770" name="Google Shape;308;p39"/>
          <p:cNvSpPr/>
          <p:nvPr/>
        </p:nvSpPr>
        <p:spPr bwMode="auto">
          <a:xfrm>
            <a:off x="6157913" y="1385888"/>
            <a:ext cx="2357438" cy="42863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4690063" name="Google Shape;309;p39"/>
          <p:cNvSpPr/>
          <p:nvPr/>
        </p:nvSpPr>
        <p:spPr bwMode="auto">
          <a:xfrm>
            <a:off x="6965156" y="1700212"/>
            <a:ext cx="742950" cy="742950"/>
          </a:xfrm>
          <a:prstGeom prst="ellipse">
            <a:avLst/>
          </a:prstGeom>
          <a:solidFill>
            <a:srgbClr val="F0FDF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709417" name="Google Shape;310;p39"/>
          <p:cNvSpPr/>
          <p:nvPr/>
        </p:nvSpPr>
        <p:spPr bwMode="auto">
          <a:xfrm>
            <a:off x="7146131" y="1880616"/>
            <a:ext cx="381000" cy="381572"/>
          </a:xfrm>
          <a:custGeom>
            <a:avLst/>
            <a:gdLst/>
            <a:ahLst/>
            <a:cxnLst/>
            <a:rect l="l" t="t" r="r" b="b"/>
            <a:pathLst>
              <a:path w="508000" h="508762" fill="norm" stroke="1" extrusionOk="0">
                <a:moveTo>
                  <a:pt x="228600" y="305562"/>
                </a:moveTo>
                <a:lnTo>
                  <a:pt x="228600" y="508762"/>
                </a:lnTo>
                <a:lnTo>
                  <a:pt x="127000" y="508762"/>
                </a:lnTo>
                <a:cubicBezTo>
                  <a:pt x="84916" y="508762"/>
                  <a:pt x="50800" y="474646"/>
                  <a:pt x="50800" y="432562"/>
                </a:cubicBezTo>
                <a:lnTo>
                  <a:pt x="50800" y="330962"/>
                </a:lnTo>
                <a:cubicBezTo>
                  <a:pt x="50800" y="316934"/>
                  <a:pt x="62172" y="305562"/>
                  <a:pt x="76200" y="305562"/>
                </a:cubicBezTo>
                <a:lnTo>
                  <a:pt x="228600" y="305562"/>
                </a:lnTo>
                <a:close/>
                <a:moveTo>
                  <a:pt x="431800" y="305562"/>
                </a:moveTo>
                <a:cubicBezTo>
                  <a:pt x="445828" y="305562"/>
                  <a:pt x="457200" y="316934"/>
                  <a:pt x="457200" y="330962"/>
                </a:cubicBezTo>
                <a:lnTo>
                  <a:pt x="457200" y="432562"/>
                </a:lnTo>
                <a:cubicBezTo>
                  <a:pt x="457200" y="474646"/>
                  <a:pt x="423084" y="508762"/>
                  <a:pt x="381000" y="508762"/>
                </a:cubicBezTo>
                <a:lnTo>
                  <a:pt x="279400" y="508762"/>
                </a:lnTo>
                <a:lnTo>
                  <a:pt x="279400" y="305562"/>
                </a:lnTo>
                <a:lnTo>
                  <a:pt x="431800" y="305562"/>
                </a:lnTo>
                <a:close/>
                <a:moveTo>
                  <a:pt x="368300" y="762"/>
                </a:moveTo>
                <a:cubicBezTo>
                  <a:pt x="398786" y="756"/>
                  <a:pt x="427149" y="16371"/>
                  <a:pt x="443448" y="42135"/>
                </a:cubicBezTo>
                <a:cubicBezTo>
                  <a:pt x="459746" y="67899"/>
                  <a:pt x="461706" y="100217"/>
                  <a:pt x="448640" y="127762"/>
                </a:cubicBezTo>
                <a:lnTo>
                  <a:pt x="457200" y="127762"/>
                </a:lnTo>
                <a:cubicBezTo>
                  <a:pt x="485256" y="127762"/>
                  <a:pt x="508000" y="150506"/>
                  <a:pt x="508000" y="178562"/>
                </a:cubicBezTo>
                <a:lnTo>
                  <a:pt x="508000" y="203962"/>
                </a:lnTo>
                <a:cubicBezTo>
                  <a:pt x="508000" y="232018"/>
                  <a:pt x="485256" y="254762"/>
                  <a:pt x="457200" y="254762"/>
                </a:cubicBezTo>
                <a:lnTo>
                  <a:pt x="279400" y="254762"/>
                </a:lnTo>
                <a:lnTo>
                  <a:pt x="279400" y="127762"/>
                </a:lnTo>
                <a:lnTo>
                  <a:pt x="228600" y="127762"/>
                </a:lnTo>
                <a:lnTo>
                  <a:pt x="228600" y="254762"/>
                </a:lnTo>
                <a:lnTo>
                  <a:pt x="50800" y="254762"/>
                </a:lnTo>
                <a:cubicBezTo>
                  <a:pt x="22744" y="254762"/>
                  <a:pt x="0" y="232018"/>
                  <a:pt x="0" y="203962"/>
                </a:cubicBezTo>
                <a:lnTo>
                  <a:pt x="0" y="178562"/>
                </a:lnTo>
                <a:cubicBezTo>
                  <a:pt x="0" y="150506"/>
                  <a:pt x="22744" y="127762"/>
                  <a:pt x="50800" y="127762"/>
                </a:cubicBezTo>
                <a:lnTo>
                  <a:pt x="59360" y="127762"/>
                </a:lnTo>
                <a:cubicBezTo>
                  <a:pt x="53707" y="115857"/>
                  <a:pt x="50782" y="102841"/>
                  <a:pt x="50800" y="89662"/>
                </a:cubicBezTo>
                <a:cubicBezTo>
                  <a:pt x="50800" y="40564"/>
                  <a:pt x="90602" y="762"/>
                  <a:pt x="139268" y="762"/>
                </a:cubicBezTo>
                <a:cubicBezTo>
                  <a:pt x="183845" y="0"/>
                  <a:pt x="223393" y="28499"/>
                  <a:pt x="250546" y="75286"/>
                </a:cubicBezTo>
                <a:lnTo>
                  <a:pt x="254000" y="81458"/>
                </a:lnTo>
                <a:cubicBezTo>
                  <a:pt x="280238" y="32842"/>
                  <a:pt x="319024" y="2362"/>
                  <a:pt x="362991" y="813"/>
                </a:cubicBezTo>
                <a:lnTo>
                  <a:pt x="368300" y="762"/>
                </a:lnTo>
                <a:close/>
                <a:moveTo>
                  <a:pt x="139700" y="51562"/>
                </a:moveTo>
                <a:cubicBezTo>
                  <a:pt x="118658" y="51562"/>
                  <a:pt x="101600" y="68620"/>
                  <a:pt x="101600" y="89662"/>
                </a:cubicBezTo>
                <a:cubicBezTo>
                  <a:pt x="101600" y="110704"/>
                  <a:pt x="118658" y="127762"/>
                  <a:pt x="139700" y="127762"/>
                </a:cubicBezTo>
                <a:lnTo>
                  <a:pt x="219532" y="127762"/>
                </a:lnTo>
                <a:cubicBezTo>
                  <a:pt x="200711" y="79375"/>
                  <a:pt x="170028" y="51054"/>
                  <a:pt x="139700" y="51562"/>
                </a:cubicBezTo>
                <a:close/>
                <a:moveTo>
                  <a:pt x="367868" y="51562"/>
                </a:moveTo>
                <a:cubicBezTo>
                  <a:pt x="337896" y="51054"/>
                  <a:pt x="307289" y="79400"/>
                  <a:pt x="288468" y="127762"/>
                </a:cubicBezTo>
                <a:lnTo>
                  <a:pt x="368300" y="127762"/>
                </a:lnTo>
                <a:cubicBezTo>
                  <a:pt x="389342" y="127643"/>
                  <a:pt x="406303" y="110488"/>
                  <a:pt x="406184" y="89446"/>
                </a:cubicBezTo>
                <a:cubicBezTo>
                  <a:pt x="406065" y="68404"/>
                  <a:pt x="388910" y="51443"/>
                  <a:pt x="367868" y="51562"/>
                </a:cubicBezTo>
                <a:close/>
              </a:path>
            </a:pathLst>
          </a:cu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1527887" name="Google Shape;311;p39"/>
          <p:cNvSpPr txBox="1"/>
          <p:nvPr/>
        </p:nvSpPr>
        <p:spPr bwMode="auto">
          <a:xfrm>
            <a:off x="6751594" y="2566749"/>
            <a:ext cx="1170075" cy="251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" sz="12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有时间，没效率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7608083" name="Google Shape;312;p39"/>
          <p:cNvSpPr txBox="1"/>
          <p:nvPr/>
        </p:nvSpPr>
        <p:spPr bwMode="auto">
          <a:xfrm>
            <a:off x="6495500" y="2845114"/>
            <a:ext cx="1682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美股数万只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1403214" name="Google Shape;313;p39"/>
          <p:cNvSpPr txBox="1"/>
          <p:nvPr/>
        </p:nvSpPr>
        <p:spPr bwMode="auto">
          <a:xfrm flipH="0" flipV="0">
            <a:off x="6622255" y="2995016"/>
            <a:ext cx="1557083" cy="122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每天几小时手动分析还看不完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5560471" name="Google Shape;314;p39"/>
          <p:cNvSpPr/>
          <p:nvPr/>
        </p:nvSpPr>
        <p:spPr bwMode="auto">
          <a:xfrm>
            <a:off x="6622256" y="3371850"/>
            <a:ext cx="1428750" cy="200025"/>
          </a:xfrm>
          <a:prstGeom prst="roundRect">
            <a:avLst>
              <a:gd name="adj" fmla="val 50000"/>
            </a:avLst>
          </a:prstGeom>
          <a:solidFill>
            <a:srgbClr val="F0FDF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887805" name="Google Shape;315;p39"/>
          <p:cNvSpPr txBox="1"/>
          <p:nvPr/>
        </p:nvSpPr>
        <p:spPr bwMode="auto">
          <a:xfrm flipH="0" flipV="0">
            <a:off x="7103065" y="3428642"/>
            <a:ext cx="732326" cy="10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1" i="0" u="none" strike="noStrike" cap="none">
                <a:solidFill>
                  <a:srgbClr val="16A34A"/>
                </a:solidFill>
                <a:latin typeface="Arial"/>
                <a:ea typeface="Arial"/>
                <a:cs typeface="Arial"/>
              </a:rPr>
              <a:t>信息爆炸时代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1312338" name="Google Shape;316;p39"/>
          <p:cNvSpPr txBox="1"/>
          <p:nvPr/>
        </p:nvSpPr>
        <p:spPr bwMode="auto">
          <a:xfrm>
            <a:off x="2814197" y="3976924"/>
            <a:ext cx="4332359" cy="31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>
                <a:solidFill>
                  <a:srgbClr val="6B7280"/>
                </a:solidFill>
              </a:rPr>
              <a:t>今晚的解法：把你的方法论写成 Skill，让 Claude 帮你执行纪律 · </a:t>
            </a:r>
            <a:endParaRPr lang="en" sz="1000" b="1">
              <a:solidFill>
                <a:srgbClr val="6B728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>
                <a:solidFill>
                  <a:srgbClr val="6B7280"/>
                </a:solidFill>
              </a:rPr>
              <a:t>本次分享仅用于学习，不构成投资建议</a:t>
            </a:r>
            <a:endParaRPr sz="11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1014947696" name="Google Shape;317;p39"/>
          <p:cNvSpPr txBox="1"/>
          <p:nvPr/>
        </p:nvSpPr>
        <p:spPr bwMode="auto"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3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1064604" name="Google Shape;322;p40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0789627" name="Google Shape;323;p40"/>
          <p:cNvSpPr/>
          <p:nvPr/>
        </p:nvSpPr>
        <p:spPr bwMode="auto"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8441168" name="Google Shape;324;p40"/>
          <p:cNvSpPr/>
          <p:nvPr/>
        </p:nvSpPr>
        <p:spPr bwMode="auto">
          <a:xfrm>
            <a:off x="457200" y="214313"/>
            <a:ext cx="35719" cy="314325"/>
          </a:xfrm>
          <a:prstGeom prst="roundRect">
            <a:avLst>
              <a:gd name="adj" fmla="val 40000"/>
            </a:avLst>
          </a:prstGeom>
          <a:solidFill>
            <a:srgbClr val="EF444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7573164" name="Google Shape;325;p40"/>
          <p:cNvSpPr txBox="1"/>
          <p:nvPr/>
        </p:nvSpPr>
        <p:spPr bwMode="auto">
          <a:xfrm flipH="0" flipV="0">
            <a:off x="560070" y="195737"/>
            <a:ext cx="4717857" cy="323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AI</a:t>
            </a:r>
            <a:r>
              <a:rPr lang="zh-C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 </a:t>
            </a:r>
            <a:r>
              <a:rPr lang="e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炒股，你是不是也有这种感觉？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3909082" name="Google Shape;326;p40"/>
          <p:cNvSpPr txBox="1"/>
          <p:nvPr/>
        </p:nvSpPr>
        <p:spPr bwMode="auto">
          <a:xfrm flipH="0" flipV="0">
            <a:off x="574357" y="488632"/>
            <a:ext cx="2788427" cy="150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用了 AI 还是不行——因为你没让 AI 真正懂你的方法论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3329810" name="Google Shape;327;p40"/>
          <p:cNvSpPr/>
          <p:nvPr/>
        </p:nvSpPr>
        <p:spPr bwMode="auto">
          <a:xfrm>
            <a:off x="457200" y="714375"/>
            <a:ext cx="8229600" cy="7144"/>
          </a:xfrm>
          <a:custGeom>
            <a:avLst/>
            <a:gdLst/>
            <a:ahLst/>
            <a:cxnLst/>
            <a:rect l="l" t="t" r="r" b="b"/>
            <a:pathLst>
              <a:path w="10972800" h="9525" fill="norm" stroke="1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8739389" name="Google Shape;328;p40"/>
          <p:cNvSpPr/>
          <p:nvPr/>
        </p:nvSpPr>
        <p:spPr bwMode="auto">
          <a:xfrm>
            <a:off x="457200" y="857250"/>
            <a:ext cx="8229600" cy="9286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8116131" name="Google Shape;329;p40"/>
          <p:cNvSpPr/>
          <p:nvPr/>
        </p:nvSpPr>
        <p:spPr bwMode="auto">
          <a:xfrm>
            <a:off x="457200" y="857250"/>
            <a:ext cx="42863" cy="928688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7080671" name="Google Shape;330;p40"/>
          <p:cNvSpPr txBox="1"/>
          <p:nvPr/>
        </p:nvSpPr>
        <p:spPr bwMode="auto">
          <a:xfrm>
            <a:off x="7964574" y="1134428"/>
            <a:ext cx="63078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  <a:defRPr/>
            </a:pPr>
            <a:r>
              <a:rPr lang="en" sz="4100" b="1" i="0" u="none" strike="noStrike" cap="none">
                <a:solidFill>
                  <a:srgbClr val="EF4444"/>
                </a:solidFill>
                <a:latin typeface="Arial"/>
                <a:ea typeface="Arial"/>
                <a:cs typeface="Arial"/>
              </a:rPr>
              <a:t>01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9455403" name="Google Shape;331;p40"/>
          <p:cNvSpPr/>
          <p:nvPr/>
        </p:nvSpPr>
        <p:spPr bwMode="auto">
          <a:xfrm>
            <a:off x="636314" y="1015037"/>
            <a:ext cx="198880" cy="172575"/>
          </a:xfrm>
          <a:custGeom>
            <a:avLst/>
            <a:gdLst/>
            <a:ahLst/>
            <a:cxnLst/>
            <a:rect l="l" t="t" r="r" b="b"/>
            <a:pathLst>
              <a:path w="265173" h="230100" fill="norm" stroke="1" extrusionOk="0">
                <a:moveTo>
                  <a:pt x="132656" y="0"/>
                </a:moveTo>
                <a:cubicBezTo>
                  <a:pt x="144026" y="0"/>
                  <a:pt x="154623" y="5560"/>
                  <a:pt x="161112" y="14847"/>
                </a:cubicBezTo>
                <a:lnTo>
                  <a:pt x="162362" y="16752"/>
                </a:lnTo>
                <a:lnTo>
                  <a:pt x="258969" y="178058"/>
                </a:lnTo>
                <a:cubicBezTo>
                  <a:pt x="264937" y="188394"/>
                  <a:pt x="265173" y="201073"/>
                  <a:pt x="259594" y="211624"/>
                </a:cubicBezTo>
                <a:cubicBezTo>
                  <a:pt x="254015" y="222175"/>
                  <a:pt x="243404" y="229118"/>
                  <a:pt x="231502" y="230005"/>
                </a:cubicBezTo>
                <a:lnTo>
                  <a:pt x="229180" y="230100"/>
                </a:lnTo>
                <a:lnTo>
                  <a:pt x="36001" y="230100"/>
                </a:lnTo>
                <a:cubicBezTo>
                  <a:pt x="24087" y="229966"/>
                  <a:pt x="13075" y="223728"/>
                  <a:pt x="6835" y="213578"/>
                </a:cubicBezTo>
                <a:cubicBezTo>
                  <a:pt x="595" y="203427"/>
                  <a:pt x="0" y="190785"/>
                  <a:pt x="5259" y="180094"/>
                </a:cubicBezTo>
                <a:lnTo>
                  <a:pt x="6438" y="177891"/>
                </a:lnTo>
                <a:lnTo>
                  <a:pt x="102997" y="16704"/>
                </a:lnTo>
                <a:cubicBezTo>
                  <a:pt x="109285" y="6336"/>
                  <a:pt x="120530" y="3"/>
                  <a:pt x="132656" y="0"/>
                </a:cubicBezTo>
                <a:close/>
                <a:moveTo>
                  <a:pt x="132775" y="158710"/>
                </a:moveTo>
                <a:lnTo>
                  <a:pt x="131263" y="158794"/>
                </a:lnTo>
                <a:cubicBezTo>
                  <a:pt x="125273" y="159506"/>
                  <a:pt x="120763" y="164585"/>
                  <a:pt x="120763" y="170617"/>
                </a:cubicBezTo>
                <a:cubicBezTo>
                  <a:pt x="120763" y="176648"/>
                  <a:pt x="125273" y="181727"/>
                  <a:pt x="131263" y="182439"/>
                </a:cubicBezTo>
                <a:lnTo>
                  <a:pt x="132656" y="182523"/>
                </a:lnTo>
                <a:lnTo>
                  <a:pt x="134168" y="182439"/>
                </a:lnTo>
                <a:cubicBezTo>
                  <a:pt x="140157" y="181727"/>
                  <a:pt x="144668" y="176648"/>
                  <a:pt x="144668" y="170617"/>
                </a:cubicBezTo>
                <a:cubicBezTo>
                  <a:pt x="144668" y="164585"/>
                  <a:pt x="140157" y="159506"/>
                  <a:pt x="134168" y="158794"/>
                </a:cubicBezTo>
                <a:lnTo>
                  <a:pt x="132775" y="158710"/>
                </a:lnTo>
                <a:close/>
                <a:moveTo>
                  <a:pt x="132656" y="75367"/>
                </a:moveTo>
                <a:cubicBezTo>
                  <a:pt x="126620" y="75367"/>
                  <a:pt x="121539" y="79885"/>
                  <a:pt x="120833" y="85880"/>
                </a:cubicBezTo>
                <a:lnTo>
                  <a:pt x="120750" y="87273"/>
                </a:lnTo>
                <a:lnTo>
                  <a:pt x="120750" y="134898"/>
                </a:lnTo>
                <a:lnTo>
                  <a:pt x="120833" y="136291"/>
                </a:lnTo>
                <a:cubicBezTo>
                  <a:pt x="121545" y="142280"/>
                  <a:pt x="126624" y="146791"/>
                  <a:pt x="132656" y="146791"/>
                </a:cubicBezTo>
                <a:cubicBezTo>
                  <a:pt x="138688" y="146791"/>
                  <a:pt x="143766" y="142280"/>
                  <a:pt x="144479" y="136291"/>
                </a:cubicBezTo>
                <a:lnTo>
                  <a:pt x="144562" y="134898"/>
                </a:lnTo>
                <a:lnTo>
                  <a:pt x="144562" y="87273"/>
                </a:lnTo>
                <a:lnTo>
                  <a:pt x="144479" y="85880"/>
                </a:lnTo>
                <a:cubicBezTo>
                  <a:pt x="143773" y="79885"/>
                  <a:pt x="138692" y="75367"/>
                  <a:pt x="132656" y="75367"/>
                </a:cubicBezTo>
                <a:close/>
              </a:path>
            </a:pathLst>
          </a:custGeom>
          <a:solidFill>
            <a:srgbClr val="EF444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6263180" name="Google Shape;332;p40"/>
          <p:cNvSpPr txBox="1"/>
          <p:nvPr/>
        </p:nvSpPr>
        <p:spPr bwMode="auto">
          <a:xfrm flipH="0" flipV="0">
            <a:off x="914400" y="1035843"/>
            <a:ext cx="3766700" cy="183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上过课，但还是不知道"什么时候买、什么时候卖"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9323385" name="Google Shape;333;p40"/>
          <p:cNvSpPr txBox="1"/>
          <p:nvPr/>
        </p:nvSpPr>
        <p:spPr bwMode="auto">
          <a:xfrm>
            <a:off x="617934" y="1280517"/>
            <a:ext cx="4488508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问 AI "怎么炒股"，得到的是教科书答案 · AI 不知道你的判断标准是什么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2279278" name="Google Shape;334;p40"/>
          <p:cNvSpPr txBox="1"/>
          <p:nvPr/>
        </p:nvSpPr>
        <p:spPr bwMode="auto">
          <a:xfrm>
            <a:off x="617934" y="1466255"/>
            <a:ext cx="238128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EF4444"/>
                </a:solidFill>
                <a:latin typeface="Arial"/>
                <a:ea typeface="Arial"/>
                <a:cs typeface="Arial"/>
              </a:rPr>
              <a:t>根本原因：你的方法论没给 AI，AI 只能靠猜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7775340" name="Google Shape;335;p40"/>
          <p:cNvSpPr/>
          <p:nvPr/>
        </p:nvSpPr>
        <p:spPr bwMode="auto">
          <a:xfrm>
            <a:off x="457200" y="1900238"/>
            <a:ext cx="8229600" cy="9286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0525479" name="Google Shape;336;p40"/>
          <p:cNvSpPr/>
          <p:nvPr/>
        </p:nvSpPr>
        <p:spPr bwMode="auto">
          <a:xfrm>
            <a:off x="457200" y="1900238"/>
            <a:ext cx="42863" cy="928688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1853159" name="Google Shape;337;p40"/>
          <p:cNvSpPr txBox="1"/>
          <p:nvPr/>
        </p:nvSpPr>
        <p:spPr bwMode="auto">
          <a:xfrm>
            <a:off x="7809305" y="2177415"/>
            <a:ext cx="78605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  <a:defRPr/>
            </a:pPr>
            <a:r>
              <a:rPr lang="en" sz="41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02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2144736" name="Google Shape;338;p40"/>
          <p:cNvSpPr/>
          <p:nvPr/>
        </p:nvSpPr>
        <p:spPr bwMode="auto">
          <a:xfrm>
            <a:off x="663965" y="2060972"/>
            <a:ext cx="143684" cy="181905"/>
          </a:xfrm>
          <a:custGeom>
            <a:avLst/>
            <a:gdLst/>
            <a:ahLst/>
            <a:cxnLst/>
            <a:rect l="l" t="t" r="r" b="b"/>
            <a:pathLst>
              <a:path w="191578" h="242542" fill="norm" stroke="1" extrusionOk="0">
                <a:moveTo>
                  <a:pt x="107695" y="0"/>
                </a:moveTo>
                <a:lnTo>
                  <a:pt x="107910" y="12"/>
                </a:lnTo>
                <a:lnTo>
                  <a:pt x="108100" y="24"/>
                </a:lnTo>
                <a:lnTo>
                  <a:pt x="109088" y="83"/>
                </a:lnTo>
                <a:lnTo>
                  <a:pt x="109219" y="107"/>
                </a:lnTo>
                <a:lnTo>
                  <a:pt x="109350" y="107"/>
                </a:lnTo>
                <a:lnTo>
                  <a:pt x="109803" y="214"/>
                </a:lnTo>
                <a:lnTo>
                  <a:pt x="110422" y="310"/>
                </a:lnTo>
                <a:lnTo>
                  <a:pt x="110612" y="381"/>
                </a:lnTo>
                <a:lnTo>
                  <a:pt x="110743" y="393"/>
                </a:lnTo>
                <a:lnTo>
                  <a:pt x="111089" y="524"/>
                </a:lnTo>
                <a:lnTo>
                  <a:pt x="111708" y="691"/>
                </a:lnTo>
                <a:lnTo>
                  <a:pt x="111934" y="798"/>
                </a:lnTo>
                <a:lnTo>
                  <a:pt x="112113" y="845"/>
                </a:lnTo>
                <a:lnTo>
                  <a:pt x="112446" y="1012"/>
                </a:lnTo>
                <a:lnTo>
                  <a:pt x="112922" y="1214"/>
                </a:lnTo>
                <a:lnTo>
                  <a:pt x="113172" y="1357"/>
                </a:lnTo>
                <a:lnTo>
                  <a:pt x="113434" y="1476"/>
                </a:lnTo>
                <a:lnTo>
                  <a:pt x="113708" y="1655"/>
                </a:lnTo>
                <a:lnTo>
                  <a:pt x="114077" y="1857"/>
                </a:lnTo>
                <a:lnTo>
                  <a:pt x="114482" y="2143"/>
                </a:lnTo>
                <a:lnTo>
                  <a:pt x="114696" y="2274"/>
                </a:lnTo>
                <a:lnTo>
                  <a:pt x="114851" y="2417"/>
                </a:lnTo>
                <a:lnTo>
                  <a:pt x="115137" y="2619"/>
                </a:lnTo>
                <a:lnTo>
                  <a:pt x="115589" y="3024"/>
                </a:lnTo>
                <a:lnTo>
                  <a:pt x="115851" y="3227"/>
                </a:lnTo>
                <a:lnTo>
                  <a:pt x="115946" y="3346"/>
                </a:lnTo>
                <a:lnTo>
                  <a:pt x="116113" y="3489"/>
                </a:lnTo>
                <a:lnTo>
                  <a:pt x="116542" y="3977"/>
                </a:lnTo>
                <a:lnTo>
                  <a:pt x="116851" y="4298"/>
                </a:lnTo>
                <a:lnTo>
                  <a:pt x="116923" y="4405"/>
                </a:lnTo>
                <a:cubicBezTo>
                  <a:pt x="118351" y="6156"/>
                  <a:pt x="119256" y="8239"/>
                  <a:pt x="119518" y="10513"/>
                </a:cubicBezTo>
                <a:lnTo>
                  <a:pt x="119530" y="10656"/>
                </a:lnTo>
                <a:lnTo>
                  <a:pt x="119554" y="11144"/>
                </a:lnTo>
                <a:lnTo>
                  <a:pt x="119602" y="11906"/>
                </a:lnTo>
                <a:lnTo>
                  <a:pt x="119602" y="83344"/>
                </a:lnTo>
                <a:lnTo>
                  <a:pt x="179133" y="83344"/>
                </a:lnTo>
                <a:cubicBezTo>
                  <a:pt x="183380" y="83343"/>
                  <a:pt x="187306" y="85604"/>
                  <a:pt x="189436" y="89278"/>
                </a:cubicBezTo>
                <a:cubicBezTo>
                  <a:pt x="191566" y="92952"/>
                  <a:pt x="191578" y="97482"/>
                  <a:pt x="189467" y="101167"/>
                </a:cubicBezTo>
                <a:lnTo>
                  <a:pt x="188753" y="102251"/>
                </a:lnTo>
                <a:lnTo>
                  <a:pt x="93503" y="233220"/>
                </a:lnTo>
                <a:cubicBezTo>
                  <a:pt x="86740" y="242542"/>
                  <a:pt x="71977" y="237744"/>
                  <a:pt x="71977" y="226219"/>
                </a:cubicBezTo>
                <a:lnTo>
                  <a:pt x="71977" y="154781"/>
                </a:lnTo>
                <a:lnTo>
                  <a:pt x="12445" y="154781"/>
                </a:lnTo>
                <a:cubicBezTo>
                  <a:pt x="8198" y="154782"/>
                  <a:pt x="4273" y="152521"/>
                  <a:pt x="2142" y="148847"/>
                </a:cubicBezTo>
                <a:cubicBezTo>
                  <a:pt x="12" y="145173"/>
                  <a:pt x="0" y="140643"/>
                  <a:pt x="2111" y="136958"/>
                </a:cubicBezTo>
                <a:lnTo>
                  <a:pt x="2825" y="135874"/>
                </a:lnTo>
                <a:lnTo>
                  <a:pt x="98075" y="4905"/>
                </a:lnTo>
                <a:lnTo>
                  <a:pt x="98194" y="4751"/>
                </a:lnTo>
                <a:lnTo>
                  <a:pt x="98408" y="4465"/>
                </a:lnTo>
                <a:lnTo>
                  <a:pt x="98801" y="4012"/>
                </a:lnTo>
                <a:lnTo>
                  <a:pt x="99016" y="3750"/>
                </a:lnTo>
                <a:lnTo>
                  <a:pt x="99123" y="3655"/>
                </a:lnTo>
                <a:lnTo>
                  <a:pt x="99278" y="3489"/>
                </a:lnTo>
                <a:lnTo>
                  <a:pt x="99754" y="3060"/>
                </a:lnTo>
                <a:lnTo>
                  <a:pt x="100087" y="2750"/>
                </a:lnTo>
                <a:lnTo>
                  <a:pt x="100182" y="2679"/>
                </a:lnTo>
                <a:cubicBezTo>
                  <a:pt x="101578" y="1537"/>
                  <a:pt x="103215" y="727"/>
                  <a:pt x="104969" y="310"/>
                </a:cubicBezTo>
                <a:lnTo>
                  <a:pt x="105100" y="298"/>
                </a:lnTo>
                <a:lnTo>
                  <a:pt x="105421" y="238"/>
                </a:lnTo>
                <a:lnTo>
                  <a:pt x="106302" y="83"/>
                </a:lnTo>
                <a:lnTo>
                  <a:pt x="106433" y="71"/>
                </a:lnTo>
                <a:lnTo>
                  <a:pt x="106921" y="48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7416924" name="Google Shape;339;p40"/>
          <p:cNvSpPr txBox="1"/>
          <p:nvPr/>
        </p:nvSpPr>
        <p:spPr bwMode="auto">
          <a:xfrm>
            <a:off x="914400" y="2078831"/>
            <a:ext cx="261639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有自己的方法论，但一看盘，纪律全没了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8409570" name="Google Shape;340;p40"/>
          <p:cNvSpPr txBox="1"/>
          <p:nvPr/>
        </p:nvSpPr>
        <p:spPr bwMode="auto">
          <a:xfrm>
            <a:off x="617934" y="2323505"/>
            <a:ext cx="3767614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问 AI "该不该卖"——AI 不知道你的持仓和规则，给的是废话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34945735" name="Google Shape;341;p40"/>
          <p:cNvSpPr txBox="1"/>
          <p:nvPr/>
        </p:nvSpPr>
        <p:spPr bwMode="auto">
          <a:xfrm>
            <a:off x="617934" y="2509242"/>
            <a:ext cx="2522994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根本原因：AI 没有你的规则，所以无法帮你执行纪律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8740903" name="Google Shape;342;p40"/>
          <p:cNvSpPr/>
          <p:nvPr/>
        </p:nvSpPr>
        <p:spPr bwMode="auto">
          <a:xfrm>
            <a:off x="457200" y="2943225"/>
            <a:ext cx="8229600" cy="9286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1212153" name="Google Shape;343;p40"/>
          <p:cNvSpPr/>
          <p:nvPr/>
        </p:nvSpPr>
        <p:spPr bwMode="auto">
          <a:xfrm>
            <a:off x="457200" y="2943225"/>
            <a:ext cx="42863" cy="928688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0954170" name="Google Shape;344;p40"/>
          <p:cNvSpPr txBox="1"/>
          <p:nvPr/>
        </p:nvSpPr>
        <p:spPr bwMode="auto">
          <a:xfrm>
            <a:off x="7809305" y="3220402"/>
            <a:ext cx="78605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  <a:defRPr/>
            </a:pPr>
            <a:r>
              <a:rPr lang="en" sz="4100" b="1" i="0" u="none" strike="noStrike" cap="none">
                <a:solidFill>
                  <a:srgbClr val="D97706"/>
                </a:solidFill>
                <a:latin typeface="Arial"/>
                <a:ea typeface="Arial"/>
                <a:cs typeface="Arial"/>
              </a:rPr>
              <a:t>03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00629247" name="Google Shape;345;p40"/>
          <p:cNvGrpSpPr/>
          <p:nvPr/>
        </p:nvGrpSpPr>
        <p:grpSpPr bwMode="auto">
          <a:xfrm>
            <a:off x="655439" y="3112889"/>
            <a:ext cx="160735" cy="160735"/>
            <a:chOff x="873919" y="4150519"/>
            <a:chExt cx="214313" cy="214313"/>
          </a:xfrm>
        </p:grpSpPr>
        <p:sp>
          <p:nvSpPr>
            <p:cNvPr id="346" name="Google Shape;346;p40"/>
            <p:cNvSpPr/>
            <p:nvPr/>
          </p:nvSpPr>
          <p:spPr bwMode="auto">
            <a:xfrm>
              <a:off x="873919" y="4293394"/>
              <a:ext cx="71438" cy="71438"/>
            </a:xfrm>
            <a:custGeom>
              <a:avLst/>
              <a:gdLst/>
              <a:ahLst/>
              <a:cxnLst/>
              <a:rect l="l" t="t" r="r" b="b"/>
              <a:pathLst>
                <a:path w="71438" h="71438" fill="norm" stroke="1" extrusionOk="0">
                  <a:moveTo>
                    <a:pt x="11906" y="0"/>
                  </a:moveTo>
                  <a:cubicBezTo>
                    <a:pt x="18482" y="0"/>
                    <a:pt x="23812" y="5331"/>
                    <a:pt x="23812" y="11906"/>
                  </a:cubicBezTo>
                  <a:lnTo>
                    <a:pt x="23812" y="35719"/>
                  </a:lnTo>
                  <a:cubicBezTo>
                    <a:pt x="23812" y="42294"/>
                    <a:pt x="29143" y="47625"/>
                    <a:pt x="35719" y="47625"/>
                  </a:cubicBezTo>
                  <a:lnTo>
                    <a:pt x="59531" y="47625"/>
                  </a:lnTo>
                  <a:cubicBezTo>
                    <a:pt x="66107" y="47625"/>
                    <a:pt x="71438" y="52956"/>
                    <a:pt x="71438" y="59531"/>
                  </a:cubicBezTo>
                  <a:cubicBezTo>
                    <a:pt x="71438" y="66107"/>
                    <a:pt x="66107" y="71438"/>
                    <a:pt x="59531" y="71438"/>
                  </a:cubicBezTo>
                  <a:lnTo>
                    <a:pt x="35719" y="71438"/>
                  </a:lnTo>
                  <a:cubicBezTo>
                    <a:pt x="15992" y="71438"/>
                    <a:pt x="0" y="55446"/>
                    <a:pt x="0" y="35719"/>
                  </a:cubicBezTo>
                  <a:lnTo>
                    <a:pt x="0" y="11906"/>
                  </a:lnTo>
                  <a:cubicBezTo>
                    <a:pt x="0" y="5331"/>
                    <a:pt x="5331" y="0"/>
                    <a:pt x="11906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7" name="Google Shape;347;p40"/>
            <p:cNvSpPr/>
            <p:nvPr/>
          </p:nvSpPr>
          <p:spPr bwMode="auto">
            <a:xfrm>
              <a:off x="1016794" y="4293394"/>
              <a:ext cx="71438" cy="71438"/>
            </a:xfrm>
            <a:custGeom>
              <a:avLst/>
              <a:gdLst/>
              <a:ahLst/>
              <a:cxnLst/>
              <a:rect l="l" t="t" r="r" b="b"/>
              <a:pathLst>
                <a:path w="71438" h="71438" fill="norm" stroke="1" extrusionOk="0">
                  <a:moveTo>
                    <a:pt x="59531" y="0"/>
                  </a:moveTo>
                  <a:cubicBezTo>
                    <a:pt x="66107" y="0"/>
                    <a:pt x="71438" y="5331"/>
                    <a:pt x="71438" y="11906"/>
                  </a:cubicBezTo>
                  <a:lnTo>
                    <a:pt x="71438" y="35719"/>
                  </a:lnTo>
                  <a:cubicBezTo>
                    <a:pt x="71438" y="55446"/>
                    <a:pt x="55446" y="71438"/>
                    <a:pt x="35719" y="71438"/>
                  </a:cubicBezTo>
                  <a:lnTo>
                    <a:pt x="11906" y="71438"/>
                  </a:lnTo>
                  <a:cubicBezTo>
                    <a:pt x="5331" y="71438"/>
                    <a:pt x="0" y="66107"/>
                    <a:pt x="0" y="59531"/>
                  </a:cubicBezTo>
                  <a:cubicBezTo>
                    <a:pt x="0" y="52956"/>
                    <a:pt x="5331" y="47625"/>
                    <a:pt x="11906" y="47625"/>
                  </a:cubicBezTo>
                  <a:lnTo>
                    <a:pt x="35719" y="47625"/>
                  </a:lnTo>
                  <a:cubicBezTo>
                    <a:pt x="42294" y="47625"/>
                    <a:pt x="47625" y="42294"/>
                    <a:pt x="47625" y="35719"/>
                  </a:cubicBezTo>
                  <a:lnTo>
                    <a:pt x="47625" y="11906"/>
                  </a:lnTo>
                  <a:cubicBezTo>
                    <a:pt x="47625" y="5331"/>
                    <a:pt x="52956" y="0"/>
                    <a:pt x="59531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8" name="Google Shape;348;p40"/>
            <p:cNvSpPr/>
            <p:nvPr/>
          </p:nvSpPr>
          <p:spPr bwMode="auto">
            <a:xfrm>
              <a:off x="921543" y="4198144"/>
              <a:ext cx="120086" cy="120086"/>
            </a:xfrm>
            <a:custGeom>
              <a:avLst/>
              <a:gdLst/>
              <a:ahLst/>
              <a:cxnLst/>
              <a:rect l="l" t="t" r="r" b="b"/>
              <a:pathLst>
                <a:path w="120086" h="120086" fill="norm" stroke="1" extrusionOk="0">
                  <a:moveTo>
                    <a:pt x="47625" y="0"/>
                  </a:moveTo>
                  <a:cubicBezTo>
                    <a:pt x="64716" y="0"/>
                    <a:pt x="80497" y="9158"/>
                    <a:pt x="88976" y="23998"/>
                  </a:cubicBezTo>
                  <a:cubicBezTo>
                    <a:pt x="97455" y="38837"/>
                    <a:pt x="97332" y="57083"/>
                    <a:pt x="88654" y="71807"/>
                  </a:cubicBezTo>
                  <a:lnTo>
                    <a:pt x="115574" y="98739"/>
                  </a:lnTo>
                  <a:cubicBezTo>
                    <a:pt x="120086" y="103410"/>
                    <a:pt x="120022" y="110836"/>
                    <a:pt x="115429" y="115429"/>
                  </a:cubicBezTo>
                  <a:cubicBezTo>
                    <a:pt x="110836" y="120022"/>
                    <a:pt x="103410" y="120086"/>
                    <a:pt x="98739" y="115574"/>
                  </a:cubicBezTo>
                  <a:lnTo>
                    <a:pt x="71807" y="88666"/>
                  </a:lnTo>
                  <a:lnTo>
                    <a:pt x="71438" y="88868"/>
                  </a:lnTo>
                  <a:cubicBezTo>
                    <a:pt x="56702" y="97376"/>
                    <a:pt x="38548" y="97376"/>
                    <a:pt x="23813" y="88869"/>
                  </a:cubicBezTo>
                  <a:cubicBezTo>
                    <a:pt x="9078" y="80361"/>
                    <a:pt x="0" y="64640"/>
                    <a:pt x="0" y="47625"/>
                  </a:cubicBezTo>
                  <a:lnTo>
                    <a:pt x="60" y="45244"/>
                  </a:lnTo>
                  <a:cubicBezTo>
                    <a:pt x="1328" y="19899"/>
                    <a:pt x="22248" y="0"/>
                    <a:pt x="47625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9" name="Google Shape;349;p40"/>
            <p:cNvSpPr/>
            <p:nvPr/>
          </p:nvSpPr>
          <p:spPr bwMode="auto">
            <a:xfrm>
              <a:off x="873919" y="4150519"/>
              <a:ext cx="71438" cy="71438"/>
            </a:xfrm>
            <a:custGeom>
              <a:avLst/>
              <a:gdLst/>
              <a:ahLst/>
              <a:cxnLst/>
              <a:rect l="l" t="t" r="r" b="b"/>
              <a:pathLst>
                <a:path w="71438" h="71438" fill="norm" stroke="1" extrusionOk="0">
                  <a:moveTo>
                    <a:pt x="59531" y="0"/>
                  </a:moveTo>
                  <a:cubicBezTo>
                    <a:pt x="66107" y="0"/>
                    <a:pt x="71438" y="5331"/>
                    <a:pt x="71438" y="11906"/>
                  </a:cubicBezTo>
                  <a:cubicBezTo>
                    <a:pt x="71438" y="18482"/>
                    <a:pt x="66107" y="23812"/>
                    <a:pt x="59531" y="23812"/>
                  </a:cubicBezTo>
                  <a:lnTo>
                    <a:pt x="35719" y="23812"/>
                  </a:lnTo>
                  <a:cubicBezTo>
                    <a:pt x="29143" y="23812"/>
                    <a:pt x="23812" y="29143"/>
                    <a:pt x="23812" y="35719"/>
                  </a:cubicBezTo>
                  <a:lnTo>
                    <a:pt x="23812" y="59531"/>
                  </a:lnTo>
                  <a:cubicBezTo>
                    <a:pt x="23812" y="66107"/>
                    <a:pt x="18482" y="71438"/>
                    <a:pt x="11906" y="71438"/>
                  </a:cubicBezTo>
                  <a:cubicBezTo>
                    <a:pt x="5331" y="71438"/>
                    <a:pt x="0" y="66107"/>
                    <a:pt x="0" y="59531"/>
                  </a:cubicBezTo>
                  <a:lnTo>
                    <a:pt x="0" y="35719"/>
                  </a:lnTo>
                  <a:cubicBezTo>
                    <a:pt x="0" y="15992"/>
                    <a:pt x="15992" y="0"/>
                    <a:pt x="35719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0" name="Google Shape;350;p40"/>
            <p:cNvSpPr/>
            <p:nvPr/>
          </p:nvSpPr>
          <p:spPr bwMode="auto">
            <a:xfrm>
              <a:off x="1016794" y="4150519"/>
              <a:ext cx="71438" cy="71438"/>
            </a:xfrm>
            <a:custGeom>
              <a:avLst/>
              <a:gdLst/>
              <a:ahLst/>
              <a:cxnLst/>
              <a:rect l="l" t="t" r="r" b="b"/>
              <a:pathLst>
                <a:path w="71438" h="71438" fill="norm" stroke="1" extrusionOk="0">
                  <a:moveTo>
                    <a:pt x="35719" y="0"/>
                  </a:moveTo>
                  <a:cubicBezTo>
                    <a:pt x="55446" y="0"/>
                    <a:pt x="71438" y="15992"/>
                    <a:pt x="71438" y="35719"/>
                  </a:cubicBezTo>
                  <a:lnTo>
                    <a:pt x="71438" y="59531"/>
                  </a:lnTo>
                  <a:cubicBezTo>
                    <a:pt x="71438" y="66107"/>
                    <a:pt x="66107" y="71438"/>
                    <a:pt x="59531" y="71438"/>
                  </a:cubicBezTo>
                  <a:cubicBezTo>
                    <a:pt x="52956" y="71438"/>
                    <a:pt x="47625" y="66107"/>
                    <a:pt x="47625" y="59531"/>
                  </a:cubicBezTo>
                  <a:lnTo>
                    <a:pt x="47625" y="35719"/>
                  </a:lnTo>
                  <a:cubicBezTo>
                    <a:pt x="47625" y="29143"/>
                    <a:pt x="42294" y="23812"/>
                    <a:pt x="35719" y="23812"/>
                  </a:cubicBezTo>
                  <a:lnTo>
                    <a:pt x="11906" y="23812"/>
                  </a:lnTo>
                  <a:cubicBezTo>
                    <a:pt x="5331" y="23812"/>
                    <a:pt x="0" y="18482"/>
                    <a:pt x="0" y="11906"/>
                  </a:cubicBezTo>
                  <a:cubicBezTo>
                    <a:pt x="0" y="5331"/>
                    <a:pt x="5331" y="0"/>
                    <a:pt x="11906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66934754" name="Google Shape;351;p40"/>
          <p:cNvSpPr txBox="1"/>
          <p:nvPr/>
        </p:nvSpPr>
        <p:spPr bwMode="auto">
          <a:xfrm flipH="0" flipV="0">
            <a:off x="914399" y="3121818"/>
            <a:ext cx="3293184" cy="16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信息太多，每天花几小时手动分析，还是跟不上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0266363" name="Google Shape;352;p40"/>
          <p:cNvSpPr txBox="1"/>
          <p:nvPr/>
        </p:nvSpPr>
        <p:spPr bwMode="auto">
          <a:xfrm>
            <a:off x="617934" y="3366492"/>
            <a:ext cx="3588931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用 AI 搜索，得到一堆通用分析 · 因为 AI 不懂你关注的赛道和逻辑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8381707" name="Google Shape;353;p40"/>
          <p:cNvSpPr txBox="1"/>
          <p:nvPr/>
        </p:nvSpPr>
        <p:spPr bwMode="auto">
          <a:xfrm flipH="0" flipV="0">
            <a:off x="617933" y="3552229"/>
            <a:ext cx="2841481" cy="13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D97706"/>
                </a:solidFill>
                <a:latin typeface="Arial"/>
                <a:ea typeface="Arial"/>
                <a:cs typeface="Arial"/>
              </a:rPr>
              <a:t>根本原因：AI 没有你的专业积累，只能给平均答案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5122399" name="Google Shape;354;p40"/>
          <p:cNvSpPr/>
          <p:nvPr/>
        </p:nvSpPr>
        <p:spPr bwMode="auto">
          <a:xfrm>
            <a:off x="457200" y="4014788"/>
            <a:ext cx="8229600" cy="428625"/>
          </a:xfrm>
          <a:prstGeom prst="roundRect">
            <a:avLst>
              <a:gd name="adj" fmla="val 16667"/>
            </a:avLst>
          </a:prstGeom>
          <a:solidFill>
            <a:srgbClr val="FFF7ED"/>
          </a:solidFill>
          <a:ln w="9525" cap="flat" cmpd="sng">
            <a:solidFill>
              <a:srgbClr val="EA580C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4891704" name="Google Shape;355;p40"/>
          <p:cNvSpPr txBox="1"/>
          <p:nvPr/>
        </p:nvSpPr>
        <p:spPr bwMode="auto">
          <a:xfrm>
            <a:off x="2299972" y="4155519"/>
            <a:ext cx="454405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这三个问题有共同解法——但要实现它，你要先突破 95% 的人卡住的那道门槛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8787018" name="Google Shape;356;p40"/>
          <p:cNvSpPr txBox="1"/>
          <p:nvPr/>
        </p:nvSpPr>
        <p:spPr bwMode="auto"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4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5733618" name="Google Shape;361;p4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F7E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7996780" name="Google Shape;362;p4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0743551" name="Google Shape;363;p41"/>
          <p:cNvSpPr/>
          <p:nvPr/>
        </p:nvSpPr>
        <p:spPr bwMode="auto">
          <a:xfrm>
            <a:off x="0" y="0"/>
            <a:ext cx="9144000" cy="429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3366245" name="Google Shape;364;p41"/>
          <p:cNvSpPr txBox="1"/>
          <p:nvPr/>
        </p:nvSpPr>
        <p:spPr bwMode="auto">
          <a:xfrm>
            <a:off x="2499043" y="157163"/>
            <a:ext cx="4146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pPr>
            <a:r>
              <a:rPr lang="en" sz="2300" b="1" i="0" u="none" strike="noStrike" cap="none">
                <a:solidFill>
                  <a:srgbClr val="1C1917"/>
                </a:solidFill>
                <a:latin typeface="Georgia"/>
                <a:ea typeface="Georgia"/>
                <a:cs typeface="Georgia"/>
              </a:rPr>
              <a:t>AI用法三层：你在哪一层？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1885792" name="Google Shape;365;p41"/>
          <p:cNvSpPr txBox="1"/>
          <p:nvPr/>
        </p:nvSpPr>
        <p:spPr bwMode="auto">
          <a:xfrm>
            <a:off x="3436715" y="510064"/>
            <a:ext cx="2270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95% 的人停在第一层 — 你可以做得更多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3840534" name="Google Shape;366;p41"/>
          <p:cNvSpPr/>
          <p:nvPr/>
        </p:nvSpPr>
        <p:spPr bwMode="auto">
          <a:xfrm>
            <a:off x="1000125" y="4314825"/>
            <a:ext cx="4143300" cy="257100"/>
          </a:xfrm>
          <a:prstGeom prst="ellipse">
            <a:avLst/>
          </a:prstGeom>
          <a:solidFill>
            <a:srgbClr val="1C1917">
              <a:alpha val="5882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6386807" name="Google Shape;367;p41"/>
          <p:cNvSpPr/>
          <p:nvPr/>
        </p:nvSpPr>
        <p:spPr bwMode="auto">
          <a:xfrm>
            <a:off x="1750219" y="821531"/>
            <a:ext cx="2643188" cy="1357313"/>
          </a:xfrm>
          <a:custGeom>
            <a:avLst/>
            <a:gdLst/>
            <a:ahLst/>
            <a:cxnLst/>
            <a:rect l="l" t="t" r="r" b="b"/>
            <a:pathLst>
              <a:path w="3524250" h="1809750" fill="norm" stroke="1" extrusionOk="0">
                <a:moveTo>
                  <a:pt x="1762125" y="0"/>
                </a:moveTo>
                <a:lnTo>
                  <a:pt x="0" y="1809750"/>
                </a:lnTo>
                <a:lnTo>
                  <a:pt x="3524250" y="1809750"/>
                </a:lnTo>
                <a:close/>
              </a:path>
            </a:pathLst>
          </a:custGeom>
          <a:solidFill>
            <a:srgbClr val="C2410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4949263" name="Google Shape;368;p41"/>
          <p:cNvSpPr/>
          <p:nvPr/>
        </p:nvSpPr>
        <p:spPr bwMode="auto">
          <a:xfrm>
            <a:off x="2393156" y="821531"/>
            <a:ext cx="1357313" cy="714375"/>
          </a:xfrm>
          <a:custGeom>
            <a:avLst/>
            <a:gdLst/>
            <a:ahLst/>
            <a:cxnLst/>
            <a:rect l="l" t="t" r="r" b="b"/>
            <a:pathLst>
              <a:path w="1809750" h="952500" fill="norm" stroke="1" extrusionOk="0">
                <a:moveTo>
                  <a:pt x="904875" y="0"/>
                </a:moveTo>
                <a:lnTo>
                  <a:pt x="0" y="952500"/>
                </a:lnTo>
                <a:lnTo>
                  <a:pt x="1809750" y="952500"/>
                </a:lnTo>
                <a:close/>
              </a:path>
            </a:pathLst>
          </a:custGeom>
          <a:solidFill>
            <a:srgbClr val="FFFFFF">
              <a:alpha val="784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9550512" name="Google Shape;369;p41"/>
          <p:cNvSpPr txBox="1"/>
          <p:nvPr/>
        </p:nvSpPr>
        <p:spPr bwMode="auto">
          <a:xfrm>
            <a:off x="2880664" y="1472327"/>
            <a:ext cx="382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第三层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9266982" name="Google Shape;370;p41"/>
          <p:cNvSpPr txBox="1"/>
          <p:nvPr/>
        </p:nvSpPr>
        <p:spPr bwMode="auto">
          <a:xfrm>
            <a:off x="2639160" y="1607344"/>
            <a:ext cx="8652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给AI写技能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5124356" name="Google Shape;371;p41"/>
          <p:cNvSpPr txBox="1"/>
          <p:nvPr/>
        </p:nvSpPr>
        <p:spPr bwMode="auto">
          <a:xfrm>
            <a:off x="2795528" y="1807012"/>
            <a:ext cx="552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FEF3C7"/>
                </a:solidFill>
                <a:latin typeface="Arial"/>
                <a:ea typeface="Arial"/>
                <a:cs typeface="Arial"/>
              </a:rPr>
              <a:t>Skill · MCP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833246" name="Google Shape;372;p41"/>
          <p:cNvSpPr/>
          <p:nvPr/>
        </p:nvSpPr>
        <p:spPr bwMode="auto">
          <a:xfrm>
            <a:off x="1750219" y="2178844"/>
            <a:ext cx="2643188" cy="7144"/>
          </a:xfrm>
          <a:custGeom>
            <a:avLst/>
            <a:gdLst/>
            <a:ahLst/>
            <a:cxnLst/>
            <a:rect l="l" t="t" r="r" b="b"/>
            <a:pathLst>
              <a:path w="3524250" h="9525" fill="norm" stroke="1" extrusionOk="0">
                <a:moveTo>
                  <a:pt x="0" y="0"/>
                </a:moveTo>
                <a:lnTo>
                  <a:pt x="3524250" y="0"/>
                </a:lnTo>
              </a:path>
            </a:pathLst>
          </a:custGeom>
          <a:noFill/>
          <a:ln w="19050" cap="flat" cmpd="sng">
            <a:solidFill>
              <a:srgbClr val="FFFFFF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2491434" name="Google Shape;373;p41"/>
          <p:cNvSpPr/>
          <p:nvPr/>
        </p:nvSpPr>
        <p:spPr bwMode="auto">
          <a:xfrm>
            <a:off x="1750219" y="2178844"/>
            <a:ext cx="2643188" cy="1193006"/>
          </a:xfrm>
          <a:custGeom>
            <a:avLst/>
            <a:gdLst/>
            <a:ahLst/>
            <a:cxnLst/>
            <a:rect l="l" t="t" r="r" b="b"/>
            <a:pathLst>
              <a:path w="3524250" h="1590675" fill="norm" stroke="1" extrusionOk="0">
                <a:moveTo>
                  <a:pt x="0" y="0"/>
                </a:moveTo>
                <a:lnTo>
                  <a:pt x="3524250" y="0"/>
                </a:lnTo>
                <a:lnTo>
                  <a:pt x="2562225" y="1590675"/>
                </a:lnTo>
                <a:lnTo>
                  <a:pt x="962025" y="1590675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9827965" name="Google Shape;374;p41"/>
          <p:cNvSpPr txBox="1"/>
          <p:nvPr/>
        </p:nvSpPr>
        <p:spPr bwMode="auto">
          <a:xfrm>
            <a:off x="2880664" y="2601038"/>
            <a:ext cx="382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第二层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9484393" name="Google Shape;375;p41"/>
          <p:cNvSpPr txBox="1"/>
          <p:nvPr/>
        </p:nvSpPr>
        <p:spPr bwMode="auto">
          <a:xfrm>
            <a:off x="2391888" y="2723912"/>
            <a:ext cx="1359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" sz="1200" b="1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在文件夹里工作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4790259" name="Google Shape;376;p41"/>
          <p:cNvSpPr txBox="1"/>
          <p:nvPr/>
        </p:nvSpPr>
        <p:spPr bwMode="auto">
          <a:xfrm>
            <a:off x="2643339" y="2950012"/>
            <a:ext cx="856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FEF3C7"/>
                </a:solidFill>
                <a:latin typeface="Arial"/>
                <a:ea typeface="Arial"/>
                <a:cs typeface="Arial"/>
              </a:rPr>
              <a:t>让AI读写本地文件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1993958" name="Google Shape;377;p41"/>
          <p:cNvSpPr txBox="1"/>
          <p:nvPr/>
        </p:nvSpPr>
        <p:spPr bwMode="auto">
          <a:xfrm>
            <a:off x="2597950" y="3150037"/>
            <a:ext cx="947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FDDDB0"/>
                </a:solidFill>
                <a:latin typeface="Arial"/>
                <a:ea typeface="Arial"/>
                <a:cs typeface="Arial"/>
              </a:rPr>
              <a:t>← 目标是到达这里 →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7873261" name="Google Shape;378;p41"/>
          <p:cNvSpPr/>
          <p:nvPr/>
        </p:nvSpPr>
        <p:spPr bwMode="auto">
          <a:xfrm>
            <a:off x="2471738" y="3371850"/>
            <a:ext cx="1200150" cy="7144"/>
          </a:xfrm>
          <a:custGeom>
            <a:avLst/>
            <a:gdLst/>
            <a:ahLst/>
            <a:cxnLst/>
            <a:rect l="l" t="t" r="r" b="b"/>
            <a:pathLst>
              <a:path w="1600200" h="9525" fill="norm" stroke="1" extrusionOk="0">
                <a:moveTo>
                  <a:pt x="0" y="0"/>
                </a:moveTo>
                <a:lnTo>
                  <a:pt x="1600200" y="0"/>
                </a:lnTo>
              </a:path>
            </a:pathLst>
          </a:custGeom>
          <a:noFill/>
          <a:ln w="19050" cap="flat" cmpd="sng">
            <a:solidFill>
              <a:srgbClr val="FFFFFF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3551510" name="Google Shape;379;p41"/>
          <p:cNvSpPr/>
          <p:nvPr/>
        </p:nvSpPr>
        <p:spPr bwMode="auto">
          <a:xfrm>
            <a:off x="928688" y="3371850"/>
            <a:ext cx="4286250" cy="985838"/>
          </a:xfrm>
          <a:custGeom>
            <a:avLst/>
            <a:gdLst/>
            <a:ahLst/>
            <a:cxnLst/>
            <a:rect l="l" t="t" r="r" b="b"/>
            <a:pathLst>
              <a:path w="5715000" h="1314450" fill="norm" stroke="1" extrusionOk="0">
                <a:moveTo>
                  <a:pt x="2057400" y="0"/>
                </a:moveTo>
                <a:lnTo>
                  <a:pt x="3657600" y="0"/>
                </a:lnTo>
                <a:lnTo>
                  <a:pt x="5715000" y="1314450"/>
                </a:lnTo>
                <a:lnTo>
                  <a:pt x="0" y="1314450"/>
                </a:lnTo>
                <a:close/>
              </a:path>
            </a:pathLst>
          </a:custGeom>
          <a:solidFill>
            <a:srgbClr val="F9731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8577098" name="Google Shape;380;p41"/>
          <p:cNvSpPr txBox="1"/>
          <p:nvPr/>
        </p:nvSpPr>
        <p:spPr bwMode="auto">
          <a:xfrm>
            <a:off x="2880664" y="3715464"/>
            <a:ext cx="382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第一层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4771524" name="Google Shape;381;p41"/>
          <p:cNvSpPr txBox="1"/>
          <p:nvPr/>
        </p:nvSpPr>
        <p:spPr bwMode="auto">
          <a:xfrm>
            <a:off x="2847642" y="3840480"/>
            <a:ext cx="448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" sz="1400" b="1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聊天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814036" name="Google Shape;382;p41"/>
          <p:cNvSpPr txBox="1"/>
          <p:nvPr/>
        </p:nvSpPr>
        <p:spPr bwMode="auto">
          <a:xfrm>
            <a:off x="2304252" y="4071581"/>
            <a:ext cx="153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FFF7ED"/>
                </a:solidFill>
                <a:latin typeface="Arial"/>
                <a:ea typeface="Arial"/>
                <a:cs typeface="Arial"/>
              </a:rPr>
              <a:t>ChatGPT · Claude · 豆包网页版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8621988" name="Google Shape;383;p41"/>
          <p:cNvSpPr/>
          <p:nvPr/>
        </p:nvSpPr>
        <p:spPr bwMode="auto">
          <a:xfrm>
            <a:off x="2214563" y="4257675"/>
            <a:ext cx="1714500" cy="185700"/>
          </a:xfrm>
          <a:prstGeom prst="roundRect">
            <a:avLst>
              <a:gd name="adj" fmla="val 50000"/>
            </a:avLst>
          </a:prstGeom>
          <a:solidFill>
            <a:srgbClr val="1C1917">
              <a:alpha val="25098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6946625" name="Google Shape;384;p41"/>
          <p:cNvSpPr txBox="1"/>
          <p:nvPr/>
        </p:nvSpPr>
        <p:spPr bwMode="auto">
          <a:xfrm>
            <a:off x="2529865" y="4300181"/>
            <a:ext cx="1083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95%+ 的人停在这一层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1208207" name="Google Shape;385;p41"/>
          <p:cNvSpPr/>
          <p:nvPr/>
        </p:nvSpPr>
        <p:spPr bwMode="auto">
          <a:xfrm>
            <a:off x="4393406" y="1357313"/>
            <a:ext cx="1250156" cy="107156"/>
          </a:xfrm>
          <a:custGeom>
            <a:avLst/>
            <a:gdLst/>
            <a:ahLst/>
            <a:cxnLst/>
            <a:rect l="l" t="t" r="r" b="b"/>
            <a:pathLst>
              <a:path w="1666875" h="142875" fill="norm" stroke="1" extrusionOk="0">
                <a:moveTo>
                  <a:pt x="0" y="142875"/>
                </a:moveTo>
                <a:lnTo>
                  <a:pt x="1666875" y="0"/>
                </a:lnTo>
              </a:path>
            </a:pathLst>
          </a:custGeom>
          <a:noFill/>
          <a:ln w="14275" cap="flat" cmpd="sng">
            <a:solidFill>
              <a:srgbClr val="C2410C">
                <a:alpha val="50196"/>
              </a:srgbClr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828970" name="Google Shape;386;p41"/>
          <p:cNvSpPr/>
          <p:nvPr/>
        </p:nvSpPr>
        <p:spPr bwMode="auto">
          <a:xfrm>
            <a:off x="4393406" y="2571750"/>
            <a:ext cx="1250156" cy="214313"/>
          </a:xfrm>
          <a:custGeom>
            <a:avLst/>
            <a:gdLst/>
            <a:ahLst/>
            <a:cxnLst/>
            <a:rect l="l" t="t" r="r" b="b"/>
            <a:pathLst>
              <a:path w="1666875" h="285750" fill="norm" stroke="1" extrusionOk="0">
                <a:moveTo>
                  <a:pt x="0" y="285750"/>
                </a:moveTo>
                <a:lnTo>
                  <a:pt x="1666875" y="0"/>
                </a:lnTo>
              </a:path>
            </a:pathLst>
          </a:custGeom>
          <a:noFill/>
          <a:ln w="14275" cap="flat" cmpd="sng">
            <a:solidFill>
              <a:srgbClr val="EA580C">
                <a:alpha val="50196"/>
              </a:srgbClr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4481229" name="Google Shape;387;p41"/>
          <p:cNvSpPr/>
          <p:nvPr/>
        </p:nvSpPr>
        <p:spPr bwMode="auto">
          <a:xfrm>
            <a:off x="5214938" y="3786188"/>
            <a:ext cx="428625" cy="71438"/>
          </a:xfrm>
          <a:custGeom>
            <a:avLst/>
            <a:gdLst/>
            <a:ahLst/>
            <a:cxnLst/>
            <a:rect l="l" t="t" r="r" b="b"/>
            <a:pathLst>
              <a:path w="571500" h="95250" fill="norm" stroke="1" extrusionOk="0">
                <a:moveTo>
                  <a:pt x="0" y="95250"/>
                </a:moveTo>
                <a:lnTo>
                  <a:pt x="571500" y="0"/>
                </a:lnTo>
              </a:path>
            </a:pathLst>
          </a:custGeom>
          <a:noFill/>
          <a:ln w="14275" cap="flat" cmpd="sng">
            <a:solidFill>
              <a:srgbClr val="F97316">
                <a:alpha val="50196"/>
              </a:srgbClr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8704904" name="Google Shape;388;p41"/>
          <p:cNvSpPr/>
          <p:nvPr/>
        </p:nvSpPr>
        <p:spPr bwMode="auto">
          <a:xfrm>
            <a:off x="5643563" y="3300413"/>
            <a:ext cx="3143400" cy="1071600"/>
          </a:xfrm>
          <a:prstGeom prst="roundRect">
            <a:avLst>
              <a:gd name="adj" fmla="val 8000"/>
            </a:avLst>
          </a:prstGeom>
          <a:solidFill>
            <a:srgbClr val="FFFBF5"/>
          </a:solidFill>
          <a:ln w="14275" cap="flat" cmpd="sng">
            <a:solidFill>
              <a:srgbClr val="FDDDB0"/>
            </a:solidFill>
            <a:prstDash val="solid"/>
            <a:round/>
            <a:headEnd type="none" w="sm" len="sm"/>
            <a:tailEnd type="none" w="sm" len="sm"/>
          </a:ln>
          <a:effectLst>
            <a:outerShdw blurRad="95250" dist="28575" dir="5400000" algn="ctr" rotWithShape="0">
              <a:srgbClr val="1C1917">
                <a:alpha val="7451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5131949" name="Google Shape;389;p41"/>
          <p:cNvSpPr/>
          <p:nvPr/>
        </p:nvSpPr>
        <p:spPr bwMode="auto">
          <a:xfrm>
            <a:off x="5643563" y="3300413"/>
            <a:ext cx="42900" cy="1071600"/>
          </a:xfrm>
          <a:prstGeom prst="roundRect">
            <a:avLst>
              <a:gd name="adj" fmla="val 50000"/>
            </a:avLst>
          </a:prstGeom>
          <a:solidFill>
            <a:srgbClr val="F9731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5375032" name="Google Shape;390;p41"/>
          <p:cNvSpPr/>
          <p:nvPr/>
        </p:nvSpPr>
        <p:spPr bwMode="auto">
          <a:xfrm>
            <a:off x="5715000" y="3300413"/>
            <a:ext cx="3100500" cy="257100"/>
          </a:xfrm>
          <a:prstGeom prst="roundRect">
            <a:avLst>
              <a:gd name="adj" fmla="val 33333"/>
            </a:avLst>
          </a:prstGeom>
          <a:solidFill>
            <a:srgbClr val="F9731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4020918" name="Google Shape;391;p41"/>
          <p:cNvSpPr/>
          <p:nvPr/>
        </p:nvSpPr>
        <p:spPr bwMode="auto">
          <a:xfrm>
            <a:off x="5715000" y="3429000"/>
            <a:ext cx="3100500" cy="1287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4725144" name="Google Shape;392;p41"/>
          <p:cNvSpPr txBox="1"/>
          <p:nvPr/>
        </p:nvSpPr>
        <p:spPr bwMode="auto">
          <a:xfrm>
            <a:off x="5832872" y="3380780"/>
            <a:ext cx="1884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第一层：聊天 | 95%+ 用户在这里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2514236" name="Google Shape;393;p41"/>
          <p:cNvSpPr txBox="1"/>
          <p:nvPr/>
        </p:nvSpPr>
        <p:spPr bwMode="auto">
          <a:xfrm>
            <a:off x="5762864" y="3621524"/>
            <a:ext cx="1727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问问题、得答案，像搜索引擎升级版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2603565" name="Google Shape;394;p41"/>
          <p:cNvSpPr txBox="1"/>
          <p:nvPr/>
        </p:nvSpPr>
        <p:spPr bwMode="auto">
          <a:xfrm>
            <a:off x="5762864" y="3778687"/>
            <a:ext cx="1956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AI 对你的文件夹一无所知，只能当场回答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4445858" name="Google Shape;395;p41"/>
          <p:cNvSpPr txBox="1"/>
          <p:nvPr/>
        </p:nvSpPr>
        <p:spPr bwMode="auto">
          <a:xfrm>
            <a:off x="5762864" y="3935849"/>
            <a:ext cx="1834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适合：日常问答、灵感生成、简单翻译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794412" name="Google Shape;396;p41"/>
          <p:cNvSpPr txBox="1"/>
          <p:nvPr/>
        </p:nvSpPr>
        <p:spPr bwMode="auto">
          <a:xfrm>
            <a:off x="5762864" y="4121587"/>
            <a:ext cx="1941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1" i="0" u="none" strike="noStrike" cap="none">
                <a:solidFill>
                  <a:srgbClr val="DC2626"/>
                </a:solidFill>
                <a:latin typeface="Arial"/>
                <a:ea typeface="Arial"/>
                <a:cs typeface="Arial"/>
              </a:rPr>
              <a:t>不能停在这里 — 还有更大的威力等着你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6149075" name="Google Shape;397;p41"/>
          <p:cNvSpPr/>
          <p:nvPr/>
        </p:nvSpPr>
        <p:spPr bwMode="auto">
          <a:xfrm>
            <a:off x="5643563" y="2057400"/>
            <a:ext cx="3143400" cy="1157400"/>
          </a:xfrm>
          <a:prstGeom prst="roundRect">
            <a:avLst>
              <a:gd name="adj" fmla="val 7407"/>
            </a:avLst>
          </a:prstGeom>
          <a:solidFill>
            <a:srgbClr val="FFFBF5"/>
          </a:solidFill>
          <a:ln w="14275" cap="flat" cmpd="sng">
            <a:solidFill>
              <a:srgbClr val="FDDDB0"/>
            </a:solidFill>
            <a:prstDash val="solid"/>
            <a:round/>
            <a:headEnd type="none" w="sm" len="sm"/>
            <a:tailEnd type="none" w="sm" len="sm"/>
          </a:ln>
          <a:effectLst>
            <a:outerShdw blurRad="95250" dist="28575" dir="5400000" algn="ctr" rotWithShape="0">
              <a:srgbClr val="1C1917">
                <a:alpha val="7451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6325955" name="Google Shape;398;p41"/>
          <p:cNvSpPr/>
          <p:nvPr/>
        </p:nvSpPr>
        <p:spPr bwMode="auto">
          <a:xfrm>
            <a:off x="5643563" y="2057400"/>
            <a:ext cx="42900" cy="115740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1473036" name="Google Shape;399;p41"/>
          <p:cNvSpPr/>
          <p:nvPr/>
        </p:nvSpPr>
        <p:spPr bwMode="auto">
          <a:xfrm>
            <a:off x="5715000" y="2057400"/>
            <a:ext cx="3100500" cy="271500"/>
          </a:xfrm>
          <a:prstGeom prst="roundRect">
            <a:avLst>
              <a:gd name="adj" fmla="val 31579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0090570" name="Google Shape;400;p41"/>
          <p:cNvSpPr/>
          <p:nvPr/>
        </p:nvSpPr>
        <p:spPr bwMode="auto">
          <a:xfrm>
            <a:off x="5715000" y="2200275"/>
            <a:ext cx="3100500" cy="1287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4863103" name="Google Shape;401;p41"/>
          <p:cNvSpPr txBox="1"/>
          <p:nvPr/>
        </p:nvSpPr>
        <p:spPr bwMode="auto">
          <a:xfrm>
            <a:off x="5832872" y="2152055"/>
            <a:ext cx="2059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第二层：在文件夹里工作 | ★ 目标层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2935120" name="Google Shape;402;p41"/>
          <p:cNvSpPr txBox="1"/>
          <p:nvPr/>
        </p:nvSpPr>
        <p:spPr bwMode="auto">
          <a:xfrm>
            <a:off x="5762864" y="2407087"/>
            <a:ext cx="1989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让 AI 直接读写你的本地文件夹，实时操作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6844974" name="Google Shape;403;p41"/>
          <p:cNvSpPr txBox="1"/>
          <p:nvPr/>
        </p:nvSpPr>
        <p:spPr bwMode="auto">
          <a:xfrm>
            <a:off x="5762864" y="2564249"/>
            <a:ext cx="1834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✓ 读文件 — 分析最新版本，不再重复发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5511173" name="Google Shape;404;p41"/>
          <p:cNvSpPr txBox="1"/>
          <p:nvPr/>
        </p:nvSpPr>
        <p:spPr bwMode="auto">
          <a:xfrm>
            <a:off x="5762864" y="2721412"/>
            <a:ext cx="2069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✓ 写文件 — 生成 Word/HTML/代码，存本地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2642406" name="Google Shape;405;p41"/>
          <p:cNvSpPr txBox="1"/>
          <p:nvPr/>
        </p:nvSpPr>
        <p:spPr bwMode="auto">
          <a:xfrm>
            <a:off x="5762864" y="2878574"/>
            <a:ext cx="2106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✓ 改文件 — 直接修合同/代码，左右看上下文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0969093" name="Google Shape;406;p41"/>
          <p:cNvSpPr txBox="1"/>
          <p:nvPr/>
        </p:nvSpPr>
        <p:spPr bwMode="auto">
          <a:xfrm>
            <a:off x="5762878" y="3035724"/>
            <a:ext cx="2595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→ Claude Code / Cowork 带你进入第二层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0411077" name="Google Shape;407;p41"/>
          <p:cNvSpPr/>
          <p:nvPr/>
        </p:nvSpPr>
        <p:spPr bwMode="auto">
          <a:xfrm>
            <a:off x="5643563" y="771525"/>
            <a:ext cx="3143400" cy="1200300"/>
          </a:xfrm>
          <a:prstGeom prst="roundRect">
            <a:avLst>
              <a:gd name="adj" fmla="val 7143"/>
            </a:avLst>
          </a:prstGeom>
          <a:solidFill>
            <a:srgbClr val="FFFBF5"/>
          </a:solidFill>
          <a:ln w="14275" cap="flat" cmpd="sng">
            <a:solidFill>
              <a:srgbClr val="FDDDB0"/>
            </a:solidFill>
            <a:prstDash val="solid"/>
            <a:round/>
            <a:headEnd type="none" w="sm" len="sm"/>
            <a:tailEnd type="none" w="sm" len="sm"/>
          </a:ln>
          <a:effectLst>
            <a:outerShdw blurRad="95250" dist="28575" dir="5400000" algn="ctr" rotWithShape="0">
              <a:srgbClr val="1C1917">
                <a:alpha val="7451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7724656" name="Google Shape;408;p41"/>
          <p:cNvSpPr/>
          <p:nvPr/>
        </p:nvSpPr>
        <p:spPr bwMode="auto">
          <a:xfrm>
            <a:off x="5643563" y="771525"/>
            <a:ext cx="42900" cy="1200300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809796" name="Google Shape;409;p41"/>
          <p:cNvSpPr/>
          <p:nvPr/>
        </p:nvSpPr>
        <p:spPr bwMode="auto">
          <a:xfrm>
            <a:off x="5715000" y="771525"/>
            <a:ext cx="3100500" cy="271500"/>
          </a:xfrm>
          <a:prstGeom prst="roundRect">
            <a:avLst>
              <a:gd name="adj" fmla="val 31579"/>
            </a:avLst>
          </a:prstGeom>
          <a:solidFill>
            <a:srgbClr val="C241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3176180" name="Google Shape;410;p41"/>
          <p:cNvSpPr/>
          <p:nvPr/>
        </p:nvSpPr>
        <p:spPr bwMode="auto">
          <a:xfrm>
            <a:off x="5715000" y="914400"/>
            <a:ext cx="3100500" cy="128700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9840239" name="Google Shape;411;p41"/>
          <p:cNvSpPr txBox="1"/>
          <p:nvPr/>
        </p:nvSpPr>
        <p:spPr bwMode="auto">
          <a:xfrm>
            <a:off x="5832872" y="873323"/>
            <a:ext cx="1878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第三层：给 AI 写技能 | 深度玩家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3573564" name="Google Shape;412;p41"/>
          <p:cNvSpPr txBox="1"/>
          <p:nvPr/>
        </p:nvSpPr>
        <p:spPr bwMode="auto">
          <a:xfrm>
            <a:off x="5762864" y="1135499"/>
            <a:ext cx="2021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为 AI 写 Skill，把工作流打包成可复用工具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1275951" name="Google Shape;413;p41"/>
          <p:cNvSpPr txBox="1"/>
          <p:nvPr/>
        </p:nvSpPr>
        <p:spPr bwMode="auto">
          <a:xfrm>
            <a:off x="5762864" y="1292662"/>
            <a:ext cx="2186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包含：工具定义 · MCP · 系统提示词 · 上下文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566710" name="Google Shape;414;p41"/>
          <p:cNvSpPr txBox="1"/>
          <p:nvPr/>
        </p:nvSpPr>
        <p:spPr bwMode="auto">
          <a:xfrm>
            <a:off x="5762864" y="1449824"/>
            <a:ext cx="2074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78716C"/>
                </a:solidFill>
                <a:latin typeface="Arial"/>
                <a:ea typeface="Arial"/>
                <a:cs typeface="Arial"/>
              </a:rPr>
              <a:t>"人人都是程序员" — 创造别人也能用的东西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8098103" name="Google Shape;415;p41"/>
          <p:cNvSpPr txBox="1"/>
          <p:nvPr/>
        </p:nvSpPr>
        <p:spPr bwMode="auto">
          <a:xfrm>
            <a:off x="5762879" y="1606975"/>
            <a:ext cx="2270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1" i="0" u="none" strike="noStrike" cap="none">
                <a:solidFill>
                  <a:srgbClr val="C2410C"/>
                </a:solidFill>
                <a:latin typeface="Arial"/>
                <a:ea typeface="Arial"/>
                <a:cs typeface="Arial"/>
              </a:rPr>
              <a:t>→ 今晚示范：把炒股方法论写成 Skill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4282449" name="Google Shape;416;p41"/>
          <p:cNvSpPr txBox="1"/>
          <p:nvPr/>
        </p:nvSpPr>
        <p:spPr bwMode="auto">
          <a:xfrm>
            <a:off x="5763577" y="1770221"/>
            <a:ext cx="2003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A8A29E"/>
                </a:solidFill>
                <a:latin typeface="Arial"/>
                <a:ea typeface="Arial"/>
                <a:cs typeface="Arial"/>
              </a:rPr>
              <a:t>不是所有人都需要到这里 — 但先到第二层再说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1304685" name="Google Shape;417;p41"/>
          <p:cNvSpPr txBox="1"/>
          <p:nvPr/>
        </p:nvSpPr>
        <p:spPr bwMode="auto">
          <a:xfrm>
            <a:off x="8790224" y="4978837"/>
            <a:ext cx="136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A8A29E"/>
                </a:solidFill>
                <a:latin typeface="Arial"/>
                <a:ea typeface="Arial"/>
                <a:cs typeface="Arial"/>
              </a:rPr>
              <a:t>04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32391611" name="Google Shape;418;p41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8358188" y="88753"/>
            <a:ext cx="357187" cy="494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6524611" name="Google Shape;423;p42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177599" name="Google Shape;424;p42"/>
          <p:cNvSpPr/>
          <p:nvPr/>
        </p:nvSpPr>
        <p:spPr bwMode="auto">
          <a:xfrm>
            <a:off x="2571750" y="428625"/>
            <a:ext cx="4000500" cy="4000500"/>
          </a:xfrm>
          <a:prstGeom prst="ellipse">
            <a:avLst/>
          </a:prstGeom>
          <a:solidFill>
            <a:srgbClr val="EA580C">
              <a:alpha val="3137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7258246" name="Google Shape;425;p42"/>
          <p:cNvSpPr/>
          <p:nvPr/>
        </p:nvSpPr>
        <p:spPr bwMode="auto">
          <a:xfrm>
            <a:off x="3000375" y="857250"/>
            <a:ext cx="3143250" cy="3143250"/>
          </a:xfrm>
          <a:prstGeom prst="ellipse">
            <a:avLst/>
          </a:prstGeom>
          <a:solidFill>
            <a:srgbClr val="EA580C">
              <a:alpha val="3137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2393269" name="Google Shape;426;p42"/>
          <p:cNvGrpSpPr/>
          <p:nvPr/>
        </p:nvGrpSpPr>
        <p:grpSpPr bwMode="auto">
          <a:xfrm>
            <a:off x="696516" y="696516"/>
            <a:ext cx="7750969" cy="3750469"/>
            <a:chOff x="928688" y="928688"/>
            <a:chExt cx="10334625" cy="5000625"/>
          </a:xfrm>
        </p:grpSpPr>
        <p:sp>
          <p:nvSpPr>
            <p:cNvPr id="427" name="Google Shape;427;p42"/>
            <p:cNvSpPr/>
            <p:nvPr/>
          </p:nvSpPr>
          <p:spPr bwMode="auto">
            <a:xfrm>
              <a:off x="928688" y="928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28" name="Google Shape;428;p42"/>
            <p:cNvSpPr/>
            <p:nvPr/>
          </p:nvSpPr>
          <p:spPr bwMode="auto">
            <a:xfrm>
              <a:off x="1309688" y="928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29" name="Google Shape;429;p42"/>
            <p:cNvSpPr/>
            <p:nvPr/>
          </p:nvSpPr>
          <p:spPr bwMode="auto">
            <a:xfrm>
              <a:off x="1690688" y="928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0" name="Google Shape;430;p42"/>
            <p:cNvSpPr/>
            <p:nvPr/>
          </p:nvSpPr>
          <p:spPr bwMode="auto">
            <a:xfrm>
              <a:off x="928688" y="1309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1" name="Google Shape;431;p42"/>
            <p:cNvSpPr/>
            <p:nvPr/>
          </p:nvSpPr>
          <p:spPr bwMode="auto">
            <a:xfrm>
              <a:off x="1309688" y="1309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2" name="Google Shape;432;p42"/>
            <p:cNvSpPr/>
            <p:nvPr/>
          </p:nvSpPr>
          <p:spPr bwMode="auto">
            <a:xfrm>
              <a:off x="1690688" y="1309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3" name="Google Shape;433;p42"/>
            <p:cNvSpPr/>
            <p:nvPr/>
          </p:nvSpPr>
          <p:spPr bwMode="auto">
            <a:xfrm>
              <a:off x="10453688" y="5500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4" name="Google Shape;434;p42"/>
            <p:cNvSpPr/>
            <p:nvPr/>
          </p:nvSpPr>
          <p:spPr bwMode="auto">
            <a:xfrm>
              <a:off x="10834688" y="5500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5" name="Google Shape;435;p42"/>
            <p:cNvSpPr/>
            <p:nvPr/>
          </p:nvSpPr>
          <p:spPr bwMode="auto">
            <a:xfrm>
              <a:off x="11215688" y="5500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6" name="Google Shape;436;p42"/>
            <p:cNvSpPr/>
            <p:nvPr/>
          </p:nvSpPr>
          <p:spPr bwMode="auto">
            <a:xfrm>
              <a:off x="10453688" y="5881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7" name="Google Shape;437;p42"/>
            <p:cNvSpPr/>
            <p:nvPr/>
          </p:nvSpPr>
          <p:spPr bwMode="auto">
            <a:xfrm>
              <a:off x="10834688" y="5881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8" name="Google Shape;438;p42"/>
            <p:cNvSpPr/>
            <p:nvPr/>
          </p:nvSpPr>
          <p:spPr bwMode="auto">
            <a:xfrm>
              <a:off x="11215688" y="5881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92413297" name="Google Shape;439;p42"/>
          <p:cNvSpPr txBox="1"/>
          <p:nvPr/>
        </p:nvSpPr>
        <p:spPr bwMode="auto">
          <a:xfrm>
            <a:off x="3955825" y="668298"/>
            <a:ext cx="1232350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今晚的核心公式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3576766" name="Google Shape;440;p42"/>
          <p:cNvSpPr txBox="1"/>
          <p:nvPr/>
        </p:nvSpPr>
        <p:spPr bwMode="auto">
          <a:xfrm>
            <a:off x="3134678" y="1285875"/>
            <a:ext cx="2874644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/>
            </a:pPr>
            <a:r>
              <a:rPr lang="en" sz="45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专业知识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4547908" name="Google Shape;441;p42"/>
          <p:cNvSpPr txBox="1"/>
          <p:nvPr/>
        </p:nvSpPr>
        <p:spPr bwMode="auto">
          <a:xfrm>
            <a:off x="4411499" y="1970246"/>
            <a:ext cx="3210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  <a:defRPr/>
            </a:pPr>
            <a:r>
              <a:rPr lang="en" sz="29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×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2446432" name="Google Shape;442;p42"/>
          <p:cNvSpPr txBox="1"/>
          <p:nvPr/>
        </p:nvSpPr>
        <p:spPr bwMode="auto">
          <a:xfrm>
            <a:off x="3462469" y="2428875"/>
            <a:ext cx="221906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  <a:defRPr/>
            </a:pPr>
            <a:r>
              <a:rPr lang="en" sz="4500" b="1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Claude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5202028" name="Google Shape;443;p42"/>
          <p:cNvSpPr txBox="1"/>
          <p:nvPr/>
        </p:nvSpPr>
        <p:spPr bwMode="auto">
          <a:xfrm>
            <a:off x="4448538" y="3100388"/>
            <a:ext cx="24692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pPr>
            <a:r>
              <a:rPr lang="en" sz="2300" b="1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=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3161322" name="Google Shape;444;p42"/>
          <p:cNvSpPr/>
          <p:nvPr/>
        </p:nvSpPr>
        <p:spPr bwMode="auto">
          <a:xfrm>
            <a:off x="2357438" y="3457575"/>
            <a:ext cx="4429125" cy="51435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1846854" name="Google Shape;445;p42"/>
          <p:cNvSpPr txBox="1"/>
          <p:nvPr/>
        </p:nvSpPr>
        <p:spPr bwMode="auto">
          <a:xfrm>
            <a:off x="3544795" y="3553301"/>
            <a:ext cx="2054411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可运行 AI 产品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0900924" name="Google Shape;446;p42"/>
          <p:cNvSpPr txBox="1"/>
          <p:nvPr/>
        </p:nvSpPr>
        <p:spPr bwMode="auto">
          <a:xfrm>
            <a:off x="2433527" y="4268748"/>
            <a:ext cx="4276945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你懂的领域 + 正确的工具 + 方法论 = 别人做不了、你却能交付的东西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3003574" name="Google Shape;447;p42"/>
          <p:cNvSpPr txBox="1"/>
          <p:nvPr/>
        </p:nvSpPr>
        <p:spPr bwMode="auto"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6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6245966" name="Google Shape;452;p43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3688476" name="Google Shape;453;p43"/>
          <p:cNvSpPr/>
          <p:nvPr/>
        </p:nvSpPr>
        <p:spPr bwMode="auto">
          <a:xfrm>
            <a:off x="457200" y="214313"/>
            <a:ext cx="35719" cy="314325"/>
          </a:xfrm>
          <a:prstGeom prst="roundRect">
            <a:avLst>
              <a:gd name="adj" fmla="val 4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5653164" name="Google Shape;454;p43"/>
          <p:cNvSpPr txBox="1"/>
          <p:nvPr/>
        </p:nvSpPr>
        <p:spPr bwMode="auto">
          <a:xfrm>
            <a:off x="560070" y="195739"/>
            <a:ext cx="3110243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什么是 Claude Code？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3223534" name="Google Shape;455;p43"/>
          <p:cNvSpPr txBox="1"/>
          <p:nvPr/>
        </p:nvSpPr>
        <p:spPr bwMode="auto">
          <a:xfrm>
            <a:off x="574358" y="488633"/>
            <a:ext cx="232972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今晚的基础工具 · 在你的终端里直接开发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9880063" name="Google Shape;456;p43"/>
          <p:cNvSpPr/>
          <p:nvPr/>
        </p:nvSpPr>
        <p:spPr bwMode="auto">
          <a:xfrm>
            <a:off x="457200" y="714375"/>
            <a:ext cx="8229600" cy="7144"/>
          </a:xfrm>
          <a:custGeom>
            <a:avLst/>
            <a:gdLst/>
            <a:ahLst/>
            <a:cxnLst/>
            <a:rect l="l" t="t" r="r" b="b"/>
            <a:pathLst>
              <a:path w="10972800" h="9525" fill="norm" stroke="1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5724265" name="Google Shape;457;p43"/>
          <p:cNvSpPr/>
          <p:nvPr/>
        </p:nvSpPr>
        <p:spPr bwMode="auto">
          <a:xfrm>
            <a:off x="457200" y="842963"/>
            <a:ext cx="3500438" cy="3500438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3067810" name="Google Shape;458;p43"/>
          <p:cNvSpPr/>
          <p:nvPr/>
        </p:nvSpPr>
        <p:spPr bwMode="auto">
          <a:xfrm>
            <a:off x="457200" y="842963"/>
            <a:ext cx="3500438" cy="42863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5419400" name="Google Shape;459;p43"/>
          <p:cNvSpPr/>
          <p:nvPr/>
        </p:nvSpPr>
        <p:spPr bwMode="auto">
          <a:xfrm>
            <a:off x="1750219" y="1143000"/>
            <a:ext cx="914400" cy="91440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5469855" name="Google Shape;460;p43"/>
          <p:cNvSpPr/>
          <p:nvPr/>
        </p:nvSpPr>
        <p:spPr bwMode="auto">
          <a:xfrm>
            <a:off x="1993103" y="1376288"/>
            <a:ext cx="451275" cy="453036"/>
          </a:xfrm>
          <a:custGeom>
            <a:avLst/>
            <a:gdLst/>
            <a:ahLst/>
            <a:cxnLst/>
            <a:rect l="l" t="t" r="r" b="b"/>
            <a:pathLst>
              <a:path w="601700" h="604048" fill="norm" stroke="1" extrusionOk="0">
                <a:moveTo>
                  <a:pt x="428629" y="51090"/>
                </a:moveTo>
                <a:cubicBezTo>
                  <a:pt x="548723" y="120427"/>
                  <a:pt x="601700" y="265982"/>
                  <a:pt x="554270" y="396292"/>
                </a:cubicBezTo>
                <a:cubicBezTo>
                  <a:pt x="506840" y="526602"/>
                  <a:pt x="372695" y="604048"/>
                  <a:pt x="236129" y="579965"/>
                </a:cubicBezTo>
                <a:cubicBezTo>
                  <a:pt x="99562" y="555882"/>
                  <a:pt x="0" y="437223"/>
                  <a:pt x="4" y="298550"/>
                </a:cubicBezTo>
                <a:lnTo>
                  <a:pt x="146" y="289292"/>
                </a:lnTo>
                <a:cubicBezTo>
                  <a:pt x="3402" y="188907"/>
                  <a:pt x="59120" y="97602"/>
                  <a:pt x="146905" y="48801"/>
                </a:cubicBezTo>
                <a:cubicBezTo>
                  <a:pt x="234689" y="0"/>
                  <a:pt x="341649" y="869"/>
                  <a:pt x="428629" y="51090"/>
                </a:cubicBezTo>
                <a:moveTo>
                  <a:pt x="248806" y="221197"/>
                </a:moveTo>
                <a:cubicBezTo>
                  <a:pt x="237648" y="210042"/>
                  <a:pt x="219560" y="210042"/>
                  <a:pt x="208401" y="221197"/>
                </a:cubicBezTo>
                <a:lnTo>
                  <a:pt x="151251" y="278347"/>
                </a:lnTo>
                <a:cubicBezTo>
                  <a:pt x="140096" y="289506"/>
                  <a:pt x="140096" y="307594"/>
                  <a:pt x="151251" y="318752"/>
                </a:cubicBezTo>
                <a:lnTo>
                  <a:pt x="208401" y="375902"/>
                </a:lnTo>
                <a:cubicBezTo>
                  <a:pt x="219560" y="387058"/>
                  <a:pt x="237648" y="387058"/>
                  <a:pt x="248806" y="375902"/>
                </a:cubicBezTo>
                <a:lnTo>
                  <a:pt x="251178" y="373216"/>
                </a:lnTo>
                <a:cubicBezTo>
                  <a:pt x="260002" y="361841"/>
                  <a:pt x="258985" y="345678"/>
                  <a:pt x="248806" y="335497"/>
                </a:cubicBezTo>
                <a:lnTo>
                  <a:pt x="211887" y="298550"/>
                </a:lnTo>
                <a:lnTo>
                  <a:pt x="248806" y="261602"/>
                </a:lnTo>
                <a:cubicBezTo>
                  <a:pt x="259961" y="250444"/>
                  <a:pt x="259961" y="232356"/>
                  <a:pt x="248806" y="221197"/>
                </a:cubicBezTo>
                <a:moveTo>
                  <a:pt x="363106" y="221197"/>
                </a:moveTo>
                <a:cubicBezTo>
                  <a:pt x="351948" y="210042"/>
                  <a:pt x="333860" y="210042"/>
                  <a:pt x="322701" y="221197"/>
                </a:cubicBezTo>
                <a:lnTo>
                  <a:pt x="320329" y="223883"/>
                </a:lnTo>
                <a:cubicBezTo>
                  <a:pt x="311505" y="235259"/>
                  <a:pt x="312522" y="251422"/>
                  <a:pt x="322701" y="261602"/>
                </a:cubicBezTo>
                <a:lnTo>
                  <a:pt x="359620" y="298550"/>
                </a:lnTo>
                <a:lnTo>
                  <a:pt x="322701" y="335497"/>
                </a:lnTo>
                <a:cubicBezTo>
                  <a:pt x="311872" y="346710"/>
                  <a:pt x="312027" y="364532"/>
                  <a:pt x="323049" y="375554"/>
                </a:cubicBezTo>
                <a:cubicBezTo>
                  <a:pt x="334071" y="386577"/>
                  <a:pt x="351894" y="386732"/>
                  <a:pt x="363106" y="375902"/>
                </a:cubicBezTo>
                <a:lnTo>
                  <a:pt x="420256" y="318752"/>
                </a:lnTo>
                <a:cubicBezTo>
                  <a:pt x="431411" y="307594"/>
                  <a:pt x="431411" y="289506"/>
                  <a:pt x="420256" y="278347"/>
                </a:cubicBez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5997884" name="Google Shape;461;p43"/>
          <p:cNvSpPr txBox="1"/>
          <p:nvPr/>
        </p:nvSpPr>
        <p:spPr bwMode="auto">
          <a:xfrm>
            <a:off x="1615777" y="2183130"/>
            <a:ext cx="118328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" sz="14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Claude Code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2375585" name="Google Shape;462;p43"/>
          <p:cNvSpPr txBox="1"/>
          <p:nvPr/>
        </p:nvSpPr>
        <p:spPr bwMode="auto">
          <a:xfrm>
            <a:off x="1244754" y="2466380"/>
            <a:ext cx="192533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Anthropic 官方出品的 AI 编程工具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4862858" name="Google Shape;463;p43"/>
          <p:cNvSpPr txBox="1"/>
          <p:nvPr/>
        </p:nvSpPr>
        <p:spPr bwMode="auto">
          <a:xfrm>
            <a:off x="1565151" y="2637830"/>
            <a:ext cx="1284535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直接在终端/IDE 中工作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6973752" name="Google Shape;464;p43"/>
          <p:cNvSpPr/>
          <p:nvPr/>
        </p:nvSpPr>
        <p:spPr bwMode="auto">
          <a:xfrm>
            <a:off x="714375" y="2914650"/>
            <a:ext cx="2986088" cy="7144"/>
          </a:xfrm>
          <a:custGeom>
            <a:avLst/>
            <a:gdLst/>
            <a:ahLst/>
            <a:cxnLst/>
            <a:rect l="l" t="t" r="r" b="b"/>
            <a:pathLst>
              <a:path w="3981450" h="9525" fill="norm" stroke="1" extrusionOk="0">
                <a:moveTo>
                  <a:pt x="0" y="0"/>
                </a:moveTo>
                <a:lnTo>
                  <a:pt x="398145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3761096" name="Google Shape;465;p43"/>
          <p:cNvSpPr/>
          <p:nvPr/>
        </p:nvSpPr>
        <p:spPr bwMode="auto">
          <a:xfrm>
            <a:off x="685800" y="3014663"/>
            <a:ext cx="3086100" cy="257175"/>
          </a:xfrm>
          <a:prstGeom prst="roundRect">
            <a:avLst>
              <a:gd name="adj" fmla="val 16667"/>
            </a:avLst>
          </a:prstGeom>
          <a:solidFill>
            <a:srgbClr val="F3F4F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6963116" name="Google Shape;466;p43"/>
          <p:cNvSpPr txBox="1"/>
          <p:nvPr/>
        </p:nvSpPr>
        <p:spPr bwMode="auto">
          <a:xfrm>
            <a:off x="1073652" y="3076814"/>
            <a:ext cx="2310396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EA580C"/>
                </a:solidFill>
                <a:latin typeface="Consolas"/>
                <a:ea typeface="Consolas"/>
                <a:cs typeface="Consolas"/>
              </a:rPr>
              <a:t>claude "帮我写一个炒股分析工具"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9021299" name="Google Shape;467;p43"/>
          <p:cNvSpPr txBox="1"/>
          <p:nvPr/>
        </p:nvSpPr>
        <p:spPr bwMode="auto">
          <a:xfrm>
            <a:off x="1268677" y="3429714"/>
            <a:ext cx="1877485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一句话描述，AI 自动生成代码并运行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2695471" name="Google Shape;468;p43"/>
          <p:cNvSpPr txBox="1"/>
          <p:nvPr/>
        </p:nvSpPr>
        <p:spPr bwMode="auto">
          <a:xfrm>
            <a:off x="1372190" y="3601163"/>
            <a:ext cx="167045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读文件·写代码·调 API·执行命令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0828402" name="Google Shape;469;p43"/>
          <p:cNvSpPr txBox="1"/>
          <p:nvPr/>
        </p:nvSpPr>
        <p:spPr bwMode="auto">
          <a:xfrm>
            <a:off x="1737360" y="3772614"/>
            <a:ext cx="940118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全程无需手动操作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44746303" name="Google Shape;470;p43"/>
          <p:cNvSpPr/>
          <p:nvPr/>
        </p:nvSpPr>
        <p:spPr bwMode="auto">
          <a:xfrm>
            <a:off x="4171950" y="842963"/>
            <a:ext cx="4514850" cy="800100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5673868" name="Google Shape;471;p43"/>
          <p:cNvSpPr/>
          <p:nvPr/>
        </p:nvSpPr>
        <p:spPr bwMode="auto">
          <a:xfrm>
            <a:off x="4171950" y="842963"/>
            <a:ext cx="28575" cy="80010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2787835" name="Google Shape;472;p43"/>
          <p:cNvSpPr/>
          <p:nvPr/>
        </p:nvSpPr>
        <p:spPr bwMode="auto">
          <a:xfrm>
            <a:off x="4345431" y="1001316"/>
            <a:ext cx="124525" cy="157652"/>
          </a:xfrm>
          <a:custGeom>
            <a:avLst/>
            <a:gdLst/>
            <a:ahLst/>
            <a:cxnLst/>
            <a:rect l="l" t="t" r="r" b="b"/>
            <a:pathLst>
              <a:path w="166034" h="210203" fill="norm" stroke="1" extrusionOk="0">
                <a:moveTo>
                  <a:pt x="93336" y="0"/>
                </a:moveTo>
                <a:lnTo>
                  <a:pt x="93522" y="10"/>
                </a:lnTo>
                <a:lnTo>
                  <a:pt x="93687" y="21"/>
                </a:lnTo>
                <a:lnTo>
                  <a:pt x="94543" y="72"/>
                </a:lnTo>
                <a:lnTo>
                  <a:pt x="94657" y="93"/>
                </a:lnTo>
                <a:lnTo>
                  <a:pt x="94770" y="93"/>
                </a:lnTo>
                <a:lnTo>
                  <a:pt x="95162" y="186"/>
                </a:lnTo>
                <a:lnTo>
                  <a:pt x="95699" y="268"/>
                </a:lnTo>
                <a:lnTo>
                  <a:pt x="95864" y="330"/>
                </a:lnTo>
                <a:lnTo>
                  <a:pt x="95978" y="341"/>
                </a:lnTo>
                <a:lnTo>
                  <a:pt x="96277" y="454"/>
                </a:lnTo>
                <a:lnTo>
                  <a:pt x="96813" y="598"/>
                </a:lnTo>
                <a:lnTo>
                  <a:pt x="97009" y="691"/>
                </a:lnTo>
                <a:lnTo>
                  <a:pt x="97164" y="733"/>
                </a:lnTo>
                <a:lnTo>
                  <a:pt x="97453" y="877"/>
                </a:lnTo>
                <a:lnTo>
                  <a:pt x="97866" y="1053"/>
                </a:lnTo>
                <a:lnTo>
                  <a:pt x="98083" y="1176"/>
                </a:lnTo>
                <a:lnTo>
                  <a:pt x="98310" y="1280"/>
                </a:lnTo>
                <a:lnTo>
                  <a:pt x="98547" y="1434"/>
                </a:lnTo>
                <a:lnTo>
                  <a:pt x="98867" y="1610"/>
                </a:lnTo>
                <a:lnTo>
                  <a:pt x="99218" y="1857"/>
                </a:lnTo>
                <a:lnTo>
                  <a:pt x="99403" y="1971"/>
                </a:lnTo>
                <a:lnTo>
                  <a:pt x="99538" y="2095"/>
                </a:lnTo>
                <a:lnTo>
                  <a:pt x="99785" y="2270"/>
                </a:lnTo>
                <a:lnTo>
                  <a:pt x="100177" y="2621"/>
                </a:lnTo>
                <a:lnTo>
                  <a:pt x="100404" y="2796"/>
                </a:lnTo>
                <a:lnTo>
                  <a:pt x="100487" y="2900"/>
                </a:lnTo>
                <a:lnTo>
                  <a:pt x="100631" y="3023"/>
                </a:lnTo>
                <a:lnTo>
                  <a:pt x="101003" y="3446"/>
                </a:lnTo>
                <a:lnTo>
                  <a:pt x="101271" y="3725"/>
                </a:lnTo>
                <a:lnTo>
                  <a:pt x="101333" y="3818"/>
                </a:lnTo>
                <a:cubicBezTo>
                  <a:pt x="102571" y="5335"/>
                  <a:pt x="103355" y="7141"/>
                  <a:pt x="103582" y="9111"/>
                </a:cubicBezTo>
                <a:lnTo>
                  <a:pt x="103593" y="9235"/>
                </a:lnTo>
                <a:lnTo>
                  <a:pt x="103613" y="9658"/>
                </a:lnTo>
                <a:lnTo>
                  <a:pt x="103655" y="10319"/>
                </a:lnTo>
                <a:lnTo>
                  <a:pt x="103655" y="72231"/>
                </a:lnTo>
                <a:lnTo>
                  <a:pt x="155248" y="72231"/>
                </a:lnTo>
                <a:cubicBezTo>
                  <a:pt x="158929" y="72230"/>
                  <a:pt x="162332" y="74190"/>
                  <a:pt x="164178" y="77374"/>
                </a:cubicBezTo>
                <a:cubicBezTo>
                  <a:pt x="166024" y="80558"/>
                  <a:pt x="166034" y="84485"/>
                  <a:pt x="164205" y="87678"/>
                </a:cubicBezTo>
                <a:lnTo>
                  <a:pt x="163586" y="88617"/>
                </a:lnTo>
                <a:lnTo>
                  <a:pt x="81036" y="202124"/>
                </a:lnTo>
                <a:cubicBezTo>
                  <a:pt x="75175" y="210203"/>
                  <a:pt x="62380" y="206045"/>
                  <a:pt x="62380" y="196056"/>
                </a:cubicBezTo>
                <a:lnTo>
                  <a:pt x="62380" y="134144"/>
                </a:lnTo>
                <a:lnTo>
                  <a:pt x="10786" y="134144"/>
                </a:lnTo>
                <a:cubicBezTo>
                  <a:pt x="7105" y="134145"/>
                  <a:pt x="3703" y="132185"/>
                  <a:pt x="1857" y="129001"/>
                </a:cubicBezTo>
                <a:cubicBezTo>
                  <a:pt x="10" y="125817"/>
                  <a:pt x="0" y="121890"/>
                  <a:pt x="1829" y="118697"/>
                </a:cubicBezTo>
                <a:lnTo>
                  <a:pt x="2448" y="117758"/>
                </a:lnTo>
                <a:lnTo>
                  <a:pt x="84998" y="4251"/>
                </a:lnTo>
                <a:lnTo>
                  <a:pt x="85102" y="4117"/>
                </a:lnTo>
                <a:lnTo>
                  <a:pt x="85287" y="3870"/>
                </a:lnTo>
                <a:lnTo>
                  <a:pt x="85628" y="3477"/>
                </a:lnTo>
                <a:lnTo>
                  <a:pt x="85814" y="3250"/>
                </a:lnTo>
                <a:lnTo>
                  <a:pt x="85906" y="3168"/>
                </a:lnTo>
                <a:lnTo>
                  <a:pt x="86041" y="3023"/>
                </a:lnTo>
                <a:lnTo>
                  <a:pt x="86453" y="2652"/>
                </a:lnTo>
                <a:lnTo>
                  <a:pt x="86742" y="2384"/>
                </a:lnTo>
                <a:lnTo>
                  <a:pt x="86825" y="2322"/>
                </a:lnTo>
                <a:cubicBezTo>
                  <a:pt x="88034" y="1332"/>
                  <a:pt x="89453" y="630"/>
                  <a:pt x="90973" y="268"/>
                </a:cubicBezTo>
                <a:lnTo>
                  <a:pt x="91086" y="258"/>
                </a:lnTo>
                <a:lnTo>
                  <a:pt x="91365" y="206"/>
                </a:lnTo>
                <a:lnTo>
                  <a:pt x="92129" y="72"/>
                </a:lnTo>
                <a:lnTo>
                  <a:pt x="92242" y="62"/>
                </a:lnTo>
                <a:lnTo>
                  <a:pt x="92665" y="41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6347928" name="Google Shape;473;p43"/>
          <p:cNvSpPr txBox="1"/>
          <p:nvPr/>
        </p:nvSpPr>
        <p:spPr bwMode="auto">
          <a:xfrm>
            <a:off x="4574144" y="996911"/>
            <a:ext cx="1153442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工程师：10× 提速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7698958" name="Google Shape;474;p43"/>
          <p:cNvSpPr txBox="1"/>
          <p:nvPr/>
        </p:nvSpPr>
        <p:spPr bwMode="auto">
          <a:xfrm>
            <a:off x="4304824" y="1215152"/>
            <a:ext cx="223978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写 Skill / 写脚本 / 调 API，代码写完直接跑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2192238" name="Google Shape;475;p43"/>
          <p:cNvSpPr txBox="1"/>
          <p:nvPr/>
        </p:nvSpPr>
        <p:spPr bwMode="auto">
          <a:xfrm>
            <a:off x="4304824" y="1386602"/>
            <a:ext cx="1940743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不用切换 IDE，就在终端一条命令搞定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9693617" name="Google Shape;476;p43"/>
          <p:cNvSpPr/>
          <p:nvPr/>
        </p:nvSpPr>
        <p:spPr bwMode="auto">
          <a:xfrm>
            <a:off x="4171950" y="1743075"/>
            <a:ext cx="4514850" cy="800100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541412" name="Google Shape;477;p43"/>
          <p:cNvSpPr/>
          <p:nvPr/>
        </p:nvSpPr>
        <p:spPr bwMode="auto">
          <a:xfrm>
            <a:off x="4171950" y="1743075"/>
            <a:ext cx="28575" cy="800100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554321115" name="Google Shape;478;p43"/>
          <p:cNvGrpSpPr/>
          <p:nvPr/>
        </p:nvGrpSpPr>
        <p:grpSpPr bwMode="auto">
          <a:xfrm>
            <a:off x="4353521" y="1901429"/>
            <a:ext cx="108347" cy="154781"/>
            <a:chOff x="5804694" y="2535238"/>
            <a:chExt cx="144463" cy="206374"/>
          </a:xfrm>
        </p:grpSpPr>
        <p:sp>
          <p:nvSpPr>
            <p:cNvPr id="479" name="Google Shape;479;p43"/>
            <p:cNvSpPr/>
            <p:nvPr/>
          </p:nvSpPr>
          <p:spPr bwMode="auto">
            <a:xfrm>
              <a:off x="5825331" y="2535238"/>
              <a:ext cx="103187" cy="103187"/>
            </a:xfrm>
            <a:custGeom>
              <a:avLst/>
              <a:gdLst/>
              <a:ahLst/>
              <a:cxnLst/>
              <a:rect l="l" t="t" r="r" b="b"/>
              <a:pathLst>
                <a:path w="103187" h="103187" fill="norm" stroke="1" extrusionOk="0">
                  <a:moveTo>
                    <a:pt x="51594" y="0"/>
                  </a:moveTo>
                  <a:cubicBezTo>
                    <a:pt x="80088" y="0"/>
                    <a:pt x="103187" y="23099"/>
                    <a:pt x="103187" y="51594"/>
                  </a:cubicBezTo>
                  <a:cubicBezTo>
                    <a:pt x="103187" y="80088"/>
                    <a:pt x="80088" y="103187"/>
                    <a:pt x="51594" y="103187"/>
                  </a:cubicBezTo>
                  <a:cubicBezTo>
                    <a:pt x="23099" y="103187"/>
                    <a:pt x="0" y="80088"/>
                    <a:pt x="0" y="51594"/>
                  </a:cubicBezTo>
                  <a:lnTo>
                    <a:pt x="52" y="49355"/>
                  </a:lnTo>
                  <a:cubicBezTo>
                    <a:pt x="1250" y="21758"/>
                    <a:pt x="23971" y="2"/>
                    <a:pt x="51594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80" name="Google Shape;480;p43"/>
            <p:cNvSpPr/>
            <p:nvPr/>
          </p:nvSpPr>
          <p:spPr bwMode="auto">
            <a:xfrm>
              <a:off x="5804694" y="2659062"/>
              <a:ext cx="144463" cy="82550"/>
            </a:xfrm>
            <a:custGeom>
              <a:avLst/>
              <a:gdLst/>
              <a:ahLst/>
              <a:cxnLst/>
              <a:rect l="l" t="t" r="r" b="b"/>
              <a:pathLst>
                <a:path w="144463" h="82550" fill="norm" stroke="1" extrusionOk="0">
                  <a:moveTo>
                    <a:pt x="92869" y="0"/>
                  </a:moveTo>
                  <a:cubicBezTo>
                    <a:pt x="121363" y="0"/>
                    <a:pt x="144463" y="23099"/>
                    <a:pt x="144463" y="51594"/>
                  </a:cubicBezTo>
                  <a:lnTo>
                    <a:pt x="144463" y="61912"/>
                  </a:lnTo>
                  <a:cubicBezTo>
                    <a:pt x="144463" y="73310"/>
                    <a:pt x="135223" y="82550"/>
                    <a:pt x="123825" y="82550"/>
                  </a:cubicBezTo>
                  <a:lnTo>
                    <a:pt x="20638" y="82550"/>
                  </a:lnTo>
                  <a:cubicBezTo>
                    <a:pt x="9240" y="82550"/>
                    <a:pt x="0" y="73310"/>
                    <a:pt x="0" y="61912"/>
                  </a:cubicBezTo>
                  <a:lnTo>
                    <a:pt x="0" y="51594"/>
                  </a:lnTo>
                  <a:cubicBezTo>
                    <a:pt x="0" y="23099"/>
                    <a:pt x="23099" y="0"/>
                    <a:pt x="51594" y="0"/>
                  </a:cubicBezTo>
                  <a:lnTo>
                    <a:pt x="92869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02280319" name="Google Shape;481;p43"/>
          <p:cNvSpPr txBox="1"/>
          <p:nvPr/>
        </p:nvSpPr>
        <p:spPr bwMode="auto">
          <a:xfrm>
            <a:off x="4574144" y="1897023"/>
            <a:ext cx="1490722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非工程师：零门槛上手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5941539" name="Google Shape;482;p43"/>
          <p:cNvSpPr txBox="1"/>
          <p:nvPr/>
        </p:nvSpPr>
        <p:spPr bwMode="auto">
          <a:xfrm>
            <a:off x="4304824" y="2115264"/>
            <a:ext cx="2107514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说人话就能产出代码 · 不需要学编程语言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9783784" name="Google Shape;483;p43"/>
          <p:cNvSpPr txBox="1"/>
          <p:nvPr/>
        </p:nvSpPr>
        <p:spPr bwMode="auto">
          <a:xfrm>
            <a:off x="4304824" y="2286714"/>
            <a:ext cx="151518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把你的想法变成可运行的工具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8046605" name="Google Shape;484;p43"/>
          <p:cNvSpPr/>
          <p:nvPr/>
        </p:nvSpPr>
        <p:spPr bwMode="auto">
          <a:xfrm>
            <a:off x="4171950" y="2643188"/>
            <a:ext cx="4514850" cy="800100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7951041" name="Google Shape;485;p43"/>
          <p:cNvSpPr/>
          <p:nvPr/>
        </p:nvSpPr>
        <p:spPr bwMode="auto">
          <a:xfrm>
            <a:off x="4171950" y="2643188"/>
            <a:ext cx="28575" cy="8001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48944749" name="Google Shape;486;p43"/>
          <p:cNvGrpSpPr/>
          <p:nvPr/>
        </p:nvGrpSpPr>
        <p:grpSpPr bwMode="auto">
          <a:xfrm>
            <a:off x="4333508" y="2812396"/>
            <a:ext cx="143838" cy="129202"/>
            <a:chOff x="5778010" y="3749861"/>
            <a:chExt cx="191784" cy="172268"/>
          </a:xfrm>
        </p:grpSpPr>
        <p:sp>
          <p:nvSpPr>
            <p:cNvPr id="487" name="Google Shape;487;p43"/>
            <p:cNvSpPr/>
            <p:nvPr/>
          </p:nvSpPr>
          <p:spPr bwMode="auto">
            <a:xfrm>
              <a:off x="5778010" y="3749861"/>
              <a:ext cx="63804" cy="48444"/>
            </a:xfrm>
            <a:custGeom>
              <a:avLst/>
              <a:gdLst/>
              <a:ahLst/>
              <a:cxnLst/>
              <a:rect l="l" t="t" r="r" b="b"/>
              <a:pathLst>
                <a:path w="63804" h="48444" fill="norm" stroke="1" extrusionOk="0">
                  <a:moveTo>
                    <a:pt x="59776" y="4028"/>
                  </a:moveTo>
                  <a:cubicBezTo>
                    <a:pt x="63804" y="8058"/>
                    <a:pt x="63804" y="14589"/>
                    <a:pt x="59776" y="18619"/>
                  </a:cubicBezTo>
                  <a:lnTo>
                    <a:pt x="33979" y="44416"/>
                  </a:lnTo>
                  <a:cubicBezTo>
                    <a:pt x="29950" y="48444"/>
                    <a:pt x="23418" y="48444"/>
                    <a:pt x="19389" y="44416"/>
                  </a:cubicBezTo>
                  <a:lnTo>
                    <a:pt x="3911" y="28938"/>
                  </a:lnTo>
                  <a:cubicBezTo>
                    <a:pt x="0" y="24889"/>
                    <a:pt x="56" y="18453"/>
                    <a:pt x="4036" y="14473"/>
                  </a:cubicBezTo>
                  <a:cubicBezTo>
                    <a:pt x="8017" y="10492"/>
                    <a:pt x="14452" y="10436"/>
                    <a:pt x="18501" y="14347"/>
                  </a:cubicBezTo>
                  <a:lnTo>
                    <a:pt x="26684" y="22530"/>
                  </a:lnTo>
                  <a:lnTo>
                    <a:pt x="45186" y="4028"/>
                  </a:lnTo>
                  <a:cubicBezTo>
                    <a:pt x="49215" y="0"/>
                    <a:pt x="55747" y="0"/>
                    <a:pt x="59776" y="402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88" name="Google Shape;488;p43"/>
            <p:cNvSpPr/>
            <p:nvPr/>
          </p:nvSpPr>
          <p:spPr bwMode="auto">
            <a:xfrm>
              <a:off x="5778010" y="3811773"/>
              <a:ext cx="63804" cy="48444"/>
            </a:xfrm>
            <a:custGeom>
              <a:avLst/>
              <a:gdLst/>
              <a:ahLst/>
              <a:cxnLst/>
              <a:rect l="l" t="t" r="r" b="b"/>
              <a:pathLst>
                <a:path w="63804" h="48444" fill="norm" stroke="1" extrusionOk="0">
                  <a:moveTo>
                    <a:pt x="59776" y="4028"/>
                  </a:moveTo>
                  <a:cubicBezTo>
                    <a:pt x="63804" y="8058"/>
                    <a:pt x="63804" y="14589"/>
                    <a:pt x="59776" y="18619"/>
                  </a:cubicBezTo>
                  <a:lnTo>
                    <a:pt x="33979" y="44416"/>
                  </a:lnTo>
                  <a:cubicBezTo>
                    <a:pt x="29950" y="48444"/>
                    <a:pt x="23418" y="48444"/>
                    <a:pt x="19389" y="44416"/>
                  </a:cubicBezTo>
                  <a:lnTo>
                    <a:pt x="3911" y="28938"/>
                  </a:lnTo>
                  <a:cubicBezTo>
                    <a:pt x="0" y="24889"/>
                    <a:pt x="56" y="18453"/>
                    <a:pt x="4036" y="14473"/>
                  </a:cubicBezTo>
                  <a:cubicBezTo>
                    <a:pt x="8017" y="10492"/>
                    <a:pt x="14452" y="10436"/>
                    <a:pt x="18501" y="14347"/>
                  </a:cubicBezTo>
                  <a:lnTo>
                    <a:pt x="26684" y="22530"/>
                  </a:lnTo>
                  <a:lnTo>
                    <a:pt x="45186" y="4028"/>
                  </a:lnTo>
                  <a:cubicBezTo>
                    <a:pt x="49215" y="0"/>
                    <a:pt x="55747" y="0"/>
                    <a:pt x="59776" y="402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89" name="Google Shape;489;p43"/>
            <p:cNvSpPr/>
            <p:nvPr/>
          </p:nvSpPr>
          <p:spPr bwMode="auto">
            <a:xfrm>
              <a:off x="5778010" y="3873685"/>
              <a:ext cx="63804" cy="48444"/>
            </a:xfrm>
            <a:custGeom>
              <a:avLst/>
              <a:gdLst/>
              <a:ahLst/>
              <a:cxnLst/>
              <a:rect l="l" t="t" r="r" b="b"/>
              <a:pathLst>
                <a:path w="63804" h="48444" fill="norm" stroke="1" extrusionOk="0">
                  <a:moveTo>
                    <a:pt x="59776" y="4028"/>
                  </a:moveTo>
                  <a:cubicBezTo>
                    <a:pt x="63804" y="8058"/>
                    <a:pt x="63804" y="14589"/>
                    <a:pt x="59776" y="18619"/>
                  </a:cubicBezTo>
                  <a:lnTo>
                    <a:pt x="33979" y="44416"/>
                  </a:lnTo>
                  <a:cubicBezTo>
                    <a:pt x="29950" y="48444"/>
                    <a:pt x="23418" y="48444"/>
                    <a:pt x="19389" y="44416"/>
                  </a:cubicBezTo>
                  <a:lnTo>
                    <a:pt x="3911" y="28938"/>
                  </a:lnTo>
                  <a:cubicBezTo>
                    <a:pt x="0" y="24889"/>
                    <a:pt x="56" y="18453"/>
                    <a:pt x="4036" y="14473"/>
                  </a:cubicBezTo>
                  <a:cubicBezTo>
                    <a:pt x="8017" y="10492"/>
                    <a:pt x="14452" y="10436"/>
                    <a:pt x="18501" y="14347"/>
                  </a:cubicBezTo>
                  <a:lnTo>
                    <a:pt x="26684" y="22530"/>
                  </a:lnTo>
                  <a:lnTo>
                    <a:pt x="45186" y="4028"/>
                  </a:lnTo>
                  <a:cubicBezTo>
                    <a:pt x="49215" y="0"/>
                    <a:pt x="55747" y="0"/>
                    <a:pt x="59776" y="402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0" name="Google Shape;490;p43"/>
            <p:cNvSpPr/>
            <p:nvPr/>
          </p:nvSpPr>
          <p:spPr bwMode="auto">
            <a:xfrm>
              <a:off x="5856288" y="3766344"/>
              <a:ext cx="113506" cy="20637"/>
            </a:xfrm>
            <a:custGeom>
              <a:avLst/>
              <a:gdLst/>
              <a:ahLst/>
              <a:cxnLst/>
              <a:rect l="l" t="t" r="r" b="b"/>
              <a:pathLst>
                <a:path w="113506" h="20637" fill="norm" stroke="1" extrusionOk="0">
                  <a:moveTo>
                    <a:pt x="113506" y="10319"/>
                  </a:moveTo>
                  <a:cubicBezTo>
                    <a:pt x="113506" y="16018"/>
                    <a:pt x="108886" y="20637"/>
                    <a:pt x="103187" y="20637"/>
                  </a:cubicBezTo>
                  <a:lnTo>
                    <a:pt x="10319" y="20637"/>
                  </a:lnTo>
                  <a:cubicBezTo>
                    <a:pt x="4620" y="20637"/>
                    <a:pt x="0" y="16018"/>
                    <a:pt x="0" y="10319"/>
                  </a:cubicBezTo>
                  <a:cubicBezTo>
                    <a:pt x="0" y="4620"/>
                    <a:pt x="4620" y="0"/>
                    <a:pt x="10319" y="0"/>
                  </a:cubicBezTo>
                  <a:lnTo>
                    <a:pt x="103187" y="0"/>
                  </a:lnTo>
                  <a:cubicBezTo>
                    <a:pt x="108886" y="0"/>
                    <a:pt x="113506" y="4620"/>
                    <a:pt x="113506" y="10319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1" name="Google Shape;491;p43"/>
            <p:cNvSpPr/>
            <p:nvPr/>
          </p:nvSpPr>
          <p:spPr bwMode="auto">
            <a:xfrm>
              <a:off x="5856288" y="3828256"/>
              <a:ext cx="113506" cy="20637"/>
            </a:xfrm>
            <a:custGeom>
              <a:avLst/>
              <a:gdLst/>
              <a:ahLst/>
              <a:cxnLst/>
              <a:rect l="l" t="t" r="r" b="b"/>
              <a:pathLst>
                <a:path w="113506" h="20637" fill="norm" stroke="1" extrusionOk="0">
                  <a:moveTo>
                    <a:pt x="113506" y="10319"/>
                  </a:moveTo>
                  <a:cubicBezTo>
                    <a:pt x="113506" y="16018"/>
                    <a:pt x="108886" y="20637"/>
                    <a:pt x="103187" y="20637"/>
                  </a:cubicBezTo>
                  <a:lnTo>
                    <a:pt x="10319" y="20637"/>
                  </a:lnTo>
                  <a:cubicBezTo>
                    <a:pt x="4620" y="20637"/>
                    <a:pt x="0" y="16018"/>
                    <a:pt x="0" y="10319"/>
                  </a:cubicBezTo>
                  <a:cubicBezTo>
                    <a:pt x="0" y="4620"/>
                    <a:pt x="4620" y="0"/>
                    <a:pt x="10319" y="0"/>
                  </a:cubicBezTo>
                  <a:lnTo>
                    <a:pt x="103187" y="0"/>
                  </a:lnTo>
                  <a:cubicBezTo>
                    <a:pt x="108886" y="0"/>
                    <a:pt x="113506" y="4620"/>
                    <a:pt x="113506" y="10319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2" name="Google Shape;492;p43"/>
            <p:cNvSpPr/>
            <p:nvPr/>
          </p:nvSpPr>
          <p:spPr bwMode="auto">
            <a:xfrm>
              <a:off x="5856288" y="3890169"/>
              <a:ext cx="113506" cy="20637"/>
            </a:xfrm>
            <a:custGeom>
              <a:avLst/>
              <a:gdLst/>
              <a:ahLst/>
              <a:cxnLst/>
              <a:rect l="l" t="t" r="r" b="b"/>
              <a:pathLst>
                <a:path w="113506" h="20637" fill="norm" stroke="1" extrusionOk="0">
                  <a:moveTo>
                    <a:pt x="113506" y="10319"/>
                  </a:moveTo>
                  <a:cubicBezTo>
                    <a:pt x="113506" y="16018"/>
                    <a:pt x="108886" y="20637"/>
                    <a:pt x="103187" y="20637"/>
                  </a:cubicBezTo>
                  <a:lnTo>
                    <a:pt x="10319" y="20637"/>
                  </a:lnTo>
                  <a:cubicBezTo>
                    <a:pt x="4620" y="20637"/>
                    <a:pt x="0" y="16018"/>
                    <a:pt x="0" y="10319"/>
                  </a:cubicBezTo>
                  <a:cubicBezTo>
                    <a:pt x="0" y="4620"/>
                    <a:pt x="4620" y="0"/>
                    <a:pt x="10319" y="0"/>
                  </a:cubicBezTo>
                  <a:lnTo>
                    <a:pt x="103187" y="0"/>
                  </a:lnTo>
                  <a:cubicBezTo>
                    <a:pt x="108886" y="0"/>
                    <a:pt x="113506" y="4620"/>
                    <a:pt x="113506" y="10319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76315142" name="Google Shape;493;p43"/>
          <p:cNvSpPr txBox="1"/>
          <p:nvPr/>
        </p:nvSpPr>
        <p:spPr bwMode="auto">
          <a:xfrm>
            <a:off x="4574144" y="2797136"/>
            <a:ext cx="2121288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Skills 系统：可复用的 AI 工作流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8607565" name="Google Shape;494;p43"/>
          <p:cNvSpPr txBox="1"/>
          <p:nvPr/>
        </p:nvSpPr>
        <p:spPr bwMode="auto">
          <a:xfrm>
            <a:off x="4304824" y="3015377"/>
            <a:ext cx="2291537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把你的操作流程封装成命令 (/ticker-scan)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5781576" name="Google Shape;495;p43"/>
          <p:cNvSpPr txBox="1"/>
          <p:nvPr/>
        </p:nvSpPr>
        <p:spPr bwMode="auto">
          <a:xfrm>
            <a:off x="4304824" y="3186827"/>
            <a:ext cx="1630204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一次定义，反复复用，标准一致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92479041" name="Google Shape;496;p43"/>
          <p:cNvSpPr/>
          <p:nvPr/>
        </p:nvSpPr>
        <p:spPr bwMode="auto">
          <a:xfrm>
            <a:off x="4171950" y="3543300"/>
            <a:ext cx="4514850" cy="800100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7104062" name="Google Shape;497;p43"/>
          <p:cNvSpPr/>
          <p:nvPr/>
        </p:nvSpPr>
        <p:spPr bwMode="auto">
          <a:xfrm>
            <a:off x="4171950" y="3543300"/>
            <a:ext cx="28575" cy="800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717815727" name="Google Shape;498;p43"/>
          <p:cNvGrpSpPr/>
          <p:nvPr/>
        </p:nvGrpSpPr>
        <p:grpSpPr bwMode="auto">
          <a:xfrm>
            <a:off x="4350678" y="3692816"/>
            <a:ext cx="120612" cy="163837"/>
            <a:chOff x="5800904" y="4923754"/>
            <a:chExt cx="160816" cy="218449"/>
          </a:xfrm>
        </p:grpSpPr>
        <p:sp>
          <p:nvSpPr>
            <p:cNvPr id="499" name="Google Shape;499;p43"/>
            <p:cNvSpPr/>
            <p:nvPr/>
          </p:nvSpPr>
          <p:spPr bwMode="auto">
            <a:xfrm>
              <a:off x="5815012" y="4956173"/>
              <a:ext cx="103593" cy="103984"/>
            </a:xfrm>
            <a:custGeom>
              <a:avLst/>
              <a:gdLst/>
              <a:ahLst/>
              <a:cxnLst/>
              <a:rect l="l" t="t" r="r" b="b"/>
              <a:pathLst>
                <a:path w="103594" h="103984" fill="norm" stroke="1" extrusionOk="0">
                  <a:moveTo>
                    <a:pt x="51594" y="2"/>
                  </a:moveTo>
                  <a:cubicBezTo>
                    <a:pt x="79797" y="0"/>
                    <a:pt x="102776" y="22646"/>
                    <a:pt x="103185" y="50847"/>
                  </a:cubicBezTo>
                  <a:cubicBezTo>
                    <a:pt x="103594" y="79048"/>
                    <a:pt x="81283" y="102351"/>
                    <a:pt x="53091" y="103167"/>
                  </a:cubicBezTo>
                  <a:cubicBezTo>
                    <a:pt x="24899" y="103984"/>
                    <a:pt x="1276" y="82012"/>
                    <a:pt x="52" y="53835"/>
                  </a:cubicBezTo>
                  <a:lnTo>
                    <a:pt x="0" y="51595"/>
                  </a:lnTo>
                  <a:lnTo>
                    <a:pt x="52" y="49356"/>
                  </a:lnTo>
                  <a:cubicBezTo>
                    <a:pt x="1250" y="21760"/>
                    <a:pt x="23971" y="3"/>
                    <a:pt x="51594" y="2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00" name="Google Shape;500;p43"/>
            <p:cNvSpPr/>
            <p:nvPr/>
          </p:nvSpPr>
          <p:spPr bwMode="auto">
            <a:xfrm>
              <a:off x="5800904" y="4923754"/>
              <a:ext cx="160816" cy="182961"/>
            </a:xfrm>
            <a:custGeom>
              <a:avLst/>
              <a:gdLst/>
              <a:ahLst/>
              <a:cxnLst/>
              <a:rect l="l" t="t" r="r" b="b"/>
              <a:pathLst>
                <a:path w="160816" h="182961" fill="norm" stroke="1" extrusionOk="0">
                  <a:moveTo>
                    <a:pt x="98031" y="6645"/>
                  </a:moveTo>
                  <a:cubicBezTo>
                    <a:pt x="100870" y="1705"/>
                    <a:pt x="107175" y="0"/>
                    <a:pt x="112116" y="2837"/>
                  </a:cubicBezTo>
                  <a:cubicBezTo>
                    <a:pt x="142797" y="20471"/>
                    <a:pt x="160816" y="53986"/>
                    <a:pt x="158603" y="89305"/>
                  </a:cubicBezTo>
                  <a:cubicBezTo>
                    <a:pt x="156390" y="124623"/>
                    <a:pt x="134330" y="155627"/>
                    <a:pt x="101688" y="169294"/>
                  </a:cubicBezTo>
                  <a:cubicBezTo>
                    <a:pt x="69046" y="182961"/>
                    <a:pt x="31477" y="176924"/>
                    <a:pt x="4760" y="153718"/>
                  </a:cubicBezTo>
                  <a:cubicBezTo>
                    <a:pt x="457" y="149979"/>
                    <a:pt x="0" y="143461"/>
                    <a:pt x="3738" y="139158"/>
                  </a:cubicBezTo>
                  <a:cubicBezTo>
                    <a:pt x="7477" y="134855"/>
                    <a:pt x="13996" y="134398"/>
                    <a:pt x="18298" y="138137"/>
                  </a:cubicBezTo>
                  <a:cubicBezTo>
                    <a:pt x="39087" y="156194"/>
                    <a:pt x="68322" y="160892"/>
                    <a:pt x="93722" y="150257"/>
                  </a:cubicBezTo>
                  <a:cubicBezTo>
                    <a:pt x="119122" y="139622"/>
                    <a:pt x="136288" y="115497"/>
                    <a:pt x="138010" y="88015"/>
                  </a:cubicBezTo>
                  <a:cubicBezTo>
                    <a:pt x="139732" y="60532"/>
                    <a:pt x="125712" y="34452"/>
                    <a:pt x="101839" y="20730"/>
                  </a:cubicBezTo>
                  <a:cubicBezTo>
                    <a:pt x="96899" y="17891"/>
                    <a:pt x="95194" y="11586"/>
                    <a:pt x="98031" y="6645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01" name="Google Shape;501;p43"/>
            <p:cNvSpPr/>
            <p:nvPr/>
          </p:nvSpPr>
          <p:spPr bwMode="auto">
            <a:xfrm>
              <a:off x="5856288" y="5080000"/>
              <a:ext cx="20637" cy="62203"/>
            </a:xfrm>
            <a:custGeom>
              <a:avLst/>
              <a:gdLst/>
              <a:ahLst/>
              <a:cxnLst/>
              <a:rect l="l" t="t" r="r" b="b"/>
              <a:pathLst>
                <a:path w="20637" h="62203" fill="norm" stroke="1" extrusionOk="0">
                  <a:moveTo>
                    <a:pt x="10319" y="0"/>
                  </a:moveTo>
                  <a:cubicBezTo>
                    <a:pt x="15550" y="1"/>
                    <a:pt x="19953" y="3916"/>
                    <a:pt x="20565" y="9111"/>
                  </a:cubicBezTo>
                  <a:lnTo>
                    <a:pt x="20637" y="10319"/>
                  </a:lnTo>
                  <a:lnTo>
                    <a:pt x="20637" y="51594"/>
                  </a:lnTo>
                  <a:cubicBezTo>
                    <a:pt x="20631" y="57053"/>
                    <a:pt x="16374" y="61563"/>
                    <a:pt x="10923" y="61883"/>
                  </a:cubicBezTo>
                  <a:cubicBezTo>
                    <a:pt x="5473" y="62203"/>
                    <a:pt x="717" y="58222"/>
                    <a:pt x="72" y="52801"/>
                  </a:cubicBezTo>
                  <a:lnTo>
                    <a:pt x="0" y="51594"/>
                  </a:lnTo>
                  <a:lnTo>
                    <a:pt x="0" y="10319"/>
                  </a:lnTo>
                  <a:cubicBezTo>
                    <a:pt x="0" y="4620"/>
                    <a:pt x="4620" y="0"/>
                    <a:pt x="10319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02" name="Google Shape;502;p43"/>
            <p:cNvSpPr/>
            <p:nvPr/>
          </p:nvSpPr>
          <p:spPr bwMode="auto">
            <a:xfrm>
              <a:off x="5814722" y="5121275"/>
              <a:ext cx="103769" cy="20638"/>
            </a:xfrm>
            <a:custGeom>
              <a:avLst/>
              <a:gdLst/>
              <a:ahLst/>
              <a:cxnLst/>
              <a:rect l="l" t="t" r="r" b="b"/>
              <a:pathLst>
                <a:path w="103769" h="20638" fill="norm" stroke="1" extrusionOk="0">
                  <a:moveTo>
                    <a:pt x="93160" y="0"/>
                  </a:moveTo>
                  <a:cubicBezTo>
                    <a:pt x="98619" y="6"/>
                    <a:pt x="103129" y="4264"/>
                    <a:pt x="103449" y="9714"/>
                  </a:cubicBezTo>
                  <a:cubicBezTo>
                    <a:pt x="103769" y="15164"/>
                    <a:pt x="99788" y="19920"/>
                    <a:pt x="94367" y="20565"/>
                  </a:cubicBezTo>
                  <a:lnTo>
                    <a:pt x="93160" y="20638"/>
                  </a:lnTo>
                  <a:lnTo>
                    <a:pt x="10610" y="20638"/>
                  </a:lnTo>
                  <a:cubicBezTo>
                    <a:pt x="5150" y="20631"/>
                    <a:pt x="640" y="16374"/>
                    <a:pt x="320" y="10923"/>
                  </a:cubicBezTo>
                  <a:cubicBezTo>
                    <a:pt x="0" y="5473"/>
                    <a:pt x="3981" y="717"/>
                    <a:pt x="9402" y="72"/>
                  </a:cubicBezTo>
                  <a:lnTo>
                    <a:pt x="10610" y="0"/>
                  </a:lnTo>
                  <a:lnTo>
                    <a:pt x="93160" y="0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90300405" name="Google Shape;503;p43"/>
          <p:cNvSpPr txBox="1"/>
          <p:nvPr/>
        </p:nvSpPr>
        <p:spPr bwMode="auto">
          <a:xfrm>
            <a:off x="4574144" y="3697248"/>
            <a:ext cx="1974645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Projects：AI 记住你的上下文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1922685" name="Google Shape;504;p43"/>
          <p:cNvSpPr txBox="1"/>
          <p:nvPr/>
        </p:nvSpPr>
        <p:spPr bwMode="auto">
          <a:xfrm>
            <a:off x="4304824" y="3915489"/>
            <a:ext cx="2193774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CLAUDE.md 让 AI 永久记住你的规则和偏好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3861806" name="Google Shape;505;p43"/>
          <p:cNvSpPr txBox="1"/>
          <p:nvPr/>
        </p:nvSpPr>
        <p:spPr bwMode="auto">
          <a:xfrm>
            <a:off x="4304824" y="4086939"/>
            <a:ext cx="1170146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不用每次重复交代背景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9024693" name="Google Shape;506;p43"/>
          <p:cNvSpPr txBox="1"/>
          <p:nvPr/>
        </p:nvSpPr>
        <p:spPr bwMode="auto"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7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267069319" name="Google Shape;511;p44"/>
          <p:cNvGrpSpPr/>
          <p:nvPr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512" name="Google Shape;512;p4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13" name="Google Shape;513;p44"/>
            <p:cNvSpPr/>
            <p:nvPr/>
          </p:nvSpPr>
          <p:spPr bwMode="auto">
            <a:xfrm>
              <a:off x="11363325" y="457200"/>
              <a:ext cx="38100" cy="38100"/>
            </a:xfrm>
            <a:prstGeom prst="ellipse">
              <a:avLst/>
            </a:prstGeom>
            <a:solidFill>
              <a:srgbClr val="E2E8F0">
                <a:alpha val="50196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14" name="Google Shape;514;p44"/>
            <p:cNvSpPr/>
            <p:nvPr/>
          </p:nvSpPr>
          <p:spPr bwMode="auto">
            <a:xfrm>
              <a:off x="11510962" y="328612"/>
              <a:ext cx="28575" cy="28575"/>
            </a:xfrm>
            <a:prstGeom prst="ellipse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281412685" name="Google Shape;515;p44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5801110" name="Google Shape;516;p44"/>
          <p:cNvGrpSpPr/>
          <p:nvPr/>
        </p:nvGrpSpPr>
        <p:grpSpPr bwMode="auto">
          <a:xfrm>
            <a:off x="2350110" y="255745"/>
            <a:ext cx="6413771" cy="422910"/>
            <a:chOff x="3133480" y="340995"/>
            <a:chExt cx="8551694" cy="563880"/>
          </a:xfrm>
        </p:grpSpPr>
        <p:sp>
          <p:nvSpPr>
            <p:cNvPr id="517" name="Google Shape;517;p44"/>
            <p:cNvSpPr txBox="1"/>
            <p:nvPr/>
          </p:nvSpPr>
          <p:spPr bwMode="auto">
            <a:xfrm>
              <a:off x="11517725" y="340995"/>
              <a:ext cx="1674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07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18" name="Google Shape;518;p44"/>
            <p:cNvSpPr txBox="1"/>
            <p:nvPr/>
          </p:nvSpPr>
          <p:spPr bwMode="auto">
            <a:xfrm>
              <a:off x="3133480" y="402908"/>
              <a:ext cx="592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  <a:defRPr/>
              </a:pPr>
              <a:r>
                <a:rPr lang="en" sz="2400" b="1" i="0" u="none" strike="noStrike" cap="none">
                  <a:solidFill>
                    <a:srgbClr val="1C1917"/>
                  </a:solidFill>
                  <a:latin typeface="Georgia"/>
                  <a:ea typeface="Georgia"/>
                  <a:cs typeface="Georgia"/>
                </a:rPr>
                <a:t>AI 炒股的知识库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19" name="Google Shape;519;p44"/>
            <p:cNvSpPr/>
            <p:nvPr/>
          </p:nvSpPr>
          <p:spPr bwMode="auto">
            <a:xfrm>
              <a:off x="5619750" y="885825"/>
              <a:ext cx="952500" cy="19050"/>
            </a:xfrm>
            <a:prstGeom prst="roundRect">
              <a:avLst>
                <a:gd name="adj" fmla="val 50000"/>
              </a:avLst>
            </a:pr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988598616" name="Google Shape;520;p44"/>
          <p:cNvGrpSpPr/>
          <p:nvPr/>
        </p:nvGrpSpPr>
        <p:grpSpPr bwMode="auto">
          <a:xfrm>
            <a:off x="428625" y="828675"/>
            <a:ext cx="2571750" cy="3143250"/>
            <a:chOff x="571500" y="1104900"/>
            <a:chExt cx="3429000" cy="4191000"/>
          </a:xfrm>
        </p:grpSpPr>
        <p:sp>
          <p:nvSpPr>
            <p:cNvPr id="521" name="Google Shape;521;p44"/>
            <p:cNvSpPr/>
            <p:nvPr/>
          </p:nvSpPr>
          <p:spPr bwMode="auto">
            <a:xfrm>
              <a:off x="571500" y="1104900"/>
              <a:ext cx="3429000" cy="4191000"/>
            </a:xfrm>
            <a:prstGeom prst="roundRect">
              <a:avLst>
                <a:gd name="adj" fmla="val 3333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2" name="Google Shape;522;p44"/>
            <p:cNvSpPr/>
            <p:nvPr/>
          </p:nvSpPr>
          <p:spPr bwMode="auto">
            <a:xfrm>
              <a:off x="571500" y="1104900"/>
              <a:ext cx="3429000" cy="952500"/>
            </a:xfrm>
            <a:custGeom>
              <a:avLst/>
              <a:gdLst/>
              <a:ahLst/>
              <a:cxnLst/>
              <a:rect l="l" t="t" r="r" b="b"/>
              <a:pathLst>
                <a:path w="3429000" h="952500" fill="norm" stroke="1" extrusionOk="0">
                  <a:moveTo>
                    <a:pt x="114300" y="0"/>
                  </a:moveTo>
                  <a:lnTo>
                    <a:pt x="3314700" y="0"/>
                  </a:lnTo>
                  <a:cubicBezTo>
                    <a:pt x="3390900" y="0"/>
                    <a:pt x="3429000" y="38100"/>
                    <a:pt x="3429000" y="114300"/>
                  </a:cubicBezTo>
                  <a:lnTo>
                    <a:pt x="3429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0196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3" name="Google Shape;523;p44"/>
            <p:cNvSpPr/>
            <p:nvPr/>
          </p:nvSpPr>
          <p:spPr bwMode="auto">
            <a:xfrm>
              <a:off x="742950" y="1219200"/>
              <a:ext cx="304800" cy="190500"/>
            </a:xfrm>
            <a:prstGeom prst="roundRect">
              <a:avLst>
                <a:gd name="adj" fmla="val 50000"/>
              </a:avLst>
            </a:prstGeom>
            <a:solidFill>
              <a:srgbClr val="EA580C">
                <a:alpha val="25098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4" name="Google Shape;524;p44"/>
            <p:cNvSpPr txBox="1"/>
            <p:nvPr/>
          </p:nvSpPr>
          <p:spPr bwMode="auto">
            <a:xfrm>
              <a:off x="825263" y="1255395"/>
              <a:ext cx="140175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1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01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5" name="Google Shape;525;p44"/>
            <p:cNvSpPr/>
            <p:nvPr/>
          </p:nvSpPr>
          <p:spPr bwMode="auto">
            <a:xfrm>
              <a:off x="2095500" y="1397913"/>
              <a:ext cx="381000" cy="317438"/>
            </a:xfrm>
            <a:custGeom>
              <a:avLst/>
              <a:gdLst/>
              <a:ahLst/>
              <a:cxnLst/>
              <a:rect l="l" t="t" r="r" b="b"/>
              <a:pathLst>
                <a:path w="381000" h="317438" fill="norm" stroke="1" extrusionOk="0">
                  <a:moveTo>
                    <a:pt x="371475" y="33390"/>
                  </a:moveTo>
                  <a:cubicBezTo>
                    <a:pt x="376677" y="36394"/>
                    <a:pt x="380158" y="41675"/>
                    <a:pt x="380867" y="47640"/>
                  </a:cubicBezTo>
                  <a:lnTo>
                    <a:pt x="381000" y="49887"/>
                  </a:lnTo>
                  <a:lnTo>
                    <a:pt x="381000" y="297537"/>
                  </a:lnTo>
                  <a:cubicBezTo>
                    <a:pt x="381000" y="304343"/>
                    <a:pt x="377369" y="310632"/>
                    <a:pt x="371475" y="314035"/>
                  </a:cubicBezTo>
                  <a:cubicBezTo>
                    <a:pt x="365581" y="317438"/>
                    <a:pt x="358319" y="317438"/>
                    <a:pt x="352425" y="314035"/>
                  </a:cubicBezTo>
                  <a:cubicBezTo>
                    <a:pt x="308596" y="288726"/>
                    <a:pt x="255062" y="286828"/>
                    <a:pt x="209550" y="308967"/>
                  </a:cubicBezTo>
                  <a:lnTo>
                    <a:pt x="209550" y="19903"/>
                  </a:lnTo>
                  <a:cubicBezTo>
                    <a:pt x="262832" y="0"/>
                    <a:pt x="322220" y="4947"/>
                    <a:pt x="371475" y="33390"/>
                  </a:cubicBezTo>
                  <a:moveTo>
                    <a:pt x="171450" y="19922"/>
                  </a:moveTo>
                  <a:lnTo>
                    <a:pt x="171469" y="308986"/>
                  </a:lnTo>
                  <a:cubicBezTo>
                    <a:pt x="127802" y="287729"/>
                    <a:pt x="76618" y="288557"/>
                    <a:pt x="33661" y="311215"/>
                  </a:cubicBezTo>
                  <a:lnTo>
                    <a:pt x="27432" y="314644"/>
                  </a:lnTo>
                  <a:lnTo>
                    <a:pt x="25470" y="315483"/>
                  </a:lnTo>
                  <a:lnTo>
                    <a:pt x="24536" y="315787"/>
                  </a:lnTo>
                  <a:lnTo>
                    <a:pt x="22441" y="316283"/>
                  </a:lnTo>
                  <a:lnTo>
                    <a:pt x="21279" y="316473"/>
                  </a:lnTo>
                  <a:lnTo>
                    <a:pt x="19050" y="316587"/>
                  </a:lnTo>
                  <a:lnTo>
                    <a:pt x="18250" y="316587"/>
                  </a:lnTo>
                  <a:lnTo>
                    <a:pt x="16154" y="316359"/>
                  </a:lnTo>
                  <a:lnTo>
                    <a:pt x="14688" y="316092"/>
                  </a:lnTo>
                  <a:lnTo>
                    <a:pt x="12630" y="315483"/>
                  </a:lnTo>
                  <a:lnTo>
                    <a:pt x="10230" y="314416"/>
                  </a:lnTo>
                  <a:lnTo>
                    <a:pt x="8420" y="313349"/>
                  </a:lnTo>
                  <a:lnTo>
                    <a:pt x="6725" y="312073"/>
                  </a:lnTo>
                  <a:lnTo>
                    <a:pt x="5582" y="311006"/>
                  </a:lnTo>
                  <a:lnTo>
                    <a:pt x="4191" y="309444"/>
                  </a:lnTo>
                  <a:lnTo>
                    <a:pt x="2972" y="307748"/>
                  </a:lnTo>
                  <a:lnTo>
                    <a:pt x="2553" y="307062"/>
                  </a:lnTo>
                  <a:lnTo>
                    <a:pt x="1943" y="305919"/>
                  </a:lnTo>
                  <a:lnTo>
                    <a:pt x="1105" y="303957"/>
                  </a:lnTo>
                  <a:lnTo>
                    <a:pt x="800" y="303024"/>
                  </a:lnTo>
                  <a:lnTo>
                    <a:pt x="305" y="300928"/>
                  </a:lnTo>
                  <a:lnTo>
                    <a:pt x="114" y="299766"/>
                  </a:lnTo>
                  <a:lnTo>
                    <a:pt x="38" y="298833"/>
                  </a:lnTo>
                  <a:lnTo>
                    <a:pt x="0" y="49887"/>
                  </a:lnTo>
                  <a:cubicBezTo>
                    <a:pt x="0" y="43082"/>
                    <a:pt x="3631" y="36793"/>
                    <a:pt x="9525" y="33390"/>
                  </a:cubicBezTo>
                  <a:cubicBezTo>
                    <a:pt x="58783" y="4953"/>
                    <a:pt x="118171" y="13"/>
                    <a:pt x="171450" y="19922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6" name="Google Shape;526;p44"/>
            <p:cNvSpPr txBox="1"/>
            <p:nvPr/>
          </p:nvSpPr>
          <p:spPr bwMode="auto">
            <a:xfrm>
              <a:off x="1663160" y="2132648"/>
              <a:ext cx="1245680" cy="396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r>
                <a:rPr lang="en" sz="1500" b="1" i="0" u="none" strike="noStrike" cap="none">
                  <a:solidFill>
                    <a:srgbClr val="1C1917"/>
                  </a:solidFill>
                  <a:latin typeface="Georgia"/>
                  <a:ea typeface="Georgia"/>
                  <a:cs typeface="Georgia"/>
                </a:rPr>
                <a:t>原始资料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7" name="Google Shape;527;p44"/>
            <p:cNvSpPr/>
            <p:nvPr/>
          </p:nvSpPr>
          <p:spPr bwMode="auto">
            <a:xfrm>
              <a:off x="742950" y="2495550"/>
              <a:ext cx="3086100" cy="9525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8" name="Google Shape;528;p44"/>
            <p:cNvSpPr txBox="1"/>
            <p:nvPr/>
          </p:nvSpPr>
          <p:spPr bwMode="auto">
            <a:xfrm>
              <a:off x="1500203" y="2714633"/>
              <a:ext cx="20097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defRPr/>
              </a:pPr>
              <a:r>
                <a:rPr lang="en" sz="11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股票财报、成交信息、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9" name="Google Shape;529;p44"/>
            <p:cNvSpPr txBox="1"/>
            <p:nvPr/>
          </p:nvSpPr>
          <p:spPr bwMode="auto">
            <a:xfrm>
              <a:off x="1281112" y="3019425"/>
              <a:ext cx="2009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defRPr/>
              </a:pPr>
              <a:r>
                <a:rPr lang="en" sz="11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行情与市场新闻数据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30" name="Google Shape;530;p44"/>
            <p:cNvSpPr/>
            <p:nvPr/>
          </p:nvSpPr>
          <p:spPr bwMode="auto">
            <a:xfrm>
              <a:off x="1123950" y="4857750"/>
              <a:ext cx="2324100" cy="285750"/>
            </a:xfrm>
            <a:prstGeom prst="roundRect">
              <a:avLst>
                <a:gd name="adj" fmla="val 50000"/>
              </a:avLst>
            </a:prstGeom>
            <a:solidFill>
              <a:srgbClr val="FAFAF8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31" name="Google Shape;531;p44"/>
            <p:cNvSpPr txBox="1"/>
            <p:nvPr/>
          </p:nvSpPr>
          <p:spPr bwMode="auto">
            <a:xfrm>
              <a:off x="1614488" y="4926806"/>
              <a:ext cx="13430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defRPr/>
              </a:pPr>
              <a:r>
                <a:rPr lang="en" sz="8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公开可得的原始资料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06406485" name="Google Shape;532;p44"/>
          <p:cNvSpPr/>
          <p:nvPr/>
        </p:nvSpPr>
        <p:spPr bwMode="auto">
          <a:xfrm>
            <a:off x="3014663" y="2300288"/>
            <a:ext cx="278606" cy="257175"/>
          </a:xfrm>
          <a:custGeom>
            <a:avLst/>
            <a:gdLst/>
            <a:ahLst/>
            <a:cxnLst/>
            <a:rect l="l" t="t" r="r" b="b"/>
            <a:pathLst>
              <a:path w="371475" h="342900" fill="norm" stroke="1" extrusionOk="0">
                <a:moveTo>
                  <a:pt x="0" y="95250"/>
                </a:moveTo>
                <a:lnTo>
                  <a:pt x="266700" y="95250"/>
                </a:lnTo>
                <a:lnTo>
                  <a:pt x="266700" y="0"/>
                </a:lnTo>
                <a:lnTo>
                  <a:pt x="371475" y="171450"/>
                </a:lnTo>
                <a:lnTo>
                  <a:pt x="266700" y="342900"/>
                </a:lnTo>
                <a:lnTo>
                  <a:pt x="266700" y="247650"/>
                </a:lnTo>
                <a:lnTo>
                  <a:pt x="0" y="247650"/>
                </a:lnTo>
                <a:close/>
              </a:path>
            </a:pathLst>
          </a:custGeom>
          <a:solidFill>
            <a:srgbClr val="EA580C">
              <a:alpha val="6509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048726099" name="Google Shape;533;p44"/>
          <p:cNvGrpSpPr/>
          <p:nvPr/>
        </p:nvGrpSpPr>
        <p:grpSpPr bwMode="auto">
          <a:xfrm>
            <a:off x="3286125" y="828674"/>
            <a:ext cx="2571750" cy="3143250"/>
            <a:chOff x="0" y="0"/>
            <a:chExt cx="2571750" cy="3143250"/>
          </a:xfrm>
        </p:grpSpPr>
        <p:sp>
          <p:nvSpPr>
            <p:cNvPr id="534" name="Google Shape;534;p44"/>
            <p:cNvSpPr/>
            <p:nvPr/>
          </p:nvSpPr>
          <p:spPr bwMode="auto">
            <a:xfrm>
              <a:off x="0" y="0"/>
              <a:ext cx="2571750" cy="3143250"/>
            </a:xfrm>
            <a:prstGeom prst="roundRect">
              <a:avLst>
                <a:gd name="adj" fmla="val 3333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35" name="Google Shape;535;p44"/>
            <p:cNvSpPr/>
            <p:nvPr/>
          </p:nvSpPr>
          <p:spPr bwMode="auto">
            <a:xfrm>
              <a:off x="0" y="0"/>
              <a:ext cx="2571750" cy="714375"/>
            </a:xfrm>
            <a:custGeom>
              <a:avLst/>
              <a:gdLst/>
              <a:ahLst/>
              <a:cxnLst/>
              <a:rect l="l" t="t" r="r" b="b"/>
              <a:pathLst>
                <a:path w="3429000" h="952500" fill="norm" stroke="1" extrusionOk="0">
                  <a:moveTo>
                    <a:pt x="114300" y="0"/>
                  </a:moveTo>
                  <a:lnTo>
                    <a:pt x="3314700" y="0"/>
                  </a:lnTo>
                  <a:cubicBezTo>
                    <a:pt x="3390900" y="0"/>
                    <a:pt x="3429000" y="38100"/>
                    <a:pt x="3429000" y="114300"/>
                  </a:cubicBezTo>
                  <a:lnTo>
                    <a:pt x="3429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0196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36" name="Google Shape;536;p44"/>
            <p:cNvSpPr/>
            <p:nvPr/>
          </p:nvSpPr>
          <p:spPr bwMode="auto">
            <a:xfrm>
              <a:off x="128587" y="85725"/>
              <a:ext cx="228600" cy="142875"/>
            </a:xfrm>
            <a:prstGeom prst="roundRect">
              <a:avLst>
                <a:gd name="adj" fmla="val 50000"/>
              </a:avLst>
            </a:prstGeom>
            <a:solidFill>
              <a:srgbClr val="EA580C">
                <a:alpha val="25098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37" name="Google Shape;537;p44"/>
            <p:cNvSpPr txBox="1"/>
            <p:nvPr/>
          </p:nvSpPr>
          <p:spPr bwMode="auto">
            <a:xfrm>
              <a:off x="177383" y="112871"/>
              <a:ext cx="131009" cy="137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1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02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538" name="Google Shape;538;p44"/>
            <p:cNvGrpSpPr/>
            <p:nvPr/>
          </p:nvGrpSpPr>
          <p:grpSpPr bwMode="auto">
            <a:xfrm>
              <a:off x="1157286" y="200025"/>
              <a:ext cx="257175" cy="285749"/>
              <a:chOff x="0" y="0"/>
              <a:chExt cx="257175" cy="285749"/>
            </a:xfrm>
          </p:grpSpPr>
          <p:sp>
            <p:nvSpPr>
              <p:cNvPr id="539" name="Google Shape;539;p44"/>
              <p:cNvSpPr/>
              <p:nvPr/>
            </p:nvSpPr>
            <p:spPr bwMode="auto">
              <a:xfrm>
                <a:off x="0" y="196181"/>
                <a:ext cx="257175" cy="89568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19424" fill="norm" stroke="1" extrusionOk="0">
                    <a:moveTo>
                      <a:pt x="0" y="0"/>
                    </a:moveTo>
                    <a:cubicBezTo>
                      <a:pt x="37490" y="28708"/>
                      <a:pt x="99708" y="43224"/>
                      <a:pt x="171450" y="43224"/>
                    </a:cubicBezTo>
                    <a:cubicBezTo>
                      <a:pt x="243078" y="43224"/>
                      <a:pt x="305276" y="28746"/>
                      <a:pt x="342900" y="324"/>
                    </a:cubicBezTo>
                    <a:lnTo>
                      <a:pt x="342900" y="43224"/>
                    </a:lnTo>
                    <a:cubicBezTo>
                      <a:pt x="342900" y="89421"/>
                      <a:pt x="268700" y="118205"/>
                      <a:pt x="177298" y="119386"/>
                    </a:cubicBezTo>
                    <a:lnTo>
                      <a:pt x="171450" y="119424"/>
                    </a:lnTo>
                    <a:cubicBezTo>
                      <a:pt x="77381" y="119424"/>
                      <a:pt x="0" y="90411"/>
                      <a:pt x="0" y="43224"/>
                    </a:cubicBez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40" name="Google Shape;540;p44"/>
              <p:cNvSpPr/>
              <p:nvPr/>
            </p:nvSpPr>
            <p:spPr bwMode="auto">
              <a:xfrm>
                <a:off x="0" y="110457"/>
                <a:ext cx="257175" cy="89568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19424" fill="norm" stroke="1" extrusionOk="0">
                    <a:moveTo>
                      <a:pt x="0" y="0"/>
                    </a:moveTo>
                    <a:cubicBezTo>
                      <a:pt x="37490" y="28708"/>
                      <a:pt x="99708" y="43224"/>
                      <a:pt x="171450" y="43224"/>
                    </a:cubicBezTo>
                    <a:cubicBezTo>
                      <a:pt x="243078" y="43224"/>
                      <a:pt x="305276" y="28746"/>
                      <a:pt x="342900" y="324"/>
                    </a:cubicBezTo>
                    <a:lnTo>
                      <a:pt x="342900" y="43224"/>
                    </a:lnTo>
                    <a:cubicBezTo>
                      <a:pt x="342900" y="90411"/>
                      <a:pt x="265519" y="119424"/>
                      <a:pt x="171450" y="119424"/>
                    </a:cubicBezTo>
                    <a:cubicBezTo>
                      <a:pt x="80048" y="119424"/>
                      <a:pt x="4382" y="92031"/>
                      <a:pt x="400" y="47130"/>
                    </a:cubicBezTo>
                    <a:lnTo>
                      <a:pt x="95" y="45206"/>
                    </a:lnTo>
                    <a:lnTo>
                      <a:pt x="0" y="43224"/>
                    </a:ln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41" name="Google Shape;541;p44"/>
              <p:cNvSpPr/>
              <p:nvPr/>
            </p:nvSpPr>
            <p:spPr bwMode="auto">
              <a:xfrm>
                <a:off x="0" y="0"/>
                <a:ext cx="257175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342901" h="152400" fill="norm" stroke="1" extrusionOk="0">
                    <a:moveTo>
                      <a:pt x="171451" y="0"/>
                    </a:moveTo>
                    <a:cubicBezTo>
                      <a:pt x="191283" y="0"/>
                      <a:pt x="210390" y="1295"/>
                      <a:pt x="228163" y="3772"/>
                    </a:cubicBezTo>
                    <a:lnTo>
                      <a:pt x="237098" y="5124"/>
                    </a:lnTo>
                    <a:cubicBezTo>
                      <a:pt x="247766" y="6902"/>
                      <a:pt x="257837" y="9112"/>
                      <a:pt x="267311" y="11754"/>
                    </a:cubicBezTo>
                    <a:lnTo>
                      <a:pt x="275693" y="14249"/>
                    </a:lnTo>
                    <a:lnTo>
                      <a:pt x="277122" y="14707"/>
                    </a:lnTo>
                    <a:cubicBezTo>
                      <a:pt x="282306" y="16411"/>
                      <a:pt x="287422" y="18318"/>
                      <a:pt x="292457" y="20422"/>
                    </a:cubicBezTo>
                    <a:lnTo>
                      <a:pt x="296248" y="22060"/>
                    </a:lnTo>
                    <a:cubicBezTo>
                      <a:pt x="303043" y="25133"/>
                      <a:pt x="309183" y="28499"/>
                      <a:pt x="314669" y="32156"/>
                    </a:cubicBezTo>
                    <a:cubicBezTo>
                      <a:pt x="316765" y="33553"/>
                      <a:pt x="318752" y="34982"/>
                      <a:pt x="320632" y="36443"/>
                    </a:cubicBezTo>
                    <a:cubicBezTo>
                      <a:pt x="325393" y="40137"/>
                      <a:pt x="329675" y="44412"/>
                      <a:pt x="333376" y="49168"/>
                    </a:cubicBezTo>
                    <a:lnTo>
                      <a:pt x="335110" y="51606"/>
                    </a:lnTo>
                    <a:cubicBezTo>
                      <a:pt x="335999" y="52940"/>
                      <a:pt x="336818" y="54280"/>
                      <a:pt x="337567" y="55626"/>
                    </a:cubicBezTo>
                    <a:lnTo>
                      <a:pt x="338901" y="58274"/>
                    </a:lnTo>
                    <a:cubicBezTo>
                      <a:pt x="340971" y="62719"/>
                      <a:pt x="342241" y="67354"/>
                      <a:pt x="342711" y="72180"/>
                    </a:cubicBezTo>
                    <a:lnTo>
                      <a:pt x="342901" y="76200"/>
                    </a:lnTo>
                    <a:cubicBezTo>
                      <a:pt x="342901" y="123387"/>
                      <a:pt x="265520" y="152400"/>
                      <a:pt x="171451" y="152400"/>
                    </a:cubicBezTo>
                    <a:cubicBezTo>
                      <a:pt x="80050" y="152400"/>
                      <a:pt x="4383" y="125006"/>
                      <a:pt x="402" y="80105"/>
                    </a:cubicBezTo>
                    <a:cubicBezTo>
                      <a:pt x="134" y="78821"/>
                      <a:pt x="0" y="77512"/>
                      <a:pt x="1" y="76200"/>
                    </a:cubicBezTo>
                    <a:lnTo>
                      <a:pt x="97" y="74219"/>
                    </a:lnTo>
                    <a:lnTo>
                      <a:pt x="402" y="72314"/>
                    </a:lnTo>
                    <a:cubicBezTo>
                      <a:pt x="4307" y="28384"/>
                      <a:pt x="76792" y="1200"/>
                      <a:pt x="165508" y="38"/>
                    </a:cubicBez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endParaRPr>
              </a:p>
            </p:txBody>
          </p:sp>
        </p:grpSp>
        <p:sp>
          <p:nvSpPr>
            <p:cNvPr id="542" name="Google Shape;542;p44"/>
            <p:cNvSpPr txBox="1"/>
            <p:nvPr/>
          </p:nvSpPr>
          <p:spPr bwMode="auto">
            <a:xfrm>
              <a:off x="930884" y="770810"/>
              <a:ext cx="709981" cy="2971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r>
                <a:rPr lang="en" sz="1500" b="1" i="0" u="none" strike="noStrike" cap="none">
                  <a:solidFill>
                    <a:srgbClr val="1C1917"/>
                  </a:solidFill>
                  <a:latin typeface="Georgia"/>
                  <a:ea typeface="Georgia"/>
                  <a:cs typeface="Georgia"/>
                </a:rPr>
                <a:t>知识库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43" name="Google Shape;543;p44"/>
            <p:cNvSpPr/>
            <p:nvPr/>
          </p:nvSpPr>
          <p:spPr bwMode="auto">
            <a:xfrm>
              <a:off x="128587" y="1042987"/>
              <a:ext cx="2314574" cy="7143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44" name="Google Shape;544;p44"/>
            <p:cNvSpPr txBox="1"/>
            <p:nvPr/>
          </p:nvSpPr>
          <p:spPr bwMode="auto">
            <a:xfrm flipH="0" flipV="0">
              <a:off x="414348" y="1207299"/>
              <a:ext cx="1795082" cy="1838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defRPr/>
              </a:pPr>
              <a:r>
                <a:rPr lang="en" sz="11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长期：ticker / ETF 投研论文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45" name="Google Shape;545;p44"/>
            <p:cNvSpPr txBox="1"/>
            <p:nvPr/>
          </p:nvSpPr>
          <p:spPr bwMode="auto">
            <a:xfrm>
              <a:off x="860820" y="1435893"/>
              <a:ext cx="850106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defRPr/>
              </a:pPr>
              <a:r>
                <a:rPr lang="en" sz="11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短期：当天 / 当周分析报告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46" name="Google Shape;546;p44"/>
            <p:cNvSpPr/>
            <p:nvPr/>
          </p:nvSpPr>
          <p:spPr bwMode="auto">
            <a:xfrm>
              <a:off x="414337" y="2814637"/>
              <a:ext cx="1743075" cy="214312"/>
            </a:xfrm>
            <a:prstGeom prst="roundRect">
              <a:avLst>
                <a:gd name="adj" fmla="val 50000"/>
              </a:avLst>
            </a:prstGeom>
            <a:solidFill>
              <a:srgbClr val="FAFAF8"/>
            </a:solidFill>
            <a:ln w="9525" cap="flat" cmpd="sng">
              <a:solidFill>
                <a:srgbClr val="EA580C">
                  <a:alpha val="40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47" name="Google Shape;547;p44"/>
            <p:cNvSpPr txBox="1"/>
            <p:nvPr/>
          </p:nvSpPr>
          <p:spPr bwMode="auto">
            <a:xfrm>
              <a:off x="754513" y="2866429"/>
              <a:ext cx="1062722" cy="1714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defRPr/>
              </a:pPr>
              <a:r>
                <a:rPr lang="en" sz="800" b="0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两类知识，持续积累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82880158" name="Google Shape;548;p44"/>
          <p:cNvSpPr/>
          <p:nvPr/>
        </p:nvSpPr>
        <p:spPr bwMode="auto">
          <a:xfrm>
            <a:off x="5872163" y="2300288"/>
            <a:ext cx="278606" cy="257175"/>
          </a:xfrm>
          <a:custGeom>
            <a:avLst/>
            <a:gdLst/>
            <a:ahLst/>
            <a:cxnLst/>
            <a:rect l="l" t="t" r="r" b="b"/>
            <a:pathLst>
              <a:path w="371475" h="342900" fill="norm" stroke="1" extrusionOk="0">
                <a:moveTo>
                  <a:pt x="0" y="95250"/>
                </a:moveTo>
                <a:lnTo>
                  <a:pt x="266700" y="95250"/>
                </a:lnTo>
                <a:lnTo>
                  <a:pt x="266700" y="0"/>
                </a:lnTo>
                <a:lnTo>
                  <a:pt x="371475" y="171450"/>
                </a:lnTo>
                <a:lnTo>
                  <a:pt x="266700" y="342900"/>
                </a:lnTo>
                <a:lnTo>
                  <a:pt x="266700" y="247650"/>
                </a:lnTo>
                <a:lnTo>
                  <a:pt x="0" y="247650"/>
                </a:lnTo>
                <a:close/>
              </a:path>
            </a:pathLst>
          </a:custGeom>
          <a:solidFill>
            <a:srgbClr val="EA580C">
              <a:alpha val="6509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14771290" name="Google Shape;549;p44"/>
          <p:cNvGrpSpPr/>
          <p:nvPr/>
        </p:nvGrpSpPr>
        <p:grpSpPr bwMode="auto">
          <a:xfrm>
            <a:off x="6143625" y="828674"/>
            <a:ext cx="2571750" cy="3143250"/>
            <a:chOff x="0" y="0"/>
            <a:chExt cx="2571750" cy="3143250"/>
          </a:xfrm>
        </p:grpSpPr>
        <p:sp>
          <p:nvSpPr>
            <p:cNvPr id="550" name="Google Shape;550;p44"/>
            <p:cNvSpPr/>
            <p:nvPr/>
          </p:nvSpPr>
          <p:spPr bwMode="auto">
            <a:xfrm>
              <a:off x="0" y="0"/>
              <a:ext cx="2571750" cy="3143250"/>
            </a:xfrm>
            <a:prstGeom prst="roundRect">
              <a:avLst>
                <a:gd name="adj" fmla="val 3333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1" name="Google Shape;551;p44"/>
            <p:cNvSpPr/>
            <p:nvPr/>
          </p:nvSpPr>
          <p:spPr bwMode="auto">
            <a:xfrm>
              <a:off x="0" y="0"/>
              <a:ext cx="2571750" cy="714375"/>
            </a:xfrm>
            <a:custGeom>
              <a:avLst/>
              <a:gdLst/>
              <a:ahLst/>
              <a:cxnLst/>
              <a:rect l="l" t="t" r="r" b="b"/>
              <a:pathLst>
                <a:path w="3429000" h="952500" fill="norm" stroke="1" extrusionOk="0">
                  <a:moveTo>
                    <a:pt x="114300" y="0"/>
                  </a:moveTo>
                  <a:lnTo>
                    <a:pt x="3314700" y="0"/>
                  </a:lnTo>
                  <a:cubicBezTo>
                    <a:pt x="3390900" y="0"/>
                    <a:pt x="3429000" y="38100"/>
                    <a:pt x="3429000" y="114300"/>
                  </a:cubicBezTo>
                  <a:lnTo>
                    <a:pt x="3429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0196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2" name="Google Shape;552;p44"/>
            <p:cNvSpPr/>
            <p:nvPr/>
          </p:nvSpPr>
          <p:spPr bwMode="auto">
            <a:xfrm>
              <a:off x="128587" y="85725"/>
              <a:ext cx="228600" cy="142875"/>
            </a:xfrm>
            <a:prstGeom prst="roundRect">
              <a:avLst>
                <a:gd name="adj" fmla="val 50000"/>
              </a:avLst>
            </a:prstGeom>
            <a:solidFill>
              <a:srgbClr val="EA580C">
                <a:alpha val="25098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3" name="Google Shape;553;p44"/>
            <p:cNvSpPr txBox="1"/>
            <p:nvPr/>
          </p:nvSpPr>
          <p:spPr bwMode="auto">
            <a:xfrm>
              <a:off x="177383" y="112871"/>
              <a:ext cx="131009" cy="137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1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03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4" name="Google Shape;554;p44"/>
            <p:cNvSpPr/>
            <p:nvPr/>
          </p:nvSpPr>
          <p:spPr bwMode="auto">
            <a:xfrm>
              <a:off x="1143000" y="214312"/>
              <a:ext cx="285750" cy="257175"/>
            </a:xfrm>
            <a:custGeom>
              <a:avLst/>
              <a:gdLst/>
              <a:ahLst/>
              <a:cxnLst/>
              <a:rect l="l" t="t" r="r" b="b"/>
              <a:pathLst>
                <a:path w="381000" h="342900" fill="norm" stroke="1" extrusionOk="0">
                  <a:moveTo>
                    <a:pt x="361950" y="0"/>
                  </a:moveTo>
                  <a:cubicBezTo>
                    <a:pt x="372471" y="0"/>
                    <a:pt x="381000" y="8529"/>
                    <a:pt x="381000" y="19050"/>
                  </a:cubicBezTo>
                  <a:cubicBezTo>
                    <a:pt x="381000" y="29571"/>
                    <a:pt x="372471" y="38100"/>
                    <a:pt x="361950" y="38100"/>
                  </a:cubicBezTo>
                  <a:lnTo>
                    <a:pt x="361950" y="209550"/>
                  </a:lnTo>
                  <a:cubicBezTo>
                    <a:pt x="361950" y="241113"/>
                    <a:pt x="336363" y="266700"/>
                    <a:pt x="304800" y="266700"/>
                  </a:cubicBezTo>
                  <a:lnTo>
                    <a:pt x="209550" y="266700"/>
                  </a:lnTo>
                  <a:lnTo>
                    <a:pt x="209550" y="304800"/>
                  </a:lnTo>
                  <a:lnTo>
                    <a:pt x="247650" y="304800"/>
                  </a:lnTo>
                  <a:cubicBezTo>
                    <a:pt x="258171" y="304800"/>
                    <a:pt x="266700" y="313329"/>
                    <a:pt x="266700" y="323850"/>
                  </a:cubicBezTo>
                  <a:cubicBezTo>
                    <a:pt x="266700" y="334371"/>
                    <a:pt x="258171" y="342900"/>
                    <a:pt x="247650" y="342900"/>
                  </a:cubicBezTo>
                  <a:lnTo>
                    <a:pt x="133350" y="342900"/>
                  </a:lnTo>
                  <a:cubicBezTo>
                    <a:pt x="122829" y="342900"/>
                    <a:pt x="114300" y="334371"/>
                    <a:pt x="114300" y="323850"/>
                  </a:cubicBezTo>
                  <a:cubicBezTo>
                    <a:pt x="114300" y="313329"/>
                    <a:pt x="122829" y="304800"/>
                    <a:pt x="133350" y="304800"/>
                  </a:cubicBezTo>
                  <a:lnTo>
                    <a:pt x="171450" y="304800"/>
                  </a:lnTo>
                  <a:lnTo>
                    <a:pt x="171450" y="266700"/>
                  </a:lnTo>
                  <a:lnTo>
                    <a:pt x="76200" y="266700"/>
                  </a:lnTo>
                  <a:cubicBezTo>
                    <a:pt x="44637" y="266700"/>
                    <a:pt x="19050" y="241113"/>
                    <a:pt x="19050" y="209550"/>
                  </a:cubicBezTo>
                  <a:lnTo>
                    <a:pt x="19050" y="38100"/>
                  </a:ln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lose/>
                  <a:moveTo>
                    <a:pt x="280168" y="81782"/>
                  </a:moveTo>
                  <a:cubicBezTo>
                    <a:pt x="272729" y="74345"/>
                    <a:pt x="260671" y="74345"/>
                    <a:pt x="253232" y="81782"/>
                  </a:cubicBezTo>
                  <a:lnTo>
                    <a:pt x="209550" y="125444"/>
                  </a:lnTo>
                  <a:lnTo>
                    <a:pt x="184918" y="100832"/>
                  </a:lnTo>
                  <a:cubicBezTo>
                    <a:pt x="177479" y="93395"/>
                    <a:pt x="165421" y="93395"/>
                    <a:pt x="157982" y="100832"/>
                  </a:cubicBezTo>
                  <a:lnTo>
                    <a:pt x="100832" y="157982"/>
                  </a:lnTo>
                  <a:cubicBezTo>
                    <a:pt x="93395" y="165421"/>
                    <a:pt x="93395" y="177479"/>
                    <a:pt x="100832" y="184918"/>
                  </a:cubicBezTo>
                  <a:lnTo>
                    <a:pt x="102622" y="186500"/>
                  </a:lnTo>
                  <a:cubicBezTo>
                    <a:pt x="110206" y="192382"/>
                    <a:pt x="120981" y="191705"/>
                    <a:pt x="127768" y="184918"/>
                  </a:cubicBezTo>
                  <a:lnTo>
                    <a:pt x="171450" y="141256"/>
                  </a:lnTo>
                  <a:lnTo>
                    <a:pt x="196082" y="165868"/>
                  </a:lnTo>
                  <a:cubicBezTo>
                    <a:pt x="203521" y="173305"/>
                    <a:pt x="215579" y="173305"/>
                    <a:pt x="223018" y="165868"/>
                  </a:cubicBezTo>
                  <a:lnTo>
                    <a:pt x="280168" y="108718"/>
                  </a:lnTo>
                  <a:cubicBezTo>
                    <a:pt x="287605" y="101279"/>
                    <a:pt x="287605" y="89221"/>
                    <a:pt x="280168" y="81782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5" name="Google Shape;555;p44"/>
            <p:cNvSpPr txBox="1"/>
            <p:nvPr/>
          </p:nvSpPr>
          <p:spPr bwMode="auto">
            <a:xfrm>
              <a:off x="706606" y="770810"/>
              <a:ext cx="1158537" cy="2971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r>
                <a:rPr lang="en" sz="1500" b="1" i="0" u="none" strike="noStrike" cap="none">
                  <a:solidFill>
                    <a:srgbClr val="1C1917"/>
                  </a:solidFill>
                  <a:latin typeface="Georgia"/>
                  <a:ea typeface="Georgia"/>
                  <a:cs typeface="Georgia"/>
                </a:rPr>
                <a:t>为客户服务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6" name="Google Shape;556;p44"/>
            <p:cNvSpPr/>
            <p:nvPr/>
          </p:nvSpPr>
          <p:spPr bwMode="auto">
            <a:xfrm>
              <a:off x="128587" y="1042987"/>
              <a:ext cx="2314574" cy="7143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7" name="Google Shape;557;p44"/>
            <p:cNvSpPr txBox="1"/>
            <p:nvPr/>
          </p:nvSpPr>
          <p:spPr bwMode="auto">
            <a:xfrm flipH="0" flipV="0">
              <a:off x="262298" y="1207298"/>
              <a:ext cx="2233175" cy="1838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defRPr/>
              </a:pPr>
              <a:r>
                <a:rPr lang="en" sz="11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当前报告 + ticker/ETF + 持仓，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8" name="Google Shape;558;p44"/>
            <p:cNvSpPr txBox="1"/>
            <p:nvPr/>
          </p:nvSpPr>
          <p:spPr bwMode="auto">
            <a:xfrm>
              <a:off x="696529" y="1435899"/>
              <a:ext cx="1743075" cy="169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defRPr/>
              </a:pPr>
              <a:r>
                <a:rPr lang="en" sz="11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给出个性化投资建议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9" name="Google Shape;559;p44"/>
            <p:cNvSpPr/>
            <p:nvPr/>
          </p:nvSpPr>
          <p:spPr bwMode="auto">
            <a:xfrm>
              <a:off x="414337" y="2814637"/>
              <a:ext cx="1743075" cy="214312"/>
            </a:xfrm>
            <a:prstGeom prst="roundRect">
              <a:avLst>
                <a:gd name="adj" fmla="val 50000"/>
              </a:avLst>
            </a:prstGeom>
            <a:solidFill>
              <a:srgbClr val="FAFAF8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0" name="Google Shape;560;p44"/>
            <p:cNvSpPr txBox="1"/>
            <p:nvPr/>
          </p:nvSpPr>
          <p:spPr bwMode="auto">
            <a:xfrm>
              <a:off x="720625" y="2866429"/>
              <a:ext cx="1130497" cy="1714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defRPr/>
              </a:pPr>
              <a:r>
                <a:rPr lang="en" sz="8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定制化投资建议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34766085" name="Google Shape;561;p44"/>
          <p:cNvGrpSpPr/>
          <p:nvPr/>
        </p:nvGrpSpPr>
        <p:grpSpPr bwMode="auto">
          <a:xfrm>
            <a:off x="928688" y="4043363"/>
            <a:ext cx="6786563" cy="392905"/>
            <a:chOff x="1238250" y="5391150"/>
            <a:chExt cx="9048750" cy="523875"/>
          </a:xfrm>
        </p:grpSpPr>
        <p:sp>
          <p:nvSpPr>
            <p:cNvPr id="562" name="Google Shape;562;p44"/>
            <p:cNvSpPr/>
            <p:nvPr/>
          </p:nvSpPr>
          <p:spPr bwMode="auto">
            <a:xfrm>
              <a:off x="1905000" y="5391150"/>
              <a:ext cx="8382000" cy="9525"/>
            </a:xfrm>
            <a:prstGeom prst="rect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3" name="Google Shape;563;p44"/>
            <p:cNvSpPr txBox="1"/>
            <p:nvPr/>
          </p:nvSpPr>
          <p:spPr bwMode="auto">
            <a:xfrm>
              <a:off x="4506551" y="5466874"/>
              <a:ext cx="3178897" cy="1981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知识库涵盖各行各业 — 你的专业积累就是你的武器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4" name="Google Shape;564;p44"/>
            <p:cNvSpPr/>
            <p:nvPr/>
          </p:nvSpPr>
          <p:spPr bwMode="auto">
            <a:xfrm>
              <a:off x="12382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EA580C">
                <a:alpha val="12157"/>
              </a:srgbClr>
            </a:solidFill>
            <a:ln w="9525" cap="flat" cmpd="sng">
              <a:solidFill>
                <a:srgbClr val="EA580C">
                  <a:alpha val="34902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5" name="Google Shape;565;p44"/>
            <p:cNvSpPr txBox="1"/>
            <p:nvPr/>
          </p:nvSpPr>
          <p:spPr bwMode="auto">
            <a:xfrm>
              <a:off x="13049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金融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6" name="Google Shape;566;p44"/>
            <p:cNvSpPr/>
            <p:nvPr/>
          </p:nvSpPr>
          <p:spPr bwMode="auto">
            <a:xfrm>
              <a:off x="17335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16A34A">
                <a:alpha val="10196"/>
              </a:srgbClr>
            </a:solidFill>
            <a:ln w="9525" cap="flat" cmpd="sng">
              <a:solidFill>
                <a:srgbClr val="16A34A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7" name="Google Shape;567;p44"/>
            <p:cNvSpPr txBox="1"/>
            <p:nvPr/>
          </p:nvSpPr>
          <p:spPr bwMode="auto">
            <a:xfrm>
              <a:off x="18002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16A34A"/>
                  </a:solidFill>
                  <a:latin typeface="Arial"/>
                  <a:ea typeface="Arial"/>
                  <a:cs typeface="Arial"/>
                </a:rPr>
                <a:t>医疗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8" name="Google Shape;568;p44"/>
            <p:cNvSpPr/>
            <p:nvPr/>
          </p:nvSpPr>
          <p:spPr bwMode="auto">
            <a:xfrm>
              <a:off x="22288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4F46E5">
                <a:alpha val="10196"/>
              </a:srgbClr>
            </a:solidFill>
            <a:ln w="9525" cap="flat" cmpd="sng">
              <a:solidFill>
                <a:srgbClr val="4F46E5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9" name="Google Shape;569;p44"/>
            <p:cNvSpPr txBox="1"/>
            <p:nvPr/>
          </p:nvSpPr>
          <p:spPr bwMode="auto">
            <a:xfrm>
              <a:off x="22955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4F46E5"/>
                  </a:solidFill>
                  <a:latin typeface="Arial"/>
                  <a:ea typeface="Arial"/>
                  <a:cs typeface="Arial"/>
                </a:rPr>
                <a:t>法律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0" name="Google Shape;570;p44"/>
            <p:cNvSpPr/>
            <p:nvPr/>
          </p:nvSpPr>
          <p:spPr bwMode="auto">
            <a:xfrm>
              <a:off x="27241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EA580C">
                <a:alpha val="12157"/>
              </a:srgbClr>
            </a:solidFill>
            <a:ln w="9525" cap="flat" cmpd="sng">
              <a:solidFill>
                <a:srgbClr val="EA580C">
                  <a:alpha val="34902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1" name="Google Shape;571;p44"/>
            <p:cNvSpPr txBox="1"/>
            <p:nvPr/>
          </p:nvSpPr>
          <p:spPr bwMode="auto">
            <a:xfrm>
              <a:off x="2790824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教育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2" name="Google Shape;572;p44"/>
            <p:cNvSpPr/>
            <p:nvPr/>
          </p:nvSpPr>
          <p:spPr bwMode="auto">
            <a:xfrm>
              <a:off x="3219449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16A34A">
                <a:alpha val="10196"/>
              </a:srgbClr>
            </a:solidFill>
            <a:ln w="9525" cap="flat" cmpd="sng">
              <a:solidFill>
                <a:srgbClr val="16A34A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3" name="Google Shape;573;p44"/>
            <p:cNvSpPr txBox="1"/>
            <p:nvPr/>
          </p:nvSpPr>
          <p:spPr bwMode="auto">
            <a:xfrm>
              <a:off x="32861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16A34A"/>
                  </a:solidFill>
                  <a:latin typeface="Arial"/>
                  <a:ea typeface="Arial"/>
                  <a:cs typeface="Arial"/>
                </a:rPr>
                <a:t>咨询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4" name="Google Shape;574;p44"/>
            <p:cNvSpPr/>
            <p:nvPr/>
          </p:nvSpPr>
          <p:spPr bwMode="auto">
            <a:xfrm>
              <a:off x="37147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4F46E5">
                <a:alpha val="10196"/>
              </a:srgbClr>
            </a:solidFill>
            <a:ln w="9525" cap="flat" cmpd="sng">
              <a:solidFill>
                <a:srgbClr val="4F46E5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5" name="Google Shape;575;p44"/>
            <p:cNvSpPr txBox="1"/>
            <p:nvPr/>
          </p:nvSpPr>
          <p:spPr bwMode="auto">
            <a:xfrm>
              <a:off x="37814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4F46E5"/>
                  </a:solidFill>
                  <a:latin typeface="Arial"/>
                  <a:ea typeface="Arial"/>
                  <a:cs typeface="Arial"/>
                </a:rPr>
                <a:t>创业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6" name="Google Shape;576;p44"/>
            <p:cNvSpPr/>
            <p:nvPr/>
          </p:nvSpPr>
          <p:spPr bwMode="auto">
            <a:xfrm>
              <a:off x="42100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EA580C">
                <a:alpha val="12157"/>
              </a:srgbClr>
            </a:solidFill>
            <a:ln w="9525" cap="flat" cmpd="sng">
              <a:solidFill>
                <a:srgbClr val="EA580C">
                  <a:alpha val="34902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7" name="Google Shape;577;p44"/>
            <p:cNvSpPr txBox="1"/>
            <p:nvPr/>
          </p:nvSpPr>
          <p:spPr bwMode="auto">
            <a:xfrm>
              <a:off x="4335862" y="5732133"/>
              <a:ext cx="2856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HR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8" name="Google Shape;578;p44"/>
            <p:cNvSpPr/>
            <p:nvPr/>
          </p:nvSpPr>
          <p:spPr bwMode="auto">
            <a:xfrm>
              <a:off x="47053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16A34A">
                <a:alpha val="10196"/>
              </a:srgbClr>
            </a:solidFill>
            <a:ln w="9525" cap="flat" cmpd="sng">
              <a:solidFill>
                <a:srgbClr val="16A34A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9" name="Google Shape;579;p44"/>
            <p:cNvSpPr txBox="1"/>
            <p:nvPr/>
          </p:nvSpPr>
          <p:spPr bwMode="auto">
            <a:xfrm>
              <a:off x="47720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16A34A"/>
                  </a:solidFill>
                  <a:latin typeface="Arial"/>
                  <a:ea typeface="Arial"/>
                  <a:cs typeface="Arial"/>
                </a:rPr>
                <a:t>房产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0" name="Google Shape;580;p44"/>
            <p:cNvSpPr/>
            <p:nvPr/>
          </p:nvSpPr>
          <p:spPr bwMode="auto">
            <a:xfrm>
              <a:off x="52006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4F46E5">
                <a:alpha val="10196"/>
              </a:srgbClr>
            </a:solidFill>
            <a:ln w="9525" cap="flat" cmpd="sng">
              <a:solidFill>
                <a:srgbClr val="4F46E5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1" name="Google Shape;581;p44"/>
            <p:cNvSpPr txBox="1"/>
            <p:nvPr/>
          </p:nvSpPr>
          <p:spPr bwMode="auto">
            <a:xfrm>
              <a:off x="52673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4F46E5"/>
                  </a:solidFill>
                  <a:latin typeface="Arial"/>
                  <a:ea typeface="Arial"/>
                  <a:cs typeface="Arial"/>
                </a:rPr>
                <a:t>营销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2" name="Google Shape;582;p44"/>
            <p:cNvSpPr/>
            <p:nvPr/>
          </p:nvSpPr>
          <p:spPr bwMode="auto">
            <a:xfrm>
              <a:off x="56959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EA580C">
                <a:alpha val="12157"/>
              </a:srgbClr>
            </a:solidFill>
            <a:ln w="9525" cap="flat" cmpd="sng">
              <a:solidFill>
                <a:srgbClr val="EA580C">
                  <a:alpha val="34902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3" name="Google Shape;583;p44"/>
            <p:cNvSpPr txBox="1"/>
            <p:nvPr/>
          </p:nvSpPr>
          <p:spPr bwMode="auto">
            <a:xfrm>
              <a:off x="57626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科技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4" name="Google Shape;584;p44"/>
            <p:cNvSpPr/>
            <p:nvPr/>
          </p:nvSpPr>
          <p:spPr bwMode="auto">
            <a:xfrm>
              <a:off x="61912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16A34A">
                <a:alpha val="10196"/>
              </a:srgbClr>
            </a:solidFill>
            <a:ln w="9525" cap="flat" cmpd="sng">
              <a:solidFill>
                <a:srgbClr val="16A34A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5" name="Google Shape;585;p44"/>
            <p:cNvSpPr txBox="1"/>
            <p:nvPr/>
          </p:nvSpPr>
          <p:spPr bwMode="auto">
            <a:xfrm>
              <a:off x="62579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16A34A"/>
                  </a:solidFill>
                  <a:latin typeface="Arial"/>
                  <a:ea typeface="Arial"/>
                  <a:cs typeface="Arial"/>
                </a:rPr>
                <a:t>保险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6" name="Google Shape;586;p44"/>
            <p:cNvSpPr/>
            <p:nvPr/>
          </p:nvSpPr>
          <p:spPr bwMode="auto">
            <a:xfrm>
              <a:off x="66865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4F46E5">
                <a:alpha val="10196"/>
              </a:srgbClr>
            </a:solidFill>
            <a:ln w="9525" cap="flat" cmpd="sng">
              <a:solidFill>
                <a:srgbClr val="4F46E5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7" name="Google Shape;587;p44"/>
            <p:cNvSpPr txBox="1"/>
            <p:nvPr/>
          </p:nvSpPr>
          <p:spPr bwMode="auto">
            <a:xfrm>
              <a:off x="67532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4F46E5"/>
                  </a:solidFill>
                  <a:latin typeface="Arial"/>
                  <a:ea typeface="Arial"/>
                  <a:cs typeface="Arial"/>
                </a:rPr>
                <a:t>移民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8" name="Google Shape;588;p44"/>
            <p:cNvSpPr/>
            <p:nvPr/>
          </p:nvSpPr>
          <p:spPr bwMode="auto">
            <a:xfrm>
              <a:off x="71818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EA580C">
                <a:alpha val="12157"/>
              </a:srgbClr>
            </a:solidFill>
            <a:ln w="9525" cap="flat" cmpd="sng">
              <a:solidFill>
                <a:srgbClr val="EA580C">
                  <a:alpha val="34902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9" name="Google Shape;589;p44"/>
            <p:cNvSpPr txBox="1"/>
            <p:nvPr/>
          </p:nvSpPr>
          <p:spPr bwMode="auto">
            <a:xfrm>
              <a:off x="72485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税务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0" name="Google Shape;590;p44"/>
            <p:cNvSpPr/>
            <p:nvPr/>
          </p:nvSpPr>
          <p:spPr bwMode="auto">
            <a:xfrm>
              <a:off x="76771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16A34A">
                <a:alpha val="10196"/>
              </a:srgbClr>
            </a:solidFill>
            <a:ln w="9525" cap="flat" cmpd="sng">
              <a:solidFill>
                <a:srgbClr val="16A34A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1" name="Google Shape;591;p44"/>
            <p:cNvSpPr txBox="1"/>
            <p:nvPr/>
          </p:nvSpPr>
          <p:spPr bwMode="auto">
            <a:xfrm>
              <a:off x="77438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16A34A"/>
                  </a:solidFill>
                  <a:latin typeface="Arial"/>
                  <a:ea typeface="Arial"/>
                  <a:cs typeface="Arial"/>
                </a:rPr>
                <a:t>招聘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2" name="Google Shape;592;p44"/>
            <p:cNvSpPr/>
            <p:nvPr/>
          </p:nvSpPr>
          <p:spPr bwMode="auto">
            <a:xfrm>
              <a:off x="8172450" y="5686425"/>
              <a:ext cx="419100" cy="209550"/>
            </a:xfrm>
            <a:prstGeom prst="roundRect">
              <a:avLst>
                <a:gd name="adj" fmla="val 50000"/>
              </a:avLst>
            </a:prstGeom>
            <a:solidFill>
              <a:srgbClr val="4F46E5">
                <a:alpha val="10196"/>
              </a:srgbClr>
            </a:solidFill>
            <a:ln w="9525" cap="flat" cmpd="sng">
              <a:solidFill>
                <a:srgbClr val="4F46E5">
                  <a:alpha val="3019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3" name="Google Shape;593;p44"/>
            <p:cNvSpPr txBox="1"/>
            <p:nvPr/>
          </p:nvSpPr>
          <p:spPr bwMode="auto">
            <a:xfrm>
              <a:off x="82391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4F46E5"/>
                  </a:solidFill>
                  <a:latin typeface="Arial"/>
                  <a:ea typeface="Arial"/>
                  <a:cs typeface="Arial"/>
                </a:rPr>
                <a:t>会计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4" name="Google Shape;594;p44"/>
            <p:cNvSpPr/>
            <p:nvPr/>
          </p:nvSpPr>
          <p:spPr bwMode="auto">
            <a:xfrm>
              <a:off x="8667750" y="5686425"/>
              <a:ext cx="533400" cy="209550"/>
            </a:xfrm>
            <a:prstGeom prst="roundRect">
              <a:avLst>
                <a:gd name="adj" fmla="val 50000"/>
              </a:avLst>
            </a:prstGeom>
            <a:solidFill>
              <a:srgbClr val="6B7280">
                <a:alpha val="7843"/>
              </a:srgbClr>
            </a:solidFill>
            <a:ln w="9525" cap="flat" cmpd="sng">
              <a:solidFill>
                <a:srgbClr val="9CA3AF">
                  <a:alpha val="2509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5" name="Google Shape;595;p44"/>
            <p:cNvSpPr txBox="1"/>
            <p:nvPr/>
          </p:nvSpPr>
          <p:spPr bwMode="auto">
            <a:xfrm>
              <a:off x="8755428" y="5732145"/>
              <a:ext cx="358045" cy="182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  <a:defRPr/>
              </a:pPr>
              <a:r>
                <a:rPr lang="en" sz="7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…更多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74136841" name="Google Shape;596;p44"/>
          <p:cNvGrpSpPr/>
          <p:nvPr/>
        </p:nvGrpSpPr>
        <p:grpSpPr bwMode="auto">
          <a:xfrm>
            <a:off x="2407551" y="4543425"/>
            <a:ext cx="4328898" cy="296466"/>
            <a:chOff x="3210068" y="6057900"/>
            <a:chExt cx="5771864" cy="395288"/>
          </a:xfrm>
        </p:grpSpPr>
        <p:sp>
          <p:nvSpPr>
            <p:cNvPr id="597" name="Google Shape;597;p44"/>
            <p:cNvSpPr/>
            <p:nvPr/>
          </p:nvSpPr>
          <p:spPr bwMode="auto">
            <a:xfrm>
              <a:off x="4572000" y="6057900"/>
              <a:ext cx="3048000" cy="9525"/>
            </a:xfrm>
            <a:prstGeom prst="rect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8" name="Google Shape;598;p44"/>
            <p:cNvSpPr txBox="1"/>
            <p:nvPr/>
          </p:nvSpPr>
          <p:spPr bwMode="auto">
            <a:xfrm>
              <a:off x="3210068" y="6178868"/>
              <a:ext cx="577186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defRPr/>
              </a:pPr>
              <a:r>
                <a:rPr lang="en" sz="10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不需要会写代码。需要的是</a:t>
              </a:r>
              <a:r>
                <a:rPr lang="en" sz="1000" b="0" i="0" u="none" strike="noStrike" cap="none">
                  <a:solidFill>
                    <a:srgbClr val="1C1917"/>
                  </a:solidFill>
                  <a:latin typeface="Arial"/>
                  <a:ea typeface="Arial"/>
                  <a:cs typeface="Arial"/>
                </a:rPr>
                <a:t>你的领域知识</a:t>
              </a:r>
              <a:r>
                <a:rPr lang="en" sz="10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——而那个，</a:t>
              </a:r>
              <a:r>
                <a:rPr lang="en" sz="1000" b="1" i="0" u="none" strike="noStrike" cap="none">
                  <a:solidFill>
                    <a:srgbClr val="EA580C"/>
                  </a:solidFill>
                  <a:latin typeface="Arial"/>
                  <a:ea typeface="Arial"/>
                  <a:cs typeface="Arial"/>
                </a:rPr>
                <a:t>你已经有了</a:t>
              </a:r>
              <a:r>
                <a:rPr lang="en" sz="1000" b="0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</a:rPr>
                <a:t>。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88149789" name="Google Shape;599;p44"/>
          <p:cNvSpPr txBox="1"/>
          <p:nvPr/>
        </p:nvSpPr>
        <p:spPr bwMode="auto">
          <a:xfrm>
            <a:off x="8638294" y="4927759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07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  <p:timing>
    <p:tnLst>
      <p:par>
        <p:cTn dur="indefinite" restart="never" nodeType="tmRoot">
          <p:childTnLst>
            <p:seq concurrent="1" nextAc="seek">
              <p:cTn id="2" dur="indefinite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859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400"/>
                                        <p:tgtEl>
                                          <p:spTgt spid="198859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2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400"/>
                                        <p:tgtEl>
                                          <p:spTgt spid="204872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77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400"/>
                                        <p:tgtEl>
                                          <p:spTgt spid="141477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76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73476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73476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"/>
                            </p:stCondLst>
                            <p:childTnLst>
                              <p:par>
                                <p:cTn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3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400"/>
                                        <p:tgtEl>
                                          <p:spTgt spid="57413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0123954" name="Google Shape;604;p45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3106009" name="Google Shape;605;p45"/>
          <p:cNvSpPr/>
          <p:nvPr/>
        </p:nvSpPr>
        <p:spPr bwMode="auto">
          <a:xfrm>
            <a:off x="457200" y="214313"/>
            <a:ext cx="35719" cy="314325"/>
          </a:xfrm>
          <a:prstGeom prst="roundRect">
            <a:avLst>
              <a:gd name="adj" fmla="val 4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1507970" name="Google Shape;606;p45"/>
          <p:cNvSpPr txBox="1"/>
          <p:nvPr/>
        </p:nvSpPr>
        <p:spPr bwMode="auto">
          <a:xfrm flipH="0" flipV="0">
            <a:off x="560070" y="195737"/>
            <a:ext cx="7026845" cy="33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案例：Mark Minervini × SEPA 方法论 → Claude Skill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6651211" name="Google Shape;607;p45"/>
          <p:cNvSpPr txBox="1"/>
          <p:nvPr/>
        </p:nvSpPr>
        <p:spPr bwMode="auto">
          <a:xfrm flipH="0" flipV="0">
            <a:off x="492918" y="4216466"/>
            <a:ext cx="5101075" cy="150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两届美国炒股冠军 · 5年年化220%+ · SEPA 方法论创始人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7189466" name="Google Shape;608;p45"/>
          <p:cNvSpPr/>
          <p:nvPr/>
        </p:nvSpPr>
        <p:spPr bwMode="auto">
          <a:xfrm>
            <a:off x="457200" y="714375"/>
            <a:ext cx="8229600" cy="7144"/>
          </a:xfrm>
          <a:custGeom>
            <a:avLst/>
            <a:gdLst/>
            <a:ahLst/>
            <a:cxnLst/>
            <a:rect l="l" t="t" r="r" b="b"/>
            <a:pathLst>
              <a:path w="10972800" h="9525" fill="norm" stroke="1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4186467" name="Google Shape;609;p45"/>
          <p:cNvSpPr/>
          <p:nvPr/>
        </p:nvSpPr>
        <p:spPr bwMode="auto">
          <a:xfrm>
            <a:off x="457200" y="842963"/>
            <a:ext cx="8229600" cy="642938"/>
          </a:xfrm>
          <a:prstGeom prst="roundRect">
            <a:avLst>
              <a:gd name="adj" fmla="val 11111"/>
            </a:avLst>
          </a:prstGeom>
          <a:solidFill>
            <a:srgbClr val="FEF3C7"/>
          </a:solidFill>
          <a:ln w="9525" cap="flat" cmpd="sng">
            <a:solidFill>
              <a:srgbClr val="D97706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41178166" name="Google Shape;610;p45"/>
          <p:cNvGrpSpPr/>
          <p:nvPr/>
        </p:nvGrpSpPr>
        <p:grpSpPr bwMode="auto">
          <a:xfrm>
            <a:off x="655436" y="1012627"/>
            <a:ext cx="160740" cy="160986"/>
            <a:chOff x="873915" y="1350169"/>
            <a:chExt cx="214320" cy="214648"/>
          </a:xfrm>
        </p:grpSpPr>
        <p:sp>
          <p:nvSpPr>
            <p:cNvPr id="611" name="Google Shape;611;p45"/>
            <p:cNvSpPr/>
            <p:nvPr/>
          </p:nvSpPr>
          <p:spPr bwMode="auto">
            <a:xfrm>
              <a:off x="873915" y="1350169"/>
              <a:ext cx="71445" cy="214648"/>
            </a:xfrm>
            <a:custGeom>
              <a:avLst/>
              <a:gdLst/>
              <a:ahLst/>
              <a:cxnLst/>
              <a:rect l="l" t="t" r="r" b="b"/>
              <a:pathLst>
                <a:path w="71445" h="214648" fill="norm" stroke="1" extrusionOk="0">
                  <a:moveTo>
                    <a:pt x="35723" y="0"/>
                  </a:moveTo>
                  <a:cubicBezTo>
                    <a:pt x="41759" y="1"/>
                    <a:pt x="46839" y="4519"/>
                    <a:pt x="47546" y="10513"/>
                  </a:cubicBezTo>
                  <a:lnTo>
                    <a:pt x="47629" y="11906"/>
                  </a:lnTo>
                  <a:lnTo>
                    <a:pt x="47629" y="23812"/>
                  </a:lnTo>
                  <a:cubicBezTo>
                    <a:pt x="60090" y="23809"/>
                    <a:pt x="70447" y="33413"/>
                    <a:pt x="71382" y="45839"/>
                  </a:cubicBezTo>
                  <a:lnTo>
                    <a:pt x="71441" y="47625"/>
                  </a:lnTo>
                  <a:lnTo>
                    <a:pt x="71441" y="83344"/>
                  </a:lnTo>
                  <a:cubicBezTo>
                    <a:pt x="71445" y="95805"/>
                    <a:pt x="61841" y="106162"/>
                    <a:pt x="49415" y="107097"/>
                  </a:cubicBezTo>
                  <a:lnTo>
                    <a:pt x="47629" y="107156"/>
                  </a:lnTo>
                  <a:lnTo>
                    <a:pt x="47629" y="202406"/>
                  </a:lnTo>
                  <a:cubicBezTo>
                    <a:pt x="47622" y="208706"/>
                    <a:pt x="42709" y="213910"/>
                    <a:pt x="36420" y="214279"/>
                  </a:cubicBezTo>
                  <a:cubicBezTo>
                    <a:pt x="30132" y="214648"/>
                    <a:pt x="24644" y="210055"/>
                    <a:pt x="23900" y="203799"/>
                  </a:cubicBezTo>
                  <a:lnTo>
                    <a:pt x="23816" y="202406"/>
                  </a:lnTo>
                  <a:lnTo>
                    <a:pt x="23816" y="107156"/>
                  </a:lnTo>
                  <a:cubicBezTo>
                    <a:pt x="11355" y="107160"/>
                    <a:pt x="998" y="97556"/>
                    <a:pt x="63" y="85130"/>
                  </a:cubicBezTo>
                  <a:lnTo>
                    <a:pt x="4" y="83344"/>
                  </a:lnTo>
                  <a:lnTo>
                    <a:pt x="4" y="47625"/>
                  </a:lnTo>
                  <a:cubicBezTo>
                    <a:pt x="0" y="35164"/>
                    <a:pt x="9604" y="24807"/>
                    <a:pt x="22031" y="23872"/>
                  </a:cubicBezTo>
                  <a:lnTo>
                    <a:pt x="23816" y="23812"/>
                  </a:lnTo>
                  <a:lnTo>
                    <a:pt x="23816" y="11906"/>
                  </a:lnTo>
                  <a:cubicBezTo>
                    <a:pt x="23816" y="5331"/>
                    <a:pt x="29147" y="0"/>
                    <a:pt x="35723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2" name="Google Shape;612;p45"/>
            <p:cNvSpPr/>
            <p:nvPr/>
          </p:nvSpPr>
          <p:spPr bwMode="auto">
            <a:xfrm>
              <a:off x="945352" y="1350169"/>
              <a:ext cx="71445" cy="214648"/>
            </a:xfrm>
            <a:custGeom>
              <a:avLst/>
              <a:gdLst/>
              <a:ahLst/>
              <a:cxnLst/>
              <a:rect l="l" t="t" r="r" b="b"/>
              <a:pathLst>
                <a:path w="71445" h="214648" fill="norm" stroke="1" extrusionOk="0">
                  <a:moveTo>
                    <a:pt x="35723" y="0"/>
                  </a:moveTo>
                  <a:cubicBezTo>
                    <a:pt x="41759" y="1"/>
                    <a:pt x="46839" y="4519"/>
                    <a:pt x="47546" y="10513"/>
                  </a:cubicBezTo>
                  <a:lnTo>
                    <a:pt x="47629" y="11906"/>
                  </a:lnTo>
                  <a:lnTo>
                    <a:pt x="47629" y="119062"/>
                  </a:lnTo>
                  <a:cubicBezTo>
                    <a:pt x="60090" y="119059"/>
                    <a:pt x="70447" y="128663"/>
                    <a:pt x="71382" y="141089"/>
                  </a:cubicBezTo>
                  <a:lnTo>
                    <a:pt x="71441" y="142875"/>
                  </a:lnTo>
                  <a:lnTo>
                    <a:pt x="71441" y="178594"/>
                  </a:lnTo>
                  <a:cubicBezTo>
                    <a:pt x="71445" y="191055"/>
                    <a:pt x="61841" y="201412"/>
                    <a:pt x="49415" y="202347"/>
                  </a:cubicBezTo>
                  <a:lnTo>
                    <a:pt x="47629" y="202406"/>
                  </a:lnTo>
                  <a:cubicBezTo>
                    <a:pt x="47622" y="208706"/>
                    <a:pt x="42709" y="213910"/>
                    <a:pt x="36420" y="214279"/>
                  </a:cubicBezTo>
                  <a:cubicBezTo>
                    <a:pt x="30132" y="214648"/>
                    <a:pt x="24644" y="210055"/>
                    <a:pt x="23900" y="203799"/>
                  </a:cubicBezTo>
                  <a:lnTo>
                    <a:pt x="23816" y="202406"/>
                  </a:lnTo>
                  <a:lnTo>
                    <a:pt x="22031" y="202347"/>
                  </a:lnTo>
                  <a:cubicBezTo>
                    <a:pt x="10316" y="201466"/>
                    <a:pt x="994" y="192175"/>
                    <a:pt x="75" y="180463"/>
                  </a:cubicBezTo>
                  <a:lnTo>
                    <a:pt x="4" y="178594"/>
                  </a:lnTo>
                  <a:lnTo>
                    <a:pt x="4" y="142875"/>
                  </a:lnTo>
                  <a:cubicBezTo>
                    <a:pt x="0" y="130414"/>
                    <a:pt x="9604" y="120057"/>
                    <a:pt x="22031" y="119122"/>
                  </a:cubicBezTo>
                  <a:lnTo>
                    <a:pt x="23816" y="119062"/>
                  </a:lnTo>
                  <a:lnTo>
                    <a:pt x="23816" y="11906"/>
                  </a:lnTo>
                  <a:cubicBezTo>
                    <a:pt x="23816" y="5331"/>
                    <a:pt x="29147" y="0"/>
                    <a:pt x="35723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3" name="Google Shape;613;p45"/>
            <p:cNvSpPr/>
            <p:nvPr/>
          </p:nvSpPr>
          <p:spPr bwMode="auto">
            <a:xfrm>
              <a:off x="1016790" y="1350169"/>
              <a:ext cx="71445" cy="214648"/>
            </a:xfrm>
            <a:custGeom>
              <a:avLst/>
              <a:gdLst/>
              <a:ahLst/>
              <a:cxnLst/>
              <a:rect l="l" t="t" r="r" b="b"/>
              <a:pathLst>
                <a:path w="71445" h="214648" fill="norm" stroke="1" extrusionOk="0">
                  <a:moveTo>
                    <a:pt x="35723" y="0"/>
                  </a:moveTo>
                  <a:cubicBezTo>
                    <a:pt x="41759" y="1"/>
                    <a:pt x="46839" y="4519"/>
                    <a:pt x="47546" y="10513"/>
                  </a:cubicBezTo>
                  <a:lnTo>
                    <a:pt x="47629" y="11906"/>
                  </a:lnTo>
                  <a:cubicBezTo>
                    <a:pt x="60090" y="11902"/>
                    <a:pt x="70447" y="21507"/>
                    <a:pt x="71382" y="33933"/>
                  </a:cubicBezTo>
                  <a:lnTo>
                    <a:pt x="71441" y="35719"/>
                  </a:lnTo>
                  <a:lnTo>
                    <a:pt x="71441" y="83344"/>
                  </a:lnTo>
                  <a:cubicBezTo>
                    <a:pt x="71445" y="95805"/>
                    <a:pt x="61841" y="106162"/>
                    <a:pt x="49415" y="107097"/>
                  </a:cubicBezTo>
                  <a:lnTo>
                    <a:pt x="47629" y="107156"/>
                  </a:lnTo>
                  <a:lnTo>
                    <a:pt x="47629" y="202406"/>
                  </a:lnTo>
                  <a:cubicBezTo>
                    <a:pt x="47622" y="208706"/>
                    <a:pt x="42709" y="213910"/>
                    <a:pt x="36420" y="214279"/>
                  </a:cubicBezTo>
                  <a:cubicBezTo>
                    <a:pt x="30132" y="214648"/>
                    <a:pt x="24644" y="210055"/>
                    <a:pt x="23900" y="203799"/>
                  </a:cubicBezTo>
                  <a:lnTo>
                    <a:pt x="23816" y="202406"/>
                  </a:lnTo>
                  <a:lnTo>
                    <a:pt x="23816" y="107156"/>
                  </a:lnTo>
                  <a:cubicBezTo>
                    <a:pt x="11355" y="107160"/>
                    <a:pt x="998" y="97556"/>
                    <a:pt x="63" y="85130"/>
                  </a:cubicBezTo>
                  <a:lnTo>
                    <a:pt x="4" y="83344"/>
                  </a:lnTo>
                  <a:lnTo>
                    <a:pt x="4" y="35719"/>
                  </a:lnTo>
                  <a:cubicBezTo>
                    <a:pt x="0" y="23257"/>
                    <a:pt x="9604" y="12900"/>
                    <a:pt x="22031" y="11966"/>
                  </a:cubicBezTo>
                  <a:lnTo>
                    <a:pt x="23816" y="11906"/>
                  </a:lnTo>
                  <a:cubicBezTo>
                    <a:pt x="23816" y="5331"/>
                    <a:pt x="29147" y="0"/>
                    <a:pt x="35723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29814820" name="Google Shape;614;p45"/>
          <p:cNvSpPr txBox="1"/>
          <p:nvPr/>
        </p:nvSpPr>
        <p:spPr bwMode="auto">
          <a:xfrm flipH="0" flipV="0">
            <a:off x="930115" y="1000838"/>
            <a:ext cx="3474897" cy="16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SEPA = Specific Entry Point Analysis（具体买入点分析）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120322" name="Google Shape;617;p45"/>
          <p:cNvSpPr/>
          <p:nvPr/>
        </p:nvSpPr>
        <p:spPr bwMode="auto">
          <a:xfrm>
            <a:off x="457200" y="1600200"/>
            <a:ext cx="2614613" cy="14287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4005727" name="Google Shape;618;p45"/>
          <p:cNvSpPr/>
          <p:nvPr/>
        </p:nvSpPr>
        <p:spPr bwMode="auto">
          <a:xfrm>
            <a:off x="457200" y="1600200"/>
            <a:ext cx="2614613" cy="35719"/>
          </a:xfrm>
          <a:prstGeom prst="roundRect">
            <a:avLst>
              <a:gd name="adj" fmla="val 4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159104914" name="Google Shape;619;p45"/>
          <p:cNvGrpSpPr/>
          <p:nvPr/>
        </p:nvGrpSpPr>
        <p:grpSpPr bwMode="auto">
          <a:xfrm>
            <a:off x="624092" y="1767072"/>
            <a:ext cx="151818" cy="142690"/>
            <a:chOff x="832122" y="2356096"/>
            <a:chExt cx="202424" cy="190254"/>
          </a:xfrm>
        </p:grpSpPr>
        <p:sp>
          <p:nvSpPr>
            <p:cNvPr id="620" name="Google Shape;620;p45"/>
            <p:cNvSpPr/>
            <p:nvPr/>
          </p:nvSpPr>
          <p:spPr bwMode="auto">
            <a:xfrm>
              <a:off x="833438" y="2422729"/>
              <a:ext cx="200025" cy="123621"/>
            </a:xfrm>
            <a:custGeom>
              <a:avLst/>
              <a:gdLst/>
              <a:ahLst/>
              <a:cxnLst/>
              <a:rect l="l" t="t" r="r" b="b"/>
              <a:pathLst>
                <a:path w="200025" h="123621" fill="norm" stroke="1" extrusionOk="0">
                  <a:moveTo>
                    <a:pt x="135795" y="5551"/>
                  </a:moveTo>
                  <a:cubicBezTo>
                    <a:pt x="139589" y="816"/>
                    <a:pt x="146479" y="0"/>
                    <a:pt x="151274" y="3717"/>
                  </a:cubicBezTo>
                  <a:lnTo>
                    <a:pt x="152319" y="4639"/>
                  </a:lnTo>
                  <a:lnTo>
                    <a:pt x="196769" y="49089"/>
                  </a:lnTo>
                  <a:cubicBezTo>
                    <a:pt x="198496" y="50818"/>
                    <a:pt x="199605" y="53068"/>
                    <a:pt x="199925" y="55490"/>
                  </a:cubicBezTo>
                  <a:lnTo>
                    <a:pt x="200025" y="56946"/>
                  </a:lnTo>
                  <a:lnTo>
                    <a:pt x="200025" y="112509"/>
                  </a:lnTo>
                  <a:cubicBezTo>
                    <a:pt x="200024" y="118142"/>
                    <a:pt x="195808" y="122884"/>
                    <a:pt x="190213" y="123543"/>
                  </a:cubicBezTo>
                  <a:lnTo>
                    <a:pt x="188913" y="123621"/>
                  </a:lnTo>
                  <a:lnTo>
                    <a:pt x="10868" y="123621"/>
                  </a:lnTo>
                  <a:lnTo>
                    <a:pt x="9646" y="123521"/>
                  </a:lnTo>
                  <a:lnTo>
                    <a:pt x="8423" y="123299"/>
                  </a:lnTo>
                  <a:lnTo>
                    <a:pt x="7234" y="122921"/>
                  </a:lnTo>
                  <a:lnTo>
                    <a:pt x="6067" y="122410"/>
                  </a:lnTo>
                  <a:lnTo>
                    <a:pt x="4956" y="121754"/>
                  </a:lnTo>
                  <a:lnTo>
                    <a:pt x="3912" y="120976"/>
                  </a:lnTo>
                  <a:lnTo>
                    <a:pt x="3245" y="120365"/>
                  </a:lnTo>
                  <a:lnTo>
                    <a:pt x="2445" y="119454"/>
                  </a:lnTo>
                  <a:lnTo>
                    <a:pt x="1734" y="118465"/>
                  </a:lnTo>
                  <a:lnTo>
                    <a:pt x="1133" y="117398"/>
                  </a:lnTo>
                  <a:lnTo>
                    <a:pt x="956" y="117009"/>
                  </a:lnTo>
                  <a:lnTo>
                    <a:pt x="511" y="115864"/>
                  </a:lnTo>
                  <a:lnTo>
                    <a:pt x="211" y="114687"/>
                  </a:lnTo>
                  <a:lnTo>
                    <a:pt x="44" y="113486"/>
                  </a:lnTo>
                  <a:lnTo>
                    <a:pt x="0" y="112264"/>
                  </a:lnTo>
                  <a:lnTo>
                    <a:pt x="100" y="111042"/>
                  </a:lnTo>
                  <a:lnTo>
                    <a:pt x="311" y="109875"/>
                  </a:lnTo>
                  <a:cubicBezTo>
                    <a:pt x="422" y="109430"/>
                    <a:pt x="556" y="109019"/>
                    <a:pt x="700" y="108630"/>
                  </a:cubicBezTo>
                  <a:lnTo>
                    <a:pt x="1211" y="107463"/>
                  </a:lnTo>
                  <a:lnTo>
                    <a:pt x="1867" y="106352"/>
                  </a:lnTo>
                  <a:lnTo>
                    <a:pt x="46317" y="39677"/>
                  </a:lnTo>
                  <a:cubicBezTo>
                    <a:pt x="49132" y="35440"/>
                    <a:pt x="54464" y="33654"/>
                    <a:pt x="59263" y="35343"/>
                  </a:cubicBezTo>
                  <a:lnTo>
                    <a:pt x="60530" y="35899"/>
                  </a:lnTo>
                  <a:lnTo>
                    <a:pt x="96945" y="54101"/>
                  </a:lnTo>
                  <a:lnTo>
                    <a:pt x="135784" y="5551"/>
                  </a:ln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21" name="Google Shape;621;p45"/>
            <p:cNvSpPr/>
            <p:nvPr/>
          </p:nvSpPr>
          <p:spPr bwMode="auto">
            <a:xfrm>
              <a:off x="832122" y="2356096"/>
              <a:ext cx="202424" cy="113782"/>
            </a:xfrm>
            <a:custGeom>
              <a:avLst/>
              <a:gdLst/>
              <a:ahLst/>
              <a:cxnLst/>
              <a:rect l="l" t="t" r="r" b="b"/>
              <a:pathLst>
                <a:path w="202424" h="113782" fill="norm" stroke="1" extrusionOk="0">
                  <a:moveTo>
                    <a:pt x="137243" y="5342"/>
                  </a:moveTo>
                  <a:cubicBezTo>
                    <a:pt x="141076" y="737"/>
                    <a:pt x="147869" y="0"/>
                    <a:pt x="152601" y="3675"/>
                  </a:cubicBezTo>
                  <a:lnTo>
                    <a:pt x="153634" y="4597"/>
                  </a:lnTo>
                  <a:lnTo>
                    <a:pt x="198084" y="49047"/>
                  </a:lnTo>
                  <a:cubicBezTo>
                    <a:pt x="202221" y="53198"/>
                    <a:pt x="202424" y="59846"/>
                    <a:pt x="198548" y="64241"/>
                  </a:cubicBezTo>
                  <a:cubicBezTo>
                    <a:pt x="194673" y="68636"/>
                    <a:pt x="188051" y="69267"/>
                    <a:pt x="183416" y="65683"/>
                  </a:cubicBezTo>
                  <a:lnTo>
                    <a:pt x="182371" y="64760"/>
                  </a:lnTo>
                  <a:lnTo>
                    <a:pt x="146522" y="28923"/>
                  </a:lnTo>
                  <a:lnTo>
                    <a:pt x="98750" y="86241"/>
                  </a:lnTo>
                  <a:cubicBezTo>
                    <a:pt x="95778" y="89806"/>
                    <a:pt x="90904" y="91148"/>
                    <a:pt x="86526" y="89608"/>
                  </a:cubicBezTo>
                  <a:lnTo>
                    <a:pt x="85248" y="89064"/>
                  </a:lnTo>
                  <a:lnTo>
                    <a:pt x="49088" y="70995"/>
                  </a:lnTo>
                  <a:lnTo>
                    <a:pt x="21318" y="108021"/>
                  </a:lnTo>
                  <a:cubicBezTo>
                    <a:pt x="17959" y="112501"/>
                    <a:pt x="11792" y="113782"/>
                    <a:pt x="6927" y="111011"/>
                  </a:cubicBezTo>
                  <a:lnTo>
                    <a:pt x="5760" y="110244"/>
                  </a:lnTo>
                  <a:cubicBezTo>
                    <a:pt x="1281" y="106885"/>
                    <a:pt x="0" y="100718"/>
                    <a:pt x="2771" y="95853"/>
                  </a:cubicBezTo>
                  <a:lnTo>
                    <a:pt x="3538" y="94686"/>
                  </a:lnTo>
                  <a:lnTo>
                    <a:pt x="36875" y="50236"/>
                  </a:lnTo>
                  <a:cubicBezTo>
                    <a:pt x="39801" y="46340"/>
                    <a:pt x="44923" y="44804"/>
                    <a:pt x="49510" y="46447"/>
                  </a:cubicBezTo>
                  <a:lnTo>
                    <a:pt x="50733" y="46969"/>
                  </a:lnTo>
                  <a:lnTo>
                    <a:pt x="87304" y="65249"/>
                  </a:lnTo>
                  <a:lnTo>
                    <a:pt x="137243" y="5342"/>
                  </a:ln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837489365" name="Google Shape;622;p45"/>
          <p:cNvSpPr txBox="1"/>
          <p:nvPr/>
        </p:nvSpPr>
        <p:spPr bwMode="auto">
          <a:xfrm>
            <a:off x="874395" y="176022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趋势过滤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85781437" name="Google Shape;623;p45"/>
          <p:cNvSpPr txBox="1"/>
          <p:nvPr/>
        </p:nvSpPr>
        <p:spPr bwMode="auto">
          <a:xfrm>
            <a:off x="590789" y="2007037"/>
            <a:ext cx="1588520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股价在 200/150/50 日均线之上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330836" name="Google Shape;624;p45"/>
          <p:cNvSpPr txBox="1"/>
          <p:nvPr/>
        </p:nvSpPr>
        <p:spPr bwMode="auto">
          <a:xfrm>
            <a:off x="590789" y="2164199"/>
            <a:ext cx="1604539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均线系统顺序排列（多头排列）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6960037" name="Google Shape;625;p45"/>
          <p:cNvSpPr txBox="1"/>
          <p:nvPr/>
        </p:nvSpPr>
        <p:spPr bwMode="auto">
          <a:xfrm>
            <a:off x="590788" y="2321362"/>
            <a:ext cx="1433661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52 周高点附近，不是低位股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8095529" name="Google Shape;626;p45"/>
          <p:cNvSpPr txBox="1"/>
          <p:nvPr/>
        </p:nvSpPr>
        <p:spPr bwMode="auto">
          <a:xfrm>
            <a:off x="590788" y="2478524"/>
            <a:ext cx="1220063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相对强度排名 RS 前 10%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6935547" name="Google Shape;627;p45"/>
          <p:cNvSpPr/>
          <p:nvPr/>
        </p:nvSpPr>
        <p:spPr bwMode="auto">
          <a:xfrm>
            <a:off x="600075" y="2771775"/>
            <a:ext cx="1000125" cy="171450"/>
          </a:xfrm>
          <a:prstGeom prst="roundRect">
            <a:avLst>
              <a:gd name="adj" fmla="val 50000"/>
            </a:avLst>
          </a:prstGeom>
          <a:solidFill>
            <a:srgbClr val="FFF7E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627169" name="Google Shape;628;p45"/>
          <p:cNvSpPr txBox="1"/>
          <p:nvPr/>
        </p:nvSpPr>
        <p:spPr bwMode="auto">
          <a:xfrm>
            <a:off x="726806" y="2820352"/>
            <a:ext cx="746665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Trend Template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2569421" name="Google Shape;629;p45"/>
          <p:cNvSpPr/>
          <p:nvPr/>
        </p:nvSpPr>
        <p:spPr bwMode="auto">
          <a:xfrm>
            <a:off x="3193256" y="1600200"/>
            <a:ext cx="2614613" cy="14287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546214" name="Google Shape;630;p45"/>
          <p:cNvSpPr/>
          <p:nvPr/>
        </p:nvSpPr>
        <p:spPr bwMode="auto">
          <a:xfrm>
            <a:off x="3193256" y="1600200"/>
            <a:ext cx="2614613" cy="35719"/>
          </a:xfrm>
          <a:prstGeom prst="roundRect">
            <a:avLst>
              <a:gd name="adj" fmla="val 4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04648777" name="Google Shape;631;p45"/>
          <p:cNvGrpSpPr/>
          <p:nvPr/>
        </p:nvGrpSpPr>
        <p:grpSpPr bwMode="auto">
          <a:xfrm>
            <a:off x="3361134" y="1768079"/>
            <a:ext cx="150019" cy="150019"/>
            <a:chOff x="4481512" y="2357438"/>
            <a:chExt cx="200025" cy="200025"/>
          </a:xfrm>
        </p:grpSpPr>
        <p:sp>
          <p:nvSpPr>
            <p:cNvPr id="632" name="Google Shape;632;p45"/>
            <p:cNvSpPr/>
            <p:nvPr/>
          </p:nvSpPr>
          <p:spPr bwMode="auto">
            <a:xfrm>
              <a:off x="4481512" y="2490788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 fill="norm" stroke="1" extrusionOk="0">
                  <a:moveTo>
                    <a:pt x="11113" y="0"/>
                  </a:moveTo>
                  <a:cubicBezTo>
                    <a:pt x="17250" y="0"/>
                    <a:pt x="22225" y="4975"/>
                    <a:pt x="22225" y="11113"/>
                  </a:cubicBezTo>
                  <a:lnTo>
                    <a:pt x="22225" y="33338"/>
                  </a:lnTo>
                  <a:cubicBezTo>
                    <a:pt x="22225" y="39475"/>
                    <a:pt x="27200" y="44450"/>
                    <a:pt x="33338" y="44450"/>
                  </a:cubicBezTo>
                  <a:lnTo>
                    <a:pt x="55562" y="44450"/>
                  </a:lnTo>
                  <a:cubicBezTo>
                    <a:pt x="61700" y="44450"/>
                    <a:pt x="66675" y="49425"/>
                    <a:pt x="66675" y="55562"/>
                  </a:cubicBezTo>
                  <a:cubicBezTo>
                    <a:pt x="66675" y="61700"/>
                    <a:pt x="61700" y="66675"/>
                    <a:pt x="55562" y="66675"/>
                  </a:cubicBezTo>
                  <a:lnTo>
                    <a:pt x="33338" y="66675"/>
                  </a:lnTo>
                  <a:cubicBezTo>
                    <a:pt x="14926" y="66675"/>
                    <a:pt x="0" y="51749"/>
                    <a:pt x="0" y="33338"/>
                  </a:cubicBezTo>
                  <a:lnTo>
                    <a:pt x="0" y="11113"/>
                  </a:lnTo>
                  <a:cubicBezTo>
                    <a:pt x="0" y="4975"/>
                    <a:pt x="4975" y="0"/>
                    <a:pt x="11113" y="0"/>
                  </a:cubicBezTo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33" name="Google Shape;633;p45"/>
            <p:cNvSpPr/>
            <p:nvPr/>
          </p:nvSpPr>
          <p:spPr bwMode="auto">
            <a:xfrm>
              <a:off x="4614862" y="2490788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 fill="norm" stroke="1" extrusionOk="0">
                  <a:moveTo>
                    <a:pt x="55562" y="0"/>
                  </a:moveTo>
                  <a:cubicBezTo>
                    <a:pt x="61700" y="0"/>
                    <a:pt x="66675" y="4975"/>
                    <a:pt x="66675" y="11113"/>
                  </a:cubicBezTo>
                  <a:lnTo>
                    <a:pt x="66675" y="33338"/>
                  </a:lnTo>
                  <a:cubicBezTo>
                    <a:pt x="66675" y="51749"/>
                    <a:pt x="51749" y="66675"/>
                    <a:pt x="33338" y="66675"/>
                  </a:cubicBezTo>
                  <a:lnTo>
                    <a:pt x="11113" y="66675"/>
                  </a:lnTo>
                  <a:cubicBezTo>
                    <a:pt x="4975" y="66675"/>
                    <a:pt x="0" y="61700"/>
                    <a:pt x="0" y="55562"/>
                  </a:cubicBezTo>
                  <a:cubicBezTo>
                    <a:pt x="0" y="49425"/>
                    <a:pt x="4975" y="44450"/>
                    <a:pt x="11113" y="44450"/>
                  </a:cubicBezTo>
                  <a:lnTo>
                    <a:pt x="33338" y="44450"/>
                  </a:lnTo>
                  <a:cubicBezTo>
                    <a:pt x="39475" y="44450"/>
                    <a:pt x="44450" y="39475"/>
                    <a:pt x="44450" y="33338"/>
                  </a:cubicBezTo>
                  <a:lnTo>
                    <a:pt x="44450" y="11113"/>
                  </a:lnTo>
                  <a:cubicBezTo>
                    <a:pt x="44450" y="4975"/>
                    <a:pt x="49425" y="0"/>
                    <a:pt x="55562" y="0"/>
                  </a:cubicBezTo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34" name="Google Shape;634;p45"/>
            <p:cNvSpPr/>
            <p:nvPr/>
          </p:nvSpPr>
          <p:spPr bwMode="auto">
            <a:xfrm>
              <a:off x="4525962" y="2401887"/>
              <a:ext cx="112080" cy="112080"/>
            </a:xfrm>
            <a:custGeom>
              <a:avLst/>
              <a:gdLst/>
              <a:ahLst/>
              <a:cxnLst/>
              <a:rect l="l" t="t" r="r" b="b"/>
              <a:pathLst>
                <a:path w="112080" h="112080" fill="norm" stroke="1" extrusionOk="0">
                  <a:moveTo>
                    <a:pt x="44450" y="0"/>
                  </a:moveTo>
                  <a:cubicBezTo>
                    <a:pt x="60402" y="0"/>
                    <a:pt x="75130" y="8548"/>
                    <a:pt x="83044" y="22398"/>
                  </a:cubicBezTo>
                  <a:cubicBezTo>
                    <a:pt x="90958" y="36248"/>
                    <a:pt x="90843" y="53277"/>
                    <a:pt x="82744" y="67020"/>
                  </a:cubicBezTo>
                  <a:lnTo>
                    <a:pt x="107869" y="92156"/>
                  </a:lnTo>
                  <a:cubicBezTo>
                    <a:pt x="112080" y="96516"/>
                    <a:pt x="112020" y="103447"/>
                    <a:pt x="107734" y="107734"/>
                  </a:cubicBezTo>
                  <a:cubicBezTo>
                    <a:pt x="103447" y="112020"/>
                    <a:pt x="96516" y="112080"/>
                    <a:pt x="92156" y="107869"/>
                  </a:cubicBezTo>
                  <a:lnTo>
                    <a:pt x="67019" y="82755"/>
                  </a:lnTo>
                  <a:lnTo>
                    <a:pt x="66675" y="82944"/>
                  </a:lnTo>
                  <a:cubicBezTo>
                    <a:pt x="52922" y="90884"/>
                    <a:pt x="35978" y="90884"/>
                    <a:pt x="22225" y="82944"/>
                  </a:cubicBezTo>
                  <a:cubicBezTo>
                    <a:pt x="8473" y="75004"/>
                    <a:pt x="0" y="60330"/>
                    <a:pt x="0" y="44450"/>
                  </a:cubicBezTo>
                  <a:lnTo>
                    <a:pt x="56" y="42228"/>
                  </a:lnTo>
                  <a:cubicBezTo>
                    <a:pt x="1240" y="18572"/>
                    <a:pt x="20765" y="0"/>
                    <a:pt x="44450" y="0"/>
                  </a:cubicBezTo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35" name="Google Shape;635;p45"/>
            <p:cNvSpPr/>
            <p:nvPr/>
          </p:nvSpPr>
          <p:spPr bwMode="auto">
            <a:xfrm>
              <a:off x="4481512" y="2357438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 fill="norm" stroke="1" extrusionOk="0">
                  <a:moveTo>
                    <a:pt x="55562" y="0"/>
                  </a:moveTo>
                  <a:cubicBezTo>
                    <a:pt x="61700" y="0"/>
                    <a:pt x="66675" y="4975"/>
                    <a:pt x="66675" y="11112"/>
                  </a:cubicBezTo>
                  <a:cubicBezTo>
                    <a:pt x="66675" y="17250"/>
                    <a:pt x="61700" y="22225"/>
                    <a:pt x="55562" y="22225"/>
                  </a:cubicBezTo>
                  <a:lnTo>
                    <a:pt x="33338" y="22225"/>
                  </a:lnTo>
                  <a:cubicBezTo>
                    <a:pt x="27200" y="22225"/>
                    <a:pt x="22225" y="27200"/>
                    <a:pt x="22225" y="33338"/>
                  </a:cubicBezTo>
                  <a:lnTo>
                    <a:pt x="22225" y="55563"/>
                  </a:lnTo>
                  <a:cubicBezTo>
                    <a:pt x="22225" y="61700"/>
                    <a:pt x="17250" y="66675"/>
                    <a:pt x="11113" y="66675"/>
                  </a:cubicBezTo>
                  <a:cubicBezTo>
                    <a:pt x="4975" y="66675"/>
                    <a:pt x="0" y="61700"/>
                    <a:pt x="0" y="55563"/>
                  </a:cubicBezTo>
                  <a:lnTo>
                    <a:pt x="0" y="33338"/>
                  </a:lnTo>
                  <a:cubicBezTo>
                    <a:pt x="0" y="14926"/>
                    <a:pt x="14926" y="0"/>
                    <a:pt x="33338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36" name="Google Shape;636;p45"/>
            <p:cNvSpPr/>
            <p:nvPr/>
          </p:nvSpPr>
          <p:spPr bwMode="auto">
            <a:xfrm>
              <a:off x="4614862" y="2357438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 fill="norm" stroke="1" extrusionOk="0">
                  <a:moveTo>
                    <a:pt x="33338" y="0"/>
                  </a:moveTo>
                  <a:cubicBezTo>
                    <a:pt x="51749" y="0"/>
                    <a:pt x="66675" y="14926"/>
                    <a:pt x="66675" y="33338"/>
                  </a:cubicBezTo>
                  <a:lnTo>
                    <a:pt x="66675" y="55563"/>
                  </a:lnTo>
                  <a:cubicBezTo>
                    <a:pt x="66675" y="61700"/>
                    <a:pt x="61700" y="66675"/>
                    <a:pt x="55562" y="66675"/>
                  </a:cubicBezTo>
                  <a:cubicBezTo>
                    <a:pt x="49425" y="66675"/>
                    <a:pt x="44450" y="61700"/>
                    <a:pt x="44450" y="55563"/>
                  </a:cubicBezTo>
                  <a:lnTo>
                    <a:pt x="44450" y="33338"/>
                  </a:lnTo>
                  <a:cubicBezTo>
                    <a:pt x="44450" y="27200"/>
                    <a:pt x="39475" y="22225"/>
                    <a:pt x="33338" y="22225"/>
                  </a:cubicBezTo>
                  <a:lnTo>
                    <a:pt x="11113" y="22225"/>
                  </a:lnTo>
                  <a:cubicBezTo>
                    <a:pt x="4975" y="22225"/>
                    <a:pt x="0" y="17250"/>
                    <a:pt x="0" y="11112"/>
                  </a:cubicBezTo>
                  <a:cubicBezTo>
                    <a:pt x="0" y="4975"/>
                    <a:pt x="4975" y="0"/>
                    <a:pt x="11113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61738605" name="Google Shape;637;p45"/>
          <p:cNvSpPr txBox="1"/>
          <p:nvPr/>
        </p:nvSpPr>
        <p:spPr bwMode="auto">
          <a:xfrm>
            <a:off x="3610451" y="1760220"/>
            <a:ext cx="712946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基本面筛选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4659551" name="Google Shape;638;p45"/>
          <p:cNvSpPr txBox="1"/>
          <p:nvPr/>
        </p:nvSpPr>
        <p:spPr bwMode="auto">
          <a:xfrm>
            <a:off x="3326844" y="2007037"/>
            <a:ext cx="134822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EPS 连续 3 季度增长 25%+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9637168" name="Google Shape;639;p45"/>
          <p:cNvSpPr txBox="1"/>
          <p:nvPr/>
        </p:nvSpPr>
        <p:spPr bwMode="auto">
          <a:xfrm>
            <a:off x="3326844" y="2164199"/>
            <a:ext cx="139094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营收加速增长，不是一次性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7736422" name="Google Shape;640;p45"/>
          <p:cNvSpPr txBox="1"/>
          <p:nvPr/>
        </p:nvSpPr>
        <p:spPr bwMode="auto">
          <a:xfrm>
            <a:off x="3326844" y="2321362"/>
            <a:ext cx="129482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ROE 17%+，净利润率扩张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722265" name="Google Shape;641;p45"/>
          <p:cNvSpPr txBox="1"/>
          <p:nvPr/>
        </p:nvSpPr>
        <p:spPr bwMode="auto">
          <a:xfrm>
            <a:off x="3326844" y="2478524"/>
            <a:ext cx="963746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机构持仓正在增加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0324002" name="Google Shape;642;p45"/>
          <p:cNvSpPr/>
          <p:nvPr/>
        </p:nvSpPr>
        <p:spPr bwMode="auto">
          <a:xfrm>
            <a:off x="3336131" y="2771775"/>
            <a:ext cx="1000125" cy="171450"/>
          </a:xfrm>
          <a:prstGeom prst="roundRect">
            <a:avLst>
              <a:gd name="adj" fmla="val 50000"/>
            </a:avLst>
          </a:prstGeom>
          <a:solidFill>
            <a:srgbClr val="EEF2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9595519" name="Google Shape;643;p45"/>
          <p:cNvSpPr txBox="1"/>
          <p:nvPr/>
        </p:nvSpPr>
        <p:spPr bwMode="auto">
          <a:xfrm>
            <a:off x="3381530" y="2820352"/>
            <a:ext cx="90932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Fundamental Check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5843260" name="Google Shape;644;p45"/>
          <p:cNvSpPr/>
          <p:nvPr/>
        </p:nvSpPr>
        <p:spPr bwMode="auto">
          <a:xfrm>
            <a:off x="5929313" y="1600200"/>
            <a:ext cx="2757488" cy="14287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1386368" name="Google Shape;645;p45"/>
          <p:cNvSpPr/>
          <p:nvPr/>
        </p:nvSpPr>
        <p:spPr bwMode="auto">
          <a:xfrm>
            <a:off x="5929313" y="1600200"/>
            <a:ext cx="2757488" cy="35719"/>
          </a:xfrm>
          <a:prstGeom prst="roundRect">
            <a:avLst>
              <a:gd name="adj" fmla="val 40000"/>
            </a:avLst>
          </a:pr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049982" name="Google Shape;646;p45"/>
          <p:cNvSpPr/>
          <p:nvPr/>
        </p:nvSpPr>
        <p:spPr bwMode="auto">
          <a:xfrm>
            <a:off x="6105525" y="1759744"/>
            <a:ext cx="133350" cy="166687"/>
          </a:xfrm>
          <a:custGeom>
            <a:avLst/>
            <a:gdLst/>
            <a:ahLst/>
            <a:cxnLst/>
            <a:rect l="l" t="t" r="r" b="b"/>
            <a:pathLst>
              <a:path w="177800" h="222250" fill="norm" stroke="1" extrusionOk="0">
                <a:moveTo>
                  <a:pt x="88900" y="0"/>
                </a:moveTo>
                <a:cubicBezTo>
                  <a:pt x="119586" y="0"/>
                  <a:pt x="144463" y="24876"/>
                  <a:pt x="144463" y="55562"/>
                </a:cubicBezTo>
                <a:lnTo>
                  <a:pt x="144463" y="88900"/>
                </a:lnTo>
                <a:cubicBezTo>
                  <a:pt x="162874" y="88900"/>
                  <a:pt x="177800" y="103826"/>
                  <a:pt x="177800" y="122238"/>
                </a:cubicBezTo>
                <a:lnTo>
                  <a:pt x="177800" y="188913"/>
                </a:lnTo>
                <a:cubicBezTo>
                  <a:pt x="177800" y="207324"/>
                  <a:pt x="162874" y="222250"/>
                  <a:pt x="144463" y="222250"/>
                </a:cubicBezTo>
                <a:lnTo>
                  <a:pt x="33338" y="222250"/>
                </a:lnTo>
                <a:cubicBezTo>
                  <a:pt x="14926" y="222250"/>
                  <a:pt x="0" y="207324"/>
                  <a:pt x="0" y="188913"/>
                </a:cubicBezTo>
                <a:lnTo>
                  <a:pt x="0" y="122238"/>
                </a:lnTo>
                <a:cubicBezTo>
                  <a:pt x="0" y="103826"/>
                  <a:pt x="14926" y="88900"/>
                  <a:pt x="33338" y="88900"/>
                </a:cubicBezTo>
                <a:lnTo>
                  <a:pt x="33338" y="55562"/>
                </a:lnTo>
                <a:cubicBezTo>
                  <a:pt x="33338" y="24876"/>
                  <a:pt x="58214" y="0"/>
                  <a:pt x="88900" y="0"/>
                </a:cubicBezTo>
                <a:moveTo>
                  <a:pt x="88900" y="133350"/>
                </a:moveTo>
                <a:cubicBezTo>
                  <a:pt x="77269" y="133346"/>
                  <a:pt x="67603" y="142310"/>
                  <a:pt x="66731" y="153908"/>
                </a:cubicBezTo>
                <a:lnTo>
                  <a:pt x="66675" y="155575"/>
                </a:lnTo>
                <a:cubicBezTo>
                  <a:pt x="66675" y="167850"/>
                  <a:pt x="76625" y="177800"/>
                  <a:pt x="88900" y="177800"/>
                </a:cubicBezTo>
                <a:cubicBezTo>
                  <a:pt x="101175" y="177800"/>
                  <a:pt x="111125" y="167850"/>
                  <a:pt x="111125" y="155575"/>
                </a:cubicBezTo>
                <a:cubicBezTo>
                  <a:pt x="111125" y="143300"/>
                  <a:pt x="101175" y="133350"/>
                  <a:pt x="88900" y="133350"/>
                </a:cubicBezTo>
                <a:moveTo>
                  <a:pt x="88900" y="22225"/>
                </a:moveTo>
                <a:cubicBezTo>
                  <a:pt x="70488" y="22225"/>
                  <a:pt x="55563" y="37151"/>
                  <a:pt x="55563" y="55562"/>
                </a:cubicBezTo>
                <a:lnTo>
                  <a:pt x="55563" y="88900"/>
                </a:lnTo>
                <a:lnTo>
                  <a:pt x="122238" y="88900"/>
                </a:lnTo>
                <a:lnTo>
                  <a:pt x="122238" y="55562"/>
                </a:lnTo>
                <a:cubicBezTo>
                  <a:pt x="122238" y="37151"/>
                  <a:pt x="107312" y="22225"/>
                  <a:pt x="88900" y="22225"/>
                </a:cubicBezTo>
              </a:path>
            </a:pathLst>
          </a:cu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6582323" name="Google Shape;647;p45"/>
          <p:cNvSpPr txBox="1"/>
          <p:nvPr/>
        </p:nvSpPr>
        <p:spPr bwMode="auto">
          <a:xfrm>
            <a:off x="6346508" y="1760220"/>
            <a:ext cx="114770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买入点 + 风险控制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036138" name="Google Shape;648;p45"/>
          <p:cNvSpPr txBox="1"/>
          <p:nvPr/>
        </p:nvSpPr>
        <p:spPr bwMode="auto">
          <a:xfrm>
            <a:off x="6062901" y="2007037"/>
            <a:ext cx="1689979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图形整固（VCP / 杯柄）突破买入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7753584" name="Google Shape;649;p45"/>
          <p:cNvSpPr txBox="1"/>
          <p:nvPr/>
        </p:nvSpPr>
        <p:spPr bwMode="auto">
          <a:xfrm>
            <a:off x="6062901" y="2164199"/>
            <a:ext cx="1444341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止损设在整固低点下方 7-8%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8179734" name="Google Shape;650;p45"/>
          <p:cNvSpPr txBox="1"/>
          <p:nvPr/>
        </p:nvSpPr>
        <p:spPr bwMode="auto">
          <a:xfrm>
            <a:off x="6062901" y="2321362"/>
            <a:ext cx="1177343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仓位根据风险比例计算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7122448" name="Google Shape;651;p45"/>
          <p:cNvSpPr txBox="1"/>
          <p:nvPr/>
        </p:nvSpPr>
        <p:spPr bwMode="auto">
          <a:xfrm>
            <a:off x="6062901" y="2478524"/>
            <a:ext cx="1284143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止盈分批，跟踪止损退出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108451" name="Google Shape;652;p45"/>
          <p:cNvSpPr/>
          <p:nvPr/>
        </p:nvSpPr>
        <p:spPr bwMode="auto">
          <a:xfrm>
            <a:off x="6072188" y="2771775"/>
            <a:ext cx="1000125" cy="171450"/>
          </a:xfrm>
          <a:prstGeom prst="roundRect">
            <a:avLst>
              <a:gd name="adj" fmla="val 50000"/>
            </a:avLst>
          </a:prstGeom>
          <a:solidFill>
            <a:srgbClr val="F0FDF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8579062" name="Google Shape;653;p45"/>
          <p:cNvSpPr txBox="1"/>
          <p:nvPr/>
        </p:nvSpPr>
        <p:spPr bwMode="auto">
          <a:xfrm>
            <a:off x="6083082" y="2820352"/>
            <a:ext cx="978337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16A34A"/>
                </a:solidFill>
                <a:latin typeface="Arial"/>
                <a:ea typeface="Arial"/>
                <a:cs typeface="Arial"/>
              </a:rPr>
              <a:t>Entry Point Analysis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3371672" name="Google Shape;654;p45"/>
          <p:cNvSpPr/>
          <p:nvPr/>
        </p:nvSpPr>
        <p:spPr bwMode="auto">
          <a:xfrm>
            <a:off x="457200" y="3143250"/>
            <a:ext cx="8229600" cy="657225"/>
          </a:xfrm>
          <a:prstGeom prst="roundRect">
            <a:avLst>
              <a:gd name="adj" fmla="val 10870"/>
            </a:avLst>
          </a:prstGeom>
          <a:solidFill>
            <a:srgbClr val="FFF7ED"/>
          </a:solidFill>
          <a:ln w="9525" cap="flat" cmpd="sng">
            <a:solidFill>
              <a:srgbClr val="EA580C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203618" name="Google Shape;655;p45"/>
          <p:cNvSpPr txBox="1"/>
          <p:nvPr/>
        </p:nvSpPr>
        <p:spPr bwMode="auto">
          <a:xfrm>
            <a:off x="2807750" y="3288981"/>
            <a:ext cx="3531017" cy="150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把 SEPA 的每个判断标准，写成 Claude Skills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8470257" name="Google Shape;656;p45"/>
          <p:cNvSpPr txBox="1"/>
          <p:nvPr/>
        </p:nvSpPr>
        <p:spPr bwMode="auto">
          <a:xfrm>
            <a:off x="2149572" y="3501152"/>
            <a:ext cx="4844855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你定义规则，AI 执行分析 · /ticker-scan → /stock-analyze → /stock-entry → /stock-exit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1649152" name="Google Shape;657;p45"/>
          <p:cNvSpPr txBox="1"/>
          <p:nvPr/>
        </p:nvSpPr>
        <p:spPr bwMode="auto">
          <a:xfrm>
            <a:off x="3449235" y="3658314"/>
            <a:ext cx="2245531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你的方法论 + Claude = 自动化的投研流水线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1461962" name="Google Shape;658;p45"/>
          <p:cNvSpPr txBox="1"/>
          <p:nvPr/>
        </p:nvSpPr>
        <p:spPr bwMode="auto"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9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25866451" name=""/>
          <p:cNvSpPr txBox="1"/>
          <p:nvPr/>
        </p:nvSpPr>
        <p:spPr bwMode="auto">
          <a:xfrm rot="0" flipH="0" flipV="0">
            <a:off x="382319" y="3911306"/>
            <a:ext cx="1428531" cy="30515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" sz="1400" b="1" i="0" u="none" strike="noStrike" cap="none" spc="0">
                <a:solidFill>
                  <a:srgbClr val="1C1917"/>
                </a:solidFill>
                <a:latin typeface="Arial"/>
                <a:ea typeface="Arial"/>
                <a:cs typeface="Arial"/>
              </a:rPr>
              <a:t>Mark Minervini </a:t>
            </a:r>
            <a:endParaRPr/>
          </a:p>
        </p:txBody>
      </p:sp>
      <p:sp>
        <p:nvSpPr>
          <p:cNvPr id="409407945" name="Google Shape;615;p45"/>
          <p:cNvSpPr txBox="1"/>
          <p:nvPr/>
        </p:nvSpPr>
        <p:spPr bwMode="auto">
          <a:xfrm>
            <a:off x="492918" y="4417760"/>
            <a:ext cx="4949808" cy="300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sz="900" b="0" i="0" u="none">
                <a:solidFill>
                  <a:srgbClr val="6E6C68"/>
                </a:solidFill>
                <a:latin typeface="Arial"/>
                <a:ea typeface="Arial"/>
                <a:cs typeface="Arial"/>
              </a:rPr>
              <a:t>1983年入市，数年亏损后重整旗鼓。1995–1999年五年实现33,500%复合回报，年均220%。两度赢得US Investing Championship（1997年155% · 2021年334.8%）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0494646" name="Google Shape;663;p46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5823670" name="Google Shape;664;p46"/>
          <p:cNvSpPr/>
          <p:nvPr/>
        </p:nvSpPr>
        <p:spPr bwMode="auto">
          <a:xfrm>
            <a:off x="457200" y="214313"/>
            <a:ext cx="35719" cy="314325"/>
          </a:xfrm>
          <a:prstGeom prst="roundRect">
            <a:avLst>
              <a:gd name="adj" fmla="val 4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9855322" name="Google Shape;665;p46"/>
          <p:cNvSpPr txBox="1"/>
          <p:nvPr/>
        </p:nvSpPr>
        <p:spPr bwMode="auto">
          <a:xfrm>
            <a:off x="560070" y="195739"/>
            <a:ext cx="44921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四个 Skill，融合多套方法论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5759615" name="Google Shape;666;p46"/>
          <p:cNvSpPr txBox="1"/>
          <p:nvPr/>
        </p:nvSpPr>
        <p:spPr bwMode="auto">
          <a:xfrm flipH="0" flipV="0">
            <a:off x="582105" y="563896"/>
            <a:ext cx="4900492" cy="150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SEPA + 热门赛道高倍股筛选 + Moneyball 赔率 + BAIT 体系 — 择优整合，不只是一种思路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5269173" name="Google Shape;667;p46"/>
          <p:cNvSpPr/>
          <p:nvPr/>
        </p:nvSpPr>
        <p:spPr bwMode="auto">
          <a:xfrm>
            <a:off x="457200" y="714375"/>
            <a:ext cx="8229600" cy="7144"/>
          </a:xfrm>
          <a:custGeom>
            <a:avLst/>
            <a:gdLst/>
            <a:ahLst/>
            <a:cxnLst/>
            <a:rect l="l" t="t" r="r" b="b"/>
            <a:pathLst>
              <a:path w="10972800" h="9525" fill="norm" stroke="1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8798413" name="Google Shape;668;p46"/>
          <p:cNvSpPr/>
          <p:nvPr/>
        </p:nvSpPr>
        <p:spPr bwMode="auto">
          <a:xfrm>
            <a:off x="457200" y="914400"/>
            <a:ext cx="1843087" cy="34290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6953882" name="Google Shape;669;p46"/>
          <p:cNvSpPr/>
          <p:nvPr/>
        </p:nvSpPr>
        <p:spPr bwMode="auto">
          <a:xfrm>
            <a:off x="457200" y="914400"/>
            <a:ext cx="1843087" cy="42863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1299617" name="Google Shape;670;p46"/>
          <p:cNvSpPr/>
          <p:nvPr/>
        </p:nvSpPr>
        <p:spPr bwMode="auto">
          <a:xfrm>
            <a:off x="585788" y="1042988"/>
            <a:ext cx="457200" cy="171450"/>
          </a:xfrm>
          <a:prstGeom prst="roundRect">
            <a:avLst>
              <a:gd name="adj" fmla="val 50000"/>
            </a:avLst>
          </a:prstGeom>
          <a:solidFill>
            <a:srgbClr val="FFF7ED"/>
          </a:solidFill>
          <a:ln w="9525" cap="flat" cmpd="sng">
            <a:solidFill>
              <a:srgbClr val="EA580C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7143472" name="Google Shape;671;p46"/>
          <p:cNvSpPr txBox="1"/>
          <p:nvPr/>
        </p:nvSpPr>
        <p:spPr bwMode="auto">
          <a:xfrm>
            <a:off x="640688" y="1084421"/>
            <a:ext cx="34740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STEP 01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2851417" name="Google Shape;672;p46"/>
          <p:cNvSpPr/>
          <p:nvPr/>
        </p:nvSpPr>
        <p:spPr bwMode="auto">
          <a:xfrm>
            <a:off x="1007269" y="1414462"/>
            <a:ext cx="742950" cy="74295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46704758" name="Google Shape;673;p46"/>
          <p:cNvSpPr/>
          <p:nvPr/>
        </p:nvSpPr>
        <p:spPr bwMode="auto">
          <a:xfrm>
            <a:off x="1173070" y="1577556"/>
            <a:ext cx="397811" cy="400519"/>
          </a:xfrm>
          <a:custGeom>
            <a:avLst/>
            <a:gdLst/>
            <a:ahLst/>
            <a:cxnLst/>
            <a:rect l="l" t="t" r="r" b="b"/>
            <a:pathLst>
              <a:path w="530415" h="534026" fill="norm" stroke="1" extrusionOk="0">
                <a:moveTo>
                  <a:pt x="325032" y="51071"/>
                </a:moveTo>
                <a:cubicBezTo>
                  <a:pt x="375884" y="80426"/>
                  <a:pt x="411553" y="130343"/>
                  <a:pt x="422849" y="187963"/>
                </a:cubicBezTo>
                <a:cubicBezTo>
                  <a:pt x="434145" y="245583"/>
                  <a:pt x="419964" y="305272"/>
                  <a:pt x="383960" y="351655"/>
                </a:cubicBezTo>
                <a:lnTo>
                  <a:pt x="520789" y="488485"/>
                </a:lnTo>
                <a:cubicBezTo>
                  <a:pt x="530415" y="498451"/>
                  <a:pt x="530278" y="514293"/>
                  <a:pt x="520480" y="524091"/>
                </a:cubicBezTo>
                <a:cubicBezTo>
                  <a:pt x="510682" y="533889"/>
                  <a:pt x="494840" y="534026"/>
                  <a:pt x="484874" y="524400"/>
                </a:cubicBezTo>
                <a:lnTo>
                  <a:pt x="348019" y="387570"/>
                </a:lnTo>
                <a:cubicBezTo>
                  <a:pt x="267347" y="450167"/>
                  <a:pt x="152752" y="443177"/>
                  <a:pt x="80288" y="371238"/>
                </a:cubicBezTo>
                <a:cubicBezTo>
                  <a:pt x="7824" y="299299"/>
                  <a:pt x="0" y="184757"/>
                  <a:pt x="62009" y="103633"/>
                </a:cubicBezTo>
                <a:cubicBezTo>
                  <a:pt x="124017" y="22509"/>
                  <a:pt x="236598" y="0"/>
                  <a:pt x="325032" y="51046"/>
                </a:cubicBezTo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7549197" name="Google Shape;674;p46"/>
          <p:cNvSpPr/>
          <p:nvPr/>
        </p:nvSpPr>
        <p:spPr bwMode="auto">
          <a:xfrm>
            <a:off x="614363" y="2286000"/>
            <a:ext cx="1528763" cy="257175"/>
          </a:xfrm>
          <a:prstGeom prst="roundRect">
            <a:avLst>
              <a:gd name="adj" fmla="val 16667"/>
            </a:avLst>
          </a:prstGeom>
          <a:solidFill>
            <a:srgbClr val="F3F4F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814193" name="Google Shape;675;p46"/>
          <p:cNvSpPr txBox="1"/>
          <p:nvPr/>
        </p:nvSpPr>
        <p:spPr bwMode="auto">
          <a:xfrm>
            <a:off x="896380" y="2348151"/>
            <a:ext cx="96472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EA580C"/>
                </a:solidFill>
                <a:latin typeface="Consolas"/>
                <a:ea typeface="Consolas"/>
                <a:cs typeface="Consolas"/>
              </a:rPr>
              <a:t>/ticker-scan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5857185" name="Google Shape;676;p46"/>
          <p:cNvSpPr txBox="1"/>
          <p:nvPr/>
        </p:nvSpPr>
        <p:spPr bwMode="auto">
          <a:xfrm flipH="0" flipV="0">
            <a:off x="692228" y="2619613"/>
            <a:ext cx="1372947" cy="31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扫描候选股 · 热门赛道 + BAIT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9651452" name="Google Shape;677;p46"/>
          <p:cNvSpPr/>
          <p:nvPr/>
        </p:nvSpPr>
        <p:spPr bwMode="auto">
          <a:xfrm>
            <a:off x="614363" y="2843213"/>
            <a:ext cx="1528763" cy="7144"/>
          </a:xfrm>
          <a:custGeom>
            <a:avLst/>
            <a:gdLst/>
            <a:ahLst/>
            <a:cxnLst/>
            <a:rect l="l" t="t" r="r" b="b"/>
            <a:pathLst>
              <a:path w="2038350" h="9525" fill="norm" stroke="1" extrusionOk="0">
                <a:moveTo>
                  <a:pt x="0" y="0"/>
                </a:moveTo>
                <a:lnTo>
                  <a:pt x="203835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9706784" name="Google Shape;678;p46"/>
          <p:cNvSpPr txBox="1"/>
          <p:nvPr/>
        </p:nvSpPr>
        <p:spPr bwMode="auto">
          <a:xfrm>
            <a:off x="785045" y="2943939"/>
            <a:ext cx="118739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输入赛道 / 板块关键词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6625706" name="Google Shape;679;p46"/>
          <p:cNvSpPr txBox="1"/>
          <p:nvPr/>
        </p:nvSpPr>
        <p:spPr bwMode="auto">
          <a:xfrm>
            <a:off x="851178" y="3101102"/>
            <a:ext cx="1055132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批量筛选候选股清单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1676847" name="Google Shape;680;p46"/>
          <p:cNvSpPr/>
          <p:nvPr/>
        </p:nvSpPr>
        <p:spPr bwMode="auto">
          <a:xfrm>
            <a:off x="614363" y="3486150"/>
            <a:ext cx="1528763" cy="185738"/>
          </a:xfrm>
          <a:prstGeom prst="roundRect">
            <a:avLst>
              <a:gd name="adj" fmla="val 23077"/>
            </a:avLst>
          </a:prstGeom>
          <a:solidFill>
            <a:srgbClr val="FFF7ED"/>
          </a:solidFill>
          <a:ln w="9525" cap="flat" cmpd="sng">
            <a:solidFill>
              <a:srgbClr val="EA580C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5127572" name="Google Shape;681;p46"/>
          <p:cNvSpPr txBox="1"/>
          <p:nvPr/>
        </p:nvSpPr>
        <p:spPr bwMode="auto">
          <a:xfrm>
            <a:off x="692229" y="3540800"/>
            <a:ext cx="92530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IN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633473" name="Google Shape;682;p46"/>
          <p:cNvSpPr txBox="1"/>
          <p:nvPr/>
        </p:nvSpPr>
        <p:spPr bwMode="auto">
          <a:xfrm>
            <a:off x="1144964" y="3540800"/>
            <a:ext cx="467558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赛道关键词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1999334" name="Google Shape;683;p46"/>
          <p:cNvSpPr/>
          <p:nvPr/>
        </p:nvSpPr>
        <p:spPr bwMode="auto">
          <a:xfrm>
            <a:off x="614363" y="3729038"/>
            <a:ext cx="1528763" cy="185738"/>
          </a:xfrm>
          <a:prstGeom prst="roundRect">
            <a:avLst>
              <a:gd name="adj" fmla="val 23077"/>
            </a:avLst>
          </a:prstGeom>
          <a:solidFill>
            <a:srgbClr val="F0FDF4"/>
          </a:solidFill>
          <a:ln w="9525" cap="flat" cmpd="sng">
            <a:solidFill>
              <a:srgbClr val="16A34A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9486786" name="Google Shape;684;p46"/>
          <p:cNvSpPr txBox="1"/>
          <p:nvPr/>
        </p:nvSpPr>
        <p:spPr bwMode="auto">
          <a:xfrm>
            <a:off x="692229" y="3783687"/>
            <a:ext cx="182898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16A34A"/>
                </a:solidFill>
                <a:latin typeface="Arial"/>
                <a:ea typeface="Arial"/>
                <a:cs typeface="Arial"/>
              </a:rPr>
              <a:t>OUT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227219" name="Google Shape;685;p46"/>
          <p:cNvSpPr txBox="1"/>
          <p:nvPr/>
        </p:nvSpPr>
        <p:spPr bwMode="auto">
          <a:xfrm>
            <a:off x="1144964" y="3783687"/>
            <a:ext cx="467558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候选股清单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4578222" name="Google Shape;686;p46"/>
          <p:cNvSpPr/>
          <p:nvPr/>
        </p:nvSpPr>
        <p:spPr bwMode="auto">
          <a:xfrm>
            <a:off x="2300288" y="2628900"/>
            <a:ext cx="271463" cy="7144"/>
          </a:xfrm>
          <a:custGeom>
            <a:avLst/>
            <a:gdLst/>
            <a:ahLst/>
            <a:cxnLst/>
            <a:rect l="l" t="t" r="r" b="b"/>
            <a:pathLst>
              <a:path w="361950" h="9525" fill="norm" stroke="1" extrusionOk="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>
            <a:solidFill>
              <a:srgbClr val="EA580C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9719963" name="Google Shape;687;p46"/>
          <p:cNvSpPr/>
          <p:nvPr/>
        </p:nvSpPr>
        <p:spPr bwMode="auto">
          <a:xfrm>
            <a:off x="2543175" y="2593181"/>
            <a:ext cx="71438" cy="71438"/>
          </a:xfrm>
          <a:custGeom>
            <a:avLst/>
            <a:gdLst/>
            <a:ahLst/>
            <a:cxnLst/>
            <a:rect l="l" t="t" r="r" b="b"/>
            <a:pathLst>
              <a:path w="95250" h="95250" fill="norm" stroke="1" extrusionOk="0">
                <a:moveTo>
                  <a:pt x="95250" y="47625"/>
                </a:moveTo>
                <a:lnTo>
                  <a:pt x="0" y="0"/>
                </a:lnTo>
                <a:lnTo>
                  <a:pt x="0" y="95250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2595770" name="Google Shape;688;p46"/>
          <p:cNvSpPr/>
          <p:nvPr/>
        </p:nvSpPr>
        <p:spPr bwMode="auto">
          <a:xfrm>
            <a:off x="2643188" y="914400"/>
            <a:ext cx="1843087" cy="34290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1863289" name="Google Shape;689;p46"/>
          <p:cNvSpPr/>
          <p:nvPr/>
        </p:nvSpPr>
        <p:spPr bwMode="auto">
          <a:xfrm>
            <a:off x="2643188" y="914400"/>
            <a:ext cx="1843087" cy="42863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0641814" name="Google Shape;690;p46"/>
          <p:cNvSpPr/>
          <p:nvPr/>
        </p:nvSpPr>
        <p:spPr bwMode="auto">
          <a:xfrm>
            <a:off x="2771775" y="1042988"/>
            <a:ext cx="457200" cy="171450"/>
          </a:xfrm>
          <a:prstGeom prst="roundRect">
            <a:avLst>
              <a:gd name="adj" fmla="val 50000"/>
            </a:avLst>
          </a:prstGeom>
          <a:solidFill>
            <a:srgbClr val="EEF2FF"/>
          </a:solidFill>
          <a:ln w="9525" cap="flat" cmpd="sng">
            <a:solidFill>
              <a:srgbClr val="4F46E5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1348353" name="Google Shape;691;p46"/>
          <p:cNvSpPr txBox="1"/>
          <p:nvPr/>
        </p:nvSpPr>
        <p:spPr bwMode="auto">
          <a:xfrm>
            <a:off x="2814352" y="1084421"/>
            <a:ext cx="372047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STEP 02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2869552" name="Google Shape;692;p46"/>
          <p:cNvSpPr/>
          <p:nvPr/>
        </p:nvSpPr>
        <p:spPr bwMode="auto">
          <a:xfrm>
            <a:off x="3193256" y="1414462"/>
            <a:ext cx="742950" cy="74295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69784368" name="Google Shape;693;p46"/>
          <p:cNvGrpSpPr/>
          <p:nvPr/>
        </p:nvGrpSpPr>
        <p:grpSpPr bwMode="auto">
          <a:xfrm>
            <a:off x="3392744" y="1650216"/>
            <a:ext cx="343974" cy="288122"/>
            <a:chOff x="4523659" y="2200288"/>
            <a:chExt cx="458632" cy="384162"/>
          </a:xfrm>
        </p:grpSpPr>
        <p:sp>
          <p:nvSpPr>
            <p:cNvPr id="694" name="Google Shape;694;p46"/>
            <p:cNvSpPr/>
            <p:nvPr/>
          </p:nvSpPr>
          <p:spPr bwMode="auto">
            <a:xfrm>
              <a:off x="4523659" y="2533650"/>
              <a:ext cx="458632" cy="50800"/>
            </a:xfrm>
            <a:custGeom>
              <a:avLst/>
              <a:gdLst/>
              <a:ahLst/>
              <a:cxnLst/>
              <a:rect l="l" t="t" r="r" b="b"/>
              <a:pathLst>
                <a:path w="458632" h="50800" fill="norm" stroke="1" extrusionOk="0">
                  <a:moveTo>
                    <a:pt x="432516" y="0"/>
                  </a:moveTo>
                  <a:cubicBezTo>
                    <a:pt x="445955" y="15"/>
                    <a:pt x="457056" y="10496"/>
                    <a:pt x="457844" y="23911"/>
                  </a:cubicBezTo>
                  <a:cubicBezTo>
                    <a:pt x="458632" y="37327"/>
                    <a:pt x="448832" y="49035"/>
                    <a:pt x="435488" y="50622"/>
                  </a:cubicBezTo>
                  <a:lnTo>
                    <a:pt x="432516" y="50800"/>
                  </a:lnTo>
                  <a:lnTo>
                    <a:pt x="26116" y="50800"/>
                  </a:lnTo>
                  <a:cubicBezTo>
                    <a:pt x="12677" y="50785"/>
                    <a:pt x="1575" y="40304"/>
                    <a:pt x="788" y="26889"/>
                  </a:cubicBezTo>
                  <a:cubicBezTo>
                    <a:pt x="0" y="13473"/>
                    <a:pt x="9799" y="1765"/>
                    <a:pt x="23144" y="178"/>
                  </a:cubicBezTo>
                  <a:lnTo>
                    <a:pt x="26116" y="0"/>
                  </a:lnTo>
                  <a:lnTo>
                    <a:pt x="432516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95" name="Google Shape;695;p46"/>
            <p:cNvSpPr/>
            <p:nvPr/>
          </p:nvSpPr>
          <p:spPr bwMode="auto">
            <a:xfrm>
              <a:off x="4524375" y="2200288"/>
              <a:ext cx="457200" cy="282562"/>
            </a:xfrm>
            <a:custGeom>
              <a:avLst/>
              <a:gdLst/>
              <a:ahLst/>
              <a:cxnLst/>
              <a:rect l="l" t="t" r="r" b="b"/>
              <a:pathLst>
                <a:path w="457200" h="282562" fill="norm" stroke="1" extrusionOk="0">
                  <a:moveTo>
                    <a:pt x="310388" y="12687"/>
                  </a:moveTo>
                  <a:cubicBezTo>
                    <a:pt x="319060" y="1865"/>
                    <a:pt x="334810" y="0"/>
                    <a:pt x="345770" y="8496"/>
                  </a:cubicBezTo>
                  <a:lnTo>
                    <a:pt x="348158" y="10604"/>
                  </a:lnTo>
                  <a:lnTo>
                    <a:pt x="449758" y="112204"/>
                  </a:lnTo>
                  <a:cubicBezTo>
                    <a:pt x="453705" y="116156"/>
                    <a:pt x="456241" y="121298"/>
                    <a:pt x="456971" y="126835"/>
                  </a:cubicBezTo>
                  <a:lnTo>
                    <a:pt x="457200" y="130162"/>
                  </a:lnTo>
                  <a:lnTo>
                    <a:pt x="457200" y="257162"/>
                  </a:lnTo>
                  <a:cubicBezTo>
                    <a:pt x="457198" y="270039"/>
                    <a:pt x="447561" y="280878"/>
                    <a:pt x="434772" y="282384"/>
                  </a:cubicBezTo>
                  <a:lnTo>
                    <a:pt x="431800" y="282562"/>
                  </a:lnTo>
                  <a:lnTo>
                    <a:pt x="24841" y="282562"/>
                  </a:lnTo>
                  <a:lnTo>
                    <a:pt x="22047" y="282334"/>
                  </a:lnTo>
                  <a:lnTo>
                    <a:pt x="19253" y="281826"/>
                  </a:lnTo>
                  <a:lnTo>
                    <a:pt x="16535" y="280962"/>
                  </a:lnTo>
                  <a:lnTo>
                    <a:pt x="13868" y="279794"/>
                  </a:lnTo>
                  <a:lnTo>
                    <a:pt x="11328" y="278295"/>
                  </a:lnTo>
                  <a:lnTo>
                    <a:pt x="8941" y="276517"/>
                  </a:lnTo>
                  <a:lnTo>
                    <a:pt x="7417" y="275120"/>
                  </a:lnTo>
                  <a:lnTo>
                    <a:pt x="5588" y="273037"/>
                  </a:lnTo>
                  <a:lnTo>
                    <a:pt x="3962" y="270777"/>
                  </a:lnTo>
                  <a:lnTo>
                    <a:pt x="2591" y="268338"/>
                  </a:lnTo>
                  <a:lnTo>
                    <a:pt x="2184" y="267449"/>
                  </a:lnTo>
                  <a:lnTo>
                    <a:pt x="1168" y="264833"/>
                  </a:lnTo>
                  <a:lnTo>
                    <a:pt x="483" y="262141"/>
                  </a:lnTo>
                  <a:lnTo>
                    <a:pt x="102" y="259397"/>
                  </a:lnTo>
                  <a:lnTo>
                    <a:pt x="0" y="256603"/>
                  </a:lnTo>
                  <a:lnTo>
                    <a:pt x="229" y="253809"/>
                  </a:lnTo>
                  <a:lnTo>
                    <a:pt x="711" y="251142"/>
                  </a:lnTo>
                  <a:cubicBezTo>
                    <a:pt x="965" y="250126"/>
                    <a:pt x="1270" y="249187"/>
                    <a:pt x="1600" y="248298"/>
                  </a:cubicBezTo>
                  <a:lnTo>
                    <a:pt x="2769" y="245631"/>
                  </a:lnTo>
                  <a:lnTo>
                    <a:pt x="4267" y="243091"/>
                  </a:lnTo>
                  <a:lnTo>
                    <a:pt x="105867" y="90691"/>
                  </a:lnTo>
                  <a:cubicBezTo>
                    <a:pt x="112301" y="81005"/>
                    <a:pt x="124490" y="76924"/>
                    <a:pt x="135458" y="80785"/>
                  </a:cubicBezTo>
                  <a:lnTo>
                    <a:pt x="138354" y="82055"/>
                  </a:lnTo>
                  <a:lnTo>
                    <a:pt x="221590" y="123660"/>
                  </a:lnTo>
                  <a:lnTo>
                    <a:pt x="310363" y="12687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9003563" name="Google Shape;696;p46"/>
          <p:cNvSpPr/>
          <p:nvPr/>
        </p:nvSpPr>
        <p:spPr bwMode="auto">
          <a:xfrm>
            <a:off x="2800350" y="2286000"/>
            <a:ext cx="1528763" cy="257175"/>
          </a:xfrm>
          <a:prstGeom prst="roundRect">
            <a:avLst>
              <a:gd name="adj" fmla="val 16667"/>
            </a:avLst>
          </a:prstGeom>
          <a:solidFill>
            <a:srgbClr val="F3F4F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8798687" name="Google Shape;697;p46"/>
          <p:cNvSpPr txBox="1"/>
          <p:nvPr/>
        </p:nvSpPr>
        <p:spPr bwMode="auto">
          <a:xfrm>
            <a:off x="3032352" y="2354223"/>
            <a:ext cx="1064758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4F46E5"/>
                </a:solidFill>
                <a:latin typeface="Consolas"/>
                <a:ea typeface="Consolas"/>
                <a:cs typeface="Consolas"/>
              </a:rPr>
              <a:t>/stock-analyze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4673444" name="Google Shape;698;p46"/>
          <p:cNvSpPr txBox="1"/>
          <p:nvPr/>
        </p:nvSpPr>
        <p:spPr bwMode="auto">
          <a:xfrm flipH="0" flipV="0">
            <a:off x="2814351" y="2619613"/>
            <a:ext cx="1411204" cy="319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基本面 + 技术面 · SEPA + Moneyball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7250431" name="Google Shape;699;p46"/>
          <p:cNvSpPr/>
          <p:nvPr/>
        </p:nvSpPr>
        <p:spPr bwMode="auto">
          <a:xfrm>
            <a:off x="2800350" y="2843213"/>
            <a:ext cx="1528763" cy="7144"/>
          </a:xfrm>
          <a:custGeom>
            <a:avLst/>
            <a:gdLst/>
            <a:ahLst/>
            <a:cxnLst/>
            <a:rect l="l" t="t" r="r" b="b"/>
            <a:pathLst>
              <a:path w="2038350" h="9525" fill="norm" stroke="1" extrusionOk="0">
                <a:moveTo>
                  <a:pt x="0" y="0"/>
                </a:moveTo>
                <a:lnTo>
                  <a:pt x="203835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7629938" name="Google Shape;700;p46"/>
          <p:cNvSpPr txBox="1"/>
          <p:nvPr/>
        </p:nvSpPr>
        <p:spPr bwMode="auto">
          <a:xfrm>
            <a:off x="3209687" y="2943939"/>
            <a:ext cx="71008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输入股票代码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4203564" name="Google Shape;701;p46"/>
          <p:cNvSpPr txBox="1"/>
          <p:nvPr/>
        </p:nvSpPr>
        <p:spPr bwMode="auto">
          <a:xfrm>
            <a:off x="3094673" y="3101102"/>
            <a:ext cx="940118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生成完整分析报告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3010035" name="Google Shape;702;p46"/>
          <p:cNvSpPr/>
          <p:nvPr/>
        </p:nvSpPr>
        <p:spPr bwMode="auto">
          <a:xfrm>
            <a:off x="2800350" y="3486150"/>
            <a:ext cx="1528763" cy="185738"/>
          </a:xfrm>
          <a:prstGeom prst="roundRect">
            <a:avLst>
              <a:gd name="adj" fmla="val 23077"/>
            </a:avLst>
          </a:prstGeom>
          <a:solidFill>
            <a:srgbClr val="FFF7ED"/>
          </a:solidFill>
          <a:ln w="9525" cap="flat" cmpd="sng">
            <a:solidFill>
              <a:srgbClr val="EA580C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8736295" name="Google Shape;703;p46"/>
          <p:cNvSpPr txBox="1"/>
          <p:nvPr/>
        </p:nvSpPr>
        <p:spPr bwMode="auto">
          <a:xfrm>
            <a:off x="2878217" y="3540800"/>
            <a:ext cx="92530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IN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2157374" name="Google Shape;704;p46"/>
          <p:cNvSpPr txBox="1"/>
          <p:nvPr/>
        </p:nvSpPr>
        <p:spPr bwMode="auto">
          <a:xfrm>
            <a:off x="3376136" y="3540800"/>
            <a:ext cx="377189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股票代码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665295" name="Google Shape;705;p46"/>
          <p:cNvSpPr/>
          <p:nvPr/>
        </p:nvSpPr>
        <p:spPr bwMode="auto">
          <a:xfrm>
            <a:off x="2800350" y="3729038"/>
            <a:ext cx="1528763" cy="185738"/>
          </a:xfrm>
          <a:prstGeom prst="roundRect">
            <a:avLst>
              <a:gd name="adj" fmla="val 23077"/>
            </a:avLst>
          </a:prstGeom>
          <a:solidFill>
            <a:srgbClr val="F0FDF4"/>
          </a:solidFill>
          <a:ln w="9525" cap="flat" cmpd="sng">
            <a:solidFill>
              <a:srgbClr val="16A34A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4594125" name="Google Shape;706;p46"/>
          <p:cNvSpPr txBox="1"/>
          <p:nvPr/>
        </p:nvSpPr>
        <p:spPr bwMode="auto">
          <a:xfrm>
            <a:off x="2878217" y="3783687"/>
            <a:ext cx="182898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16A34A"/>
                </a:solidFill>
                <a:latin typeface="Arial"/>
                <a:ea typeface="Arial"/>
                <a:cs typeface="Arial"/>
              </a:rPr>
              <a:t>OUT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6533671" name="Google Shape;707;p46"/>
          <p:cNvSpPr txBox="1"/>
          <p:nvPr/>
        </p:nvSpPr>
        <p:spPr bwMode="auto">
          <a:xfrm>
            <a:off x="3376136" y="3783687"/>
            <a:ext cx="377189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分析报告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6758854" name="Google Shape;708;p46"/>
          <p:cNvSpPr/>
          <p:nvPr/>
        </p:nvSpPr>
        <p:spPr bwMode="auto">
          <a:xfrm>
            <a:off x="4486275" y="2628900"/>
            <a:ext cx="271463" cy="7144"/>
          </a:xfrm>
          <a:custGeom>
            <a:avLst/>
            <a:gdLst/>
            <a:ahLst/>
            <a:cxnLst/>
            <a:rect l="l" t="t" r="r" b="b"/>
            <a:pathLst>
              <a:path w="361950" h="9525" fill="norm" stroke="1" extrusionOk="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>
            <a:solidFill>
              <a:srgbClr val="4F46E5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4027150" name="Google Shape;709;p46"/>
          <p:cNvSpPr/>
          <p:nvPr/>
        </p:nvSpPr>
        <p:spPr bwMode="auto">
          <a:xfrm>
            <a:off x="4729163" y="2593181"/>
            <a:ext cx="71438" cy="71438"/>
          </a:xfrm>
          <a:custGeom>
            <a:avLst/>
            <a:gdLst/>
            <a:ahLst/>
            <a:cxnLst/>
            <a:rect l="l" t="t" r="r" b="b"/>
            <a:pathLst>
              <a:path w="95250" h="95250" fill="norm" stroke="1" extrusionOk="0">
                <a:moveTo>
                  <a:pt x="95250" y="47625"/>
                </a:moveTo>
                <a:lnTo>
                  <a:pt x="0" y="0"/>
                </a:lnTo>
                <a:lnTo>
                  <a:pt x="0" y="95250"/>
                </a:lnTo>
                <a:close/>
              </a:path>
            </a:pathLst>
          </a:cu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6853448" name="Google Shape;710;p46"/>
          <p:cNvSpPr/>
          <p:nvPr/>
        </p:nvSpPr>
        <p:spPr bwMode="auto">
          <a:xfrm>
            <a:off x="4829175" y="914400"/>
            <a:ext cx="1843087" cy="34290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5687364" name="Google Shape;711;p46"/>
          <p:cNvSpPr/>
          <p:nvPr/>
        </p:nvSpPr>
        <p:spPr bwMode="auto">
          <a:xfrm>
            <a:off x="4829175" y="914400"/>
            <a:ext cx="1843087" cy="42863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6455850" name="Google Shape;712;p46"/>
          <p:cNvSpPr/>
          <p:nvPr/>
        </p:nvSpPr>
        <p:spPr bwMode="auto">
          <a:xfrm>
            <a:off x="4957763" y="1042988"/>
            <a:ext cx="457200" cy="171450"/>
          </a:xfrm>
          <a:prstGeom prst="roundRect">
            <a:avLst>
              <a:gd name="adj" fmla="val 50000"/>
            </a:avLst>
          </a:prstGeom>
          <a:solidFill>
            <a:srgbClr val="F0FDF4"/>
          </a:solidFill>
          <a:ln w="9525" cap="flat" cmpd="sng">
            <a:solidFill>
              <a:srgbClr val="16A34A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7327233" name="Google Shape;713;p46"/>
          <p:cNvSpPr txBox="1"/>
          <p:nvPr/>
        </p:nvSpPr>
        <p:spPr bwMode="auto">
          <a:xfrm>
            <a:off x="5000339" y="1084421"/>
            <a:ext cx="372046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16A34A"/>
                </a:solidFill>
                <a:latin typeface="Arial"/>
                <a:ea typeface="Arial"/>
                <a:cs typeface="Arial"/>
              </a:rPr>
              <a:t>STEP 03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4435753" name="Google Shape;714;p46"/>
          <p:cNvSpPr/>
          <p:nvPr/>
        </p:nvSpPr>
        <p:spPr bwMode="auto">
          <a:xfrm>
            <a:off x="5379244" y="1414462"/>
            <a:ext cx="742950" cy="742950"/>
          </a:xfrm>
          <a:prstGeom prst="ellipse">
            <a:avLst/>
          </a:prstGeom>
          <a:solidFill>
            <a:srgbClr val="F0FDF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7092639" name="Google Shape;715;p46"/>
          <p:cNvSpPr/>
          <p:nvPr/>
        </p:nvSpPr>
        <p:spPr bwMode="auto">
          <a:xfrm>
            <a:off x="5560219" y="1586904"/>
            <a:ext cx="400622" cy="401278"/>
          </a:xfrm>
          <a:custGeom>
            <a:avLst/>
            <a:gdLst/>
            <a:ahLst/>
            <a:cxnLst/>
            <a:rect l="l" t="t" r="r" b="b"/>
            <a:pathLst>
              <a:path w="534163" h="535037" fill="norm" stroke="1" extrusionOk="0">
                <a:moveTo>
                  <a:pt x="381000" y="45414"/>
                </a:moveTo>
                <a:cubicBezTo>
                  <a:pt x="486852" y="106531"/>
                  <a:pt x="534163" y="234374"/>
                  <a:pt x="493598" y="349676"/>
                </a:cubicBezTo>
                <a:cubicBezTo>
                  <a:pt x="453034" y="464978"/>
                  <a:pt x="336099" y="535037"/>
                  <a:pt x="215297" y="516415"/>
                </a:cubicBezTo>
                <a:cubicBezTo>
                  <a:pt x="94494" y="497794"/>
                  <a:pt x="4086" y="395772"/>
                  <a:pt x="127" y="273607"/>
                </a:cubicBezTo>
                <a:lnTo>
                  <a:pt x="0" y="265378"/>
                </a:lnTo>
                <a:lnTo>
                  <a:pt x="127" y="257148"/>
                </a:lnTo>
                <a:cubicBezTo>
                  <a:pt x="3021" y="167917"/>
                  <a:pt x="52548" y="86757"/>
                  <a:pt x="130579" y="43379"/>
                </a:cubicBezTo>
                <a:cubicBezTo>
                  <a:pt x="208609" y="0"/>
                  <a:pt x="303685" y="773"/>
                  <a:pt x="381000" y="45414"/>
                </a:cubicBezTo>
                <a:close/>
                <a:moveTo>
                  <a:pt x="330200" y="163778"/>
                </a:moveTo>
                <a:lnTo>
                  <a:pt x="177800" y="163778"/>
                </a:lnTo>
                <a:lnTo>
                  <a:pt x="174828" y="163955"/>
                </a:lnTo>
                <a:cubicBezTo>
                  <a:pt x="162039" y="165462"/>
                  <a:pt x="152402" y="176300"/>
                  <a:pt x="152400" y="189178"/>
                </a:cubicBezTo>
                <a:lnTo>
                  <a:pt x="152578" y="192149"/>
                </a:lnTo>
                <a:cubicBezTo>
                  <a:pt x="154084" y="204938"/>
                  <a:pt x="164923" y="214576"/>
                  <a:pt x="177800" y="214578"/>
                </a:cubicBezTo>
                <a:lnTo>
                  <a:pt x="268834" y="214578"/>
                </a:lnTo>
                <a:lnTo>
                  <a:pt x="159842" y="323620"/>
                </a:lnTo>
                <a:lnTo>
                  <a:pt x="157734" y="326007"/>
                </a:lnTo>
                <a:cubicBezTo>
                  <a:pt x="149542" y="336603"/>
                  <a:pt x="150983" y="351738"/>
                  <a:pt x="161029" y="360596"/>
                </a:cubicBezTo>
                <a:cubicBezTo>
                  <a:pt x="171074" y="369454"/>
                  <a:pt x="186272" y="368990"/>
                  <a:pt x="195758" y="359535"/>
                </a:cubicBezTo>
                <a:lnTo>
                  <a:pt x="304800" y="250493"/>
                </a:lnTo>
                <a:lnTo>
                  <a:pt x="304800" y="341578"/>
                </a:lnTo>
                <a:lnTo>
                  <a:pt x="304978" y="344549"/>
                </a:lnTo>
                <a:cubicBezTo>
                  <a:pt x="306565" y="357894"/>
                  <a:pt x="318273" y="367693"/>
                  <a:pt x="331689" y="366906"/>
                </a:cubicBezTo>
                <a:cubicBezTo>
                  <a:pt x="345104" y="366118"/>
                  <a:pt x="355585" y="355017"/>
                  <a:pt x="355600" y="341578"/>
                </a:cubicBezTo>
                <a:lnTo>
                  <a:pt x="355600" y="189178"/>
                </a:lnTo>
                <a:lnTo>
                  <a:pt x="355422" y="186206"/>
                </a:lnTo>
                <a:lnTo>
                  <a:pt x="354686" y="182421"/>
                </a:lnTo>
                <a:lnTo>
                  <a:pt x="353797" y="179754"/>
                </a:lnTo>
                <a:lnTo>
                  <a:pt x="352425" y="176884"/>
                </a:lnTo>
                <a:lnTo>
                  <a:pt x="350622" y="174065"/>
                </a:lnTo>
                <a:cubicBezTo>
                  <a:pt x="349871" y="173057"/>
                  <a:pt x="349048" y="172107"/>
                  <a:pt x="348158" y="171220"/>
                </a:cubicBezTo>
                <a:lnTo>
                  <a:pt x="345872" y="169188"/>
                </a:lnTo>
                <a:lnTo>
                  <a:pt x="343433" y="167486"/>
                </a:lnTo>
                <a:lnTo>
                  <a:pt x="340944" y="166165"/>
                </a:lnTo>
                <a:lnTo>
                  <a:pt x="338150" y="165048"/>
                </a:lnTo>
                <a:lnTo>
                  <a:pt x="335305" y="164286"/>
                </a:lnTo>
                <a:lnTo>
                  <a:pt x="332105" y="163854"/>
                </a:lnTo>
                <a:lnTo>
                  <a:pt x="330200" y="163778"/>
                </a:lnTo>
                <a:close/>
              </a:path>
            </a:pathLst>
          </a:cu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6820831" name="Google Shape;716;p46"/>
          <p:cNvSpPr/>
          <p:nvPr/>
        </p:nvSpPr>
        <p:spPr bwMode="auto">
          <a:xfrm>
            <a:off x="4986338" y="2286000"/>
            <a:ext cx="1528763" cy="257175"/>
          </a:xfrm>
          <a:prstGeom prst="roundRect">
            <a:avLst>
              <a:gd name="adj" fmla="val 16667"/>
            </a:avLst>
          </a:prstGeom>
          <a:solidFill>
            <a:srgbClr val="F3F4F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9040692" name="Google Shape;717;p46"/>
          <p:cNvSpPr txBox="1"/>
          <p:nvPr/>
        </p:nvSpPr>
        <p:spPr bwMode="auto">
          <a:xfrm>
            <a:off x="5249870" y="2348151"/>
            <a:ext cx="100169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16A34A"/>
                </a:solidFill>
                <a:latin typeface="Consolas"/>
                <a:ea typeface="Consolas"/>
                <a:cs typeface="Consolas"/>
              </a:rPr>
              <a:t>/stock-entry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9747341" name="Google Shape;718;p46"/>
          <p:cNvSpPr txBox="1"/>
          <p:nvPr/>
        </p:nvSpPr>
        <p:spPr bwMode="auto">
          <a:xfrm flipH="0" flipV="0">
            <a:off x="5064203" y="2619613"/>
            <a:ext cx="1451616" cy="16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确认买入点 · SEPA 择时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6947805" name="Google Shape;719;p46"/>
          <p:cNvSpPr/>
          <p:nvPr/>
        </p:nvSpPr>
        <p:spPr bwMode="auto">
          <a:xfrm>
            <a:off x="4986338" y="2843213"/>
            <a:ext cx="1528763" cy="7144"/>
          </a:xfrm>
          <a:custGeom>
            <a:avLst/>
            <a:gdLst/>
            <a:ahLst/>
            <a:cxnLst/>
            <a:rect l="l" t="t" r="r" b="b"/>
            <a:pathLst>
              <a:path w="2038350" h="9525" fill="norm" stroke="1" extrusionOk="0">
                <a:moveTo>
                  <a:pt x="0" y="0"/>
                </a:moveTo>
                <a:lnTo>
                  <a:pt x="203835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1626018" name="Google Shape;720;p46"/>
          <p:cNvSpPr txBox="1"/>
          <p:nvPr/>
        </p:nvSpPr>
        <p:spPr bwMode="auto">
          <a:xfrm>
            <a:off x="5395674" y="2943939"/>
            <a:ext cx="71008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输入分析报告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4849432" name="Google Shape;721;p46"/>
          <p:cNvSpPr txBox="1"/>
          <p:nvPr/>
        </p:nvSpPr>
        <p:spPr bwMode="auto">
          <a:xfrm>
            <a:off x="5280660" y="3101102"/>
            <a:ext cx="940118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输出最佳买入建议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8655122" name="Google Shape;722;p46"/>
          <p:cNvSpPr/>
          <p:nvPr/>
        </p:nvSpPr>
        <p:spPr bwMode="auto">
          <a:xfrm>
            <a:off x="4986338" y="3486150"/>
            <a:ext cx="1528763" cy="185738"/>
          </a:xfrm>
          <a:prstGeom prst="roundRect">
            <a:avLst>
              <a:gd name="adj" fmla="val 23077"/>
            </a:avLst>
          </a:prstGeom>
          <a:solidFill>
            <a:srgbClr val="FFF7ED"/>
          </a:solidFill>
          <a:ln w="9525" cap="flat" cmpd="sng">
            <a:solidFill>
              <a:srgbClr val="EA580C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5338986" name="Google Shape;723;p46"/>
          <p:cNvSpPr txBox="1"/>
          <p:nvPr/>
        </p:nvSpPr>
        <p:spPr bwMode="auto">
          <a:xfrm>
            <a:off x="5064204" y="3540800"/>
            <a:ext cx="92530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IN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0549683" name="Google Shape;724;p46"/>
          <p:cNvSpPr txBox="1"/>
          <p:nvPr/>
        </p:nvSpPr>
        <p:spPr bwMode="auto">
          <a:xfrm>
            <a:off x="5562124" y="3540800"/>
            <a:ext cx="377189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分析报告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9799695" name="Google Shape;725;p46"/>
          <p:cNvSpPr/>
          <p:nvPr/>
        </p:nvSpPr>
        <p:spPr bwMode="auto">
          <a:xfrm>
            <a:off x="4986338" y="3729038"/>
            <a:ext cx="1528763" cy="185738"/>
          </a:xfrm>
          <a:prstGeom prst="roundRect">
            <a:avLst>
              <a:gd name="adj" fmla="val 23077"/>
            </a:avLst>
          </a:prstGeom>
          <a:solidFill>
            <a:srgbClr val="F0FDF4"/>
          </a:solidFill>
          <a:ln w="9525" cap="flat" cmpd="sng">
            <a:solidFill>
              <a:srgbClr val="16A34A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92114" name="Google Shape;726;p46"/>
          <p:cNvSpPr txBox="1"/>
          <p:nvPr/>
        </p:nvSpPr>
        <p:spPr bwMode="auto">
          <a:xfrm>
            <a:off x="5064204" y="3783687"/>
            <a:ext cx="182898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16A34A"/>
                </a:solidFill>
                <a:latin typeface="Arial"/>
                <a:ea typeface="Arial"/>
                <a:cs typeface="Arial"/>
              </a:rPr>
              <a:t>OUT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1525269" name="Google Shape;727;p46"/>
          <p:cNvSpPr txBox="1"/>
          <p:nvPr/>
        </p:nvSpPr>
        <p:spPr bwMode="auto">
          <a:xfrm>
            <a:off x="5419793" y="3783687"/>
            <a:ext cx="661850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买入建议 + 仓位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8536212" name="Google Shape;728;p46"/>
          <p:cNvSpPr/>
          <p:nvPr/>
        </p:nvSpPr>
        <p:spPr bwMode="auto">
          <a:xfrm>
            <a:off x="6672263" y="2628900"/>
            <a:ext cx="271463" cy="7144"/>
          </a:xfrm>
          <a:custGeom>
            <a:avLst/>
            <a:gdLst/>
            <a:ahLst/>
            <a:cxnLst/>
            <a:rect l="l" t="t" r="r" b="b"/>
            <a:pathLst>
              <a:path w="361950" h="9525" fill="norm" stroke="1" extrusionOk="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>
            <a:solidFill>
              <a:srgbClr val="16A34A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4417353" name="Google Shape;729;p46"/>
          <p:cNvSpPr/>
          <p:nvPr/>
        </p:nvSpPr>
        <p:spPr bwMode="auto">
          <a:xfrm>
            <a:off x="6915150" y="2593181"/>
            <a:ext cx="71438" cy="71438"/>
          </a:xfrm>
          <a:custGeom>
            <a:avLst/>
            <a:gdLst/>
            <a:ahLst/>
            <a:cxnLst/>
            <a:rect l="l" t="t" r="r" b="b"/>
            <a:pathLst>
              <a:path w="95250" h="95250" fill="norm" stroke="1" extrusionOk="0">
                <a:moveTo>
                  <a:pt x="95250" y="47625"/>
                </a:moveTo>
                <a:lnTo>
                  <a:pt x="0" y="0"/>
                </a:lnTo>
                <a:lnTo>
                  <a:pt x="0" y="95250"/>
                </a:lnTo>
                <a:close/>
              </a:path>
            </a:pathLst>
          </a:cu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8996971" name="Google Shape;730;p46"/>
          <p:cNvSpPr/>
          <p:nvPr/>
        </p:nvSpPr>
        <p:spPr bwMode="auto">
          <a:xfrm>
            <a:off x="7015163" y="914400"/>
            <a:ext cx="1671638" cy="342900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3010862" name="Google Shape;731;p46"/>
          <p:cNvSpPr/>
          <p:nvPr/>
        </p:nvSpPr>
        <p:spPr bwMode="auto">
          <a:xfrm>
            <a:off x="7015163" y="914400"/>
            <a:ext cx="1671638" cy="42863"/>
          </a:xfrm>
          <a:prstGeom prst="roundRect">
            <a:avLst>
              <a:gd name="adj" fmla="val 50000"/>
            </a:avLst>
          </a:prstGeom>
          <a:solidFill>
            <a:srgbClr val="9CA3A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2621702" name="Google Shape;732;p46"/>
          <p:cNvSpPr/>
          <p:nvPr/>
        </p:nvSpPr>
        <p:spPr bwMode="auto">
          <a:xfrm>
            <a:off x="7143750" y="1042988"/>
            <a:ext cx="457200" cy="17145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 w="9525" cap="flat" cmpd="sng">
            <a:solidFill>
              <a:srgbClr val="9CA3AF">
                <a:alpha val="5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6956534" name="Google Shape;733;p46"/>
          <p:cNvSpPr txBox="1"/>
          <p:nvPr/>
        </p:nvSpPr>
        <p:spPr bwMode="auto">
          <a:xfrm>
            <a:off x="7186327" y="1084421"/>
            <a:ext cx="372046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STEP 04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9630512" name="Google Shape;734;p46"/>
          <p:cNvSpPr/>
          <p:nvPr/>
        </p:nvSpPr>
        <p:spPr bwMode="auto">
          <a:xfrm>
            <a:off x="7479506" y="1414462"/>
            <a:ext cx="742950" cy="742950"/>
          </a:xfrm>
          <a:prstGeom prst="ellipse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3404931" name="Google Shape;735;p46"/>
          <p:cNvSpPr/>
          <p:nvPr/>
        </p:nvSpPr>
        <p:spPr bwMode="auto">
          <a:xfrm>
            <a:off x="7698581" y="1595276"/>
            <a:ext cx="304800" cy="381698"/>
          </a:xfrm>
          <a:custGeom>
            <a:avLst/>
            <a:gdLst/>
            <a:ahLst/>
            <a:cxnLst/>
            <a:rect l="l" t="t" r="r" b="b"/>
            <a:pathLst>
              <a:path w="406400" h="508931" fill="norm" stroke="1" extrusionOk="0">
                <a:moveTo>
                  <a:pt x="0" y="76416"/>
                </a:moveTo>
                <a:cubicBezTo>
                  <a:pt x="1" y="69592"/>
                  <a:pt x="2747" y="63056"/>
                  <a:pt x="7620" y="58280"/>
                </a:cubicBezTo>
                <a:cubicBezTo>
                  <a:pt x="65075" y="1957"/>
                  <a:pt x="156415" y="0"/>
                  <a:pt x="216230" y="53810"/>
                </a:cubicBezTo>
                <a:lnTo>
                  <a:pt x="225146" y="62141"/>
                </a:lnTo>
                <a:cubicBezTo>
                  <a:pt x="263468" y="95717"/>
                  <a:pt x="320732" y="95717"/>
                  <a:pt x="359054" y="62141"/>
                </a:cubicBezTo>
                <a:lnTo>
                  <a:pt x="365379" y="56375"/>
                </a:lnTo>
                <a:cubicBezTo>
                  <a:pt x="380873" y="44107"/>
                  <a:pt x="404165" y="53911"/>
                  <a:pt x="406273" y="73545"/>
                </a:cubicBezTo>
                <a:lnTo>
                  <a:pt x="406400" y="76416"/>
                </a:lnTo>
                <a:lnTo>
                  <a:pt x="406400" y="305016"/>
                </a:lnTo>
                <a:cubicBezTo>
                  <a:pt x="406399" y="311839"/>
                  <a:pt x="403653" y="318375"/>
                  <a:pt x="398780" y="323151"/>
                </a:cubicBezTo>
                <a:cubicBezTo>
                  <a:pt x="341325" y="379474"/>
                  <a:pt x="249985" y="381431"/>
                  <a:pt x="190170" y="327622"/>
                </a:cubicBezTo>
                <a:lnTo>
                  <a:pt x="181254" y="319290"/>
                </a:lnTo>
                <a:cubicBezTo>
                  <a:pt x="144217" y="286839"/>
                  <a:pt x="89241" y="285618"/>
                  <a:pt x="50800" y="316395"/>
                </a:cubicBezTo>
                <a:lnTo>
                  <a:pt x="50800" y="482816"/>
                </a:lnTo>
                <a:cubicBezTo>
                  <a:pt x="50785" y="496254"/>
                  <a:pt x="40304" y="507356"/>
                  <a:pt x="26889" y="508144"/>
                </a:cubicBezTo>
                <a:cubicBezTo>
                  <a:pt x="13473" y="508931"/>
                  <a:pt x="1765" y="499132"/>
                  <a:pt x="178" y="485787"/>
                </a:cubicBezTo>
                <a:lnTo>
                  <a:pt x="0" y="482816"/>
                </a:lnTo>
                <a:lnTo>
                  <a:pt x="0" y="76416"/>
                </a:lnTo>
                <a:close/>
              </a:path>
            </a:pathLst>
          </a:custGeom>
          <a:solidFill>
            <a:srgbClr val="9CA3A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177374" name="Google Shape;736;p46"/>
          <p:cNvSpPr/>
          <p:nvPr/>
        </p:nvSpPr>
        <p:spPr bwMode="auto">
          <a:xfrm>
            <a:off x="7172325" y="2286000"/>
            <a:ext cx="1385888" cy="257175"/>
          </a:xfrm>
          <a:prstGeom prst="roundRect">
            <a:avLst>
              <a:gd name="adj" fmla="val 16667"/>
            </a:avLst>
          </a:prstGeom>
          <a:solidFill>
            <a:srgbClr val="F3F4F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9760863" name="Google Shape;737;p46"/>
          <p:cNvSpPr txBox="1"/>
          <p:nvPr/>
        </p:nvSpPr>
        <p:spPr bwMode="auto">
          <a:xfrm>
            <a:off x="7409283" y="2348151"/>
            <a:ext cx="883396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6B7280"/>
                </a:solidFill>
                <a:latin typeface="Consolas"/>
                <a:ea typeface="Consolas"/>
                <a:cs typeface="Consolas"/>
              </a:rPr>
              <a:t>/stock-exit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3413438" name="Google Shape;738;p46"/>
          <p:cNvSpPr txBox="1"/>
          <p:nvPr/>
        </p:nvSpPr>
        <p:spPr bwMode="auto">
          <a:xfrm flipH="0" flipV="0">
            <a:off x="7143750" y="2619613"/>
            <a:ext cx="1326643" cy="16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止盈止损 · SEPA 风控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1606385" name="Google Shape;739;p46"/>
          <p:cNvSpPr/>
          <p:nvPr/>
        </p:nvSpPr>
        <p:spPr bwMode="auto">
          <a:xfrm>
            <a:off x="7172325" y="2843213"/>
            <a:ext cx="1385888" cy="7144"/>
          </a:xfrm>
          <a:custGeom>
            <a:avLst/>
            <a:gdLst/>
            <a:ahLst/>
            <a:cxnLst/>
            <a:rect l="l" t="t" r="r" b="b"/>
            <a:pathLst>
              <a:path w="1847850" h="9525" fill="norm" stroke="1" extrusionOk="0">
                <a:moveTo>
                  <a:pt x="0" y="0"/>
                </a:moveTo>
                <a:lnTo>
                  <a:pt x="184785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0650324" name="Google Shape;740;p46"/>
          <p:cNvSpPr txBox="1"/>
          <p:nvPr/>
        </p:nvSpPr>
        <p:spPr bwMode="auto">
          <a:xfrm>
            <a:off x="7495937" y="2943939"/>
            <a:ext cx="71008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输入持仓信息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2415729" name="Google Shape;741;p46"/>
          <p:cNvSpPr txBox="1"/>
          <p:nvPr/>
        </p:nvSpPr>
        <p:spPr bwMode="auto">
          <a:xfrm>
            <a:off x="7380923" y="3101102"/>
            <a:ext cx="940118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制定退出执行计划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0897236" name="Google Shape;742;p46"/>
          <p:cNvSpPr/>
          <p:nvPr/>
        </p:nvSpPr>
        <p:spPr bwMode="auto">
          <a:xfrm>
            <a:off x="7172325" y="3486150"/>
            <a:ext cx="1385888" cy="185738"/>
          </a:xfrm>
          <a:prstGeom prst="roundRect">
            <a:avLst>
              <a:gd name="adj" fmla="val 23077"/>
            </a:avLst>
          </a:prstGeom>
          <a:solidFill>
            <a:srgbClr val="FFF7ED"/>
          </a:solidFill>
          <a:ln w="9525" cap="flat" cmpd="sng">
            <a:solidFill>
              <a:srgbClr val="EA580C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5651470" name="Google Shape;743;p46"/>
          <p:cNvSpPr txBox="1"/>
          <p:nvPr/>
        </p:nvSpPr>
        <p:spPr bwMode="auto">
          <a:xfrm>
            <a:off x="7250192" y="3540800"/>
            <a:ext cx="92530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IN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5602803" name="Google Shape;744;p46"/>
          <p:cNvSpPr txBox="1"/>
          <p:nvPr/>
        </p:nvSpPr>
        <p:spPr bwMode="auto">
          <a:xfrm>
            <a:off x="7662385" y="3540800"/>
            <a:ext cx="377189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持仓信息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23872" name="Google Shape;745;p46"/>
          <p:cNvSpPr/>
          <p:nvPr/>
        </p:nvSpPr>
        <p:spPr bwMode="auto">
          <a:xfrm>
            <a:off x="7172325" y="3729038"/>
            <a:ext cx="1385888" cy="185738"/>
          </a:xfrm>
          <a:prstGeom prst="roundRect">
            <a:avLst>
              <a:gd name="adj" fmla="val 23077"/>
            </a:avLst>
          </a:prstGeom>
          <a:solidFill>
            <a:srgbClr val="F0FDF4"/>
          </a:solidFill>
          <a:ln w="9525" cap="flat" cmpd="sng">
            <a:solidFill>
              <a:srgbClr val="16A34A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8729638" name="Google Shape;746;p46"/>
          <p:cNvSpPr txBox="1"/>
          <p:nvPr/>
        </p:nvSpPr>
        <p:spPr bwMode="auto">
          <a:xfrm>
            <a:off x="7250192" y="3783687"/>
            <a:ext cx="182898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16A34A"/>
                </a:solidFill>
                <a:latin typeface="Arial"/>
                <a:ea typeface="Arial"/>
                <a:cs typeface="Arial"/>
              </a:rPr>
              <a:t>OUT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1753899" name="Google Shape;747;p46"/>
          <p:cNvSpPr txBox="1"/>
          <p:nvPr/>
        </p:nvSpPr>
        <p:spPr bwMode="auto">
          <a:xfrm>
            <a:off x="7662385" y="3783687"/>
            <a:ext cx="377189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退出计划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3640519" name="Google Shape;748;p46"/>
          <p:cNvSpPr txBox="1"/>
          <p:nvPr/>
        </p:nvSpPr>
        <p:spPr bwMode="auto">
          <a:xfrm>
            <a:off x="3276615" y="4609505"/>
            <a:ext cx="259077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SEPA 只是起点 · 多套理论择优融合 · 你定义规则，AI 执行 · 一条命令 30 秒出结果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1668110" name="Google Shape;749;p46"/>
          <p:cNvSpPr txBox="1"/>
          <p:nvPr/>
        </p:nvSpPr>
        <p:spPr bwMode="auto"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10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0163751" name="Google Shape;754;p47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8302084" name="Google Shape;755;p47"/>
          <p:cNvSpPr/>
          <p:nvPr/>
        </p:nvSpPr>
        <p:spPr bwMode="auto">
          <a:xfrm>
            <a:off x="457200" y="214313"/>
            <a:ext cx="35719" cy="314325"/>
          </a:xfrm>
          <a:prstGeom prst="roundRect">
            <a:avLst>
              <a:gd name="adj" fmla="val 4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8427108" name="Google Shape;756;p47"/>
          <p:cNvSpPr txBox="1"/>
          <p:nvPr/>
        </p:nvSpPr>
        <p:spPr bwMode="auto">
          <a:xfrm>
            <a:off x="560070" y="195739"/>
            <a:ext cx="3948697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现场演示：从 Skill 到完整 Project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4146010" name="Google Shape;757;p47"/>
          <p:cNvSpPr txBox="1"/>
          <p:nvPr/>
        </p:nvSpPr>
        <p:spPr bwMode="auto">
          <a:xfrm flipH="0" flipV="0">
            <a:off x="560070" y="570990"/>
            <a:ext cx="4645111" cy="150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这只是 /stock-analyze 一个 Skill 的输出 · 切进实际 Project，看一系列积累的分析报告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8594067" name="Google Shape;758;p47"/>
          <p:cNvSpPr/>
          <p:nvPr/>
        </p:nvSpPr>
        <p:spPr bwMode="auto">
          <a:xfrm>
            <a:off x="457200" y="714375"/>
            <a:ext cx="8229600" cy="7144"/>
          </a:xfrm>
          <a:custGeom>
            <a:avLst/>
            <a:gdLst/>
            <a:ahLst/>
            <a:cxnLst/>
            <a:rect l="l" t="t" r="r" b="b"/>
            <a:pathLst>
              <a:path w="10972800" h="9525" fill="norm" stroke="1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4435220" name="Google Shape;759;p47"/>
          <p:cNvSpPr/>
          <p:nvPr/>
        </p:nvSpPr>
        <p:spPr bwMode="auto">
          <a:xfrm>
            <a:off x="457200" y="842963"/>
            <a:ext cx="5000625" cy="3471863"/>
          </a:xfrm>
          <a:prstGeom prst="roundRect">
            <a:avLst>
              <a:gd name="adj" fmla="val 2058"/>
            </a:avLst>
          </a:prstGeom>
          <a:solidFill>
            <a:srgbClr val="111827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974658" name="Google Shape;760;p47"/>
          <p:cNvSpPr/>
          <p:nvPr/>
        </p:nvSpPr>
        <p:spPr bwMode="auto">
          <a:xfrm>
            <a:off x="457200" y="842963"/>
            <a:ext cx="5000625" cy="257175"/>
          </a:xfrm>
          <a:prstGeom prst="roundRect">
            <a:avLst>
              <a:gd name="adj" fmla="val 27778"/>
            </a:avLst>
          </a:prstGeom>
          <a:solidFill>
            <a:srgbClr val="37415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4151307" name="Google Shape;761;p47"/>
          <p:cNvSpPr/>
          <p:nvPr/>
        </p:nvSpPr>
        <p:spPr bwMode="auto">
          <a:xfrm>
            <a:off x="457200" y="1057275"/>
            <a:ext cx="5000625" cy="42863"/>
          </a:xfrm>
          <a:prstGeom prst="rect">
            <a:avLst/>
          </a:prstGeom>
          <a:solidFill>
            <a:srgbClr val="37415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3626147" name="Google Shape;762;p47"/>
          <p:cNvSpPr/>
          <p:nvPr/>
        </p:nvSpPr>
        <p:spPr bwMode="auto">
          <a:xfrm>
            <a:off x="600075" y="928688"/>
            <a:ext cx="85725" cy="85725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9494185" name="Google Shape;763;p47"/>
          <p:cNvSpPr/>
          <p:nvPr/>
        </p:nvSpPr>
        <p:spPr bwMode="auto">
          <a:xfrm>
            <a:off x="742950" y="928688"/>
            <a:ext cx="85725" cy="85725"/>
          </a:xfrm>
          <a:prstGeom prst="ellipse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760138" name="Google Shape;764;p47"/>
          <p:cNvSpPr/>
          <p:nvPr/>
        </p:nvSpPr>
        <p:spPr bwMode="auto">
          <a:xfrm>
            <a:off x="885825" y="928688"/>
            <a:ext cx="85725" cy="85725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9627596" name="Google Shape;765;p47"/>
          <p:cNvSpPr txBox="1"/>
          <p:nvPr/>
        </p:nvSpPr>
        <p:spPr bwMode="auto">
          <a:xfrm>
            <a:off x="1673361" y="928331"/>
            <a:ext cx="1796778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Claude Code — /stock-analyze NVDA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3771666" name="Google Shape;766;p47"/>
          <p:cNvSpPr txBox="1"/>
          <p:nvPr/>
        </p:nvSpPr>
        <p:spPr bwMode="auto">
          <a:xfrm>
            <a:off x="619363" y="1192649"/>
            <a:ext cx="1172004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Consolas"/>
                <a:ea typeface="Consolas"/>
                <a:cs typeface="Consolas"/>
              </a:rPr>
              <a:t>$ /stock-analyze NVDA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0948738" name="Google Shape;767;p47"/>
          <p:cNvSpPr txBox="1"/>
          <p:nvPr/>
        </p:nvSpPr>
        <p:spPr bwMode="auto">
          <a:xfrm>
            <a:off x="620078" y="1327309"/>
            <a:ext cx="2417659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4B5563"/>
                </a:solidFill>
                <a:latin typeface="Consolas"/>
                <a:ea typeface="Consolas"/>
                <a:cs typeface="Consolas"/>
              </a:rPr>
              <a:t>Fetching market data... Running SEPA analysis...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05802" name="Google Shape;768;p47"/>
          <p:cNvSpPr txBox="1"/>
          <p:nvPr/>
        </p:nvSpPr>
        <p:spPr bwMode="auto">
          <a:xfrm>
            <a:off x="618649" y="1500902"/>
            <a:ext cx="1547681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EA580C"/>
                </a:solidFill>
                <a:latin typeface="Consolas"/>
                <a:ea typeface="Consolas"/>
                <a:cs typeface="Consolas"/>
              </a:rPr>
              <a:t>== NVDA · SEPA 分析报告 ==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6167202" name="Google Shape;769;p47"/>
          <p:cNvSpPr/>
          <p:nvPr/>
        </p:nvSpPr>
        <p:spPr bwMode="auto">
          <a:xfrm>
            <a:off x="628650" y="1643063"/>
            <a:ext cx="4657725" cy="7144"/>
          </a:xfrm>
          <a:custGeom>
            <a:avLst/>
            <a:gdLst/>
            <a:ahLst/>
            <a:cxnLst/>
            <a:rect l="l" t="t" r="r" b="b"/>
            <a:pathLst>
              <a:path w="6210300" h="9525" fill="norm" stroke="1" extrusionOk="0">
                <a:moveTo>
                  <a:pt x="0" y="0"/>
                </a:moveTo>
                <a:lnTo>
                  <a:pt x="6210300" y="0"/>
                </a:lnTo>
              </a:path>
            </a:pathLst>
          </a:custGeom>
          <a:noFill/>
          <a:ln w="9525" cap="flat" cmpd="sng">
            <a:solidFill>
              <a:srgbClr val="3741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2859369" name="Google Shape;770;p47"/>
          <p:cNvSpPr txBox="1"/>
          <p:nvPr/>
        </p:nvSpPr>
        <p:spPr bwMode="auto">
          <a:xfrm>
            <a:off x="620078" y="1727359"/>
            <a:ext cx="42133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D97706"/>
                </a:solidFill>
                <a:latin typeface="Consolas"/>
                <a:ea typeface="Consolas"/>
                <a:cs typeface="Consolas"/>
              </a:rPr>
              <a:t>[基本面]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0626189" name="Google Shape;771;p47"/>
          <p:cNvSpPr txBox="1"/>
          <p:nvPr/>
        </p:nvSpPr>
        <p:spPr bwMode="auto">
          <a:xfrm>
            <a:off x="620078" y="1841659"/>
            <a:ext cx="2092333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EPS YoY +122% ROE 73% 净利率 55% 无重大负债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6678854" name="Google Shape;772;p47"/>
          <p:cNvSpPr txBox="1"/>
          <p:nvPr/>
        </p:nvSpPr>
        <p:spPr bwMode="auto">
          <a:xfrm>
            <a:off x="620078" y="1955959"/>
            <a:ext cx="127408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护城河：CUDA 垄断 评级: A+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4632051" name="Google Shape;773;p47"/>
          <p:cNvSpPr txBox="1"/>
          <p:nvPr/>
        </p:nvSpPr>
        <p:spPr bwMode="auto">
          <a:xfrm>
            <a:off x="620078" y="2127409"/>
            <a:ext cx="42133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D97706"/>
                </a:solidFill>
                <a:latin typeface="Consolas"/>
                <a:ea typeface="Consolas"/>
                <a:cs typeface="Consolas"/>
              </a:rPr>
              <a:t>[技术面]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5100199" name="Google Shape;774;p47"/>
          <p:cNvSpPr txBox="1"/>
          <p:nvPr/>
        </p:nvSpPr>
        <p:spPr bwMode="auto">
          <a:xfrm>
            <a:off x="620078" y="2241709"/>
            <a:ext cx="1924741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RS=97 突破前高阻力 $875 成交量放大 2.3x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3990791" name="Google Shape;775;p47"/>
          <p:cNvSpPr txBox="1"/>
          <p:nvPr/>
        </p:nvSpPr>
        <p:spPr bwMode="auto">
          <a:xfrm>
            <a:off x="620078" y="2356009"/>
            <a:ext cx="1165646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VCP 紧缩形态确认 评级: A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9066184" name="Google Shape;776;p47"/>
          <p:cNvSpPr txBox="1"/>
          <p:nvPr/>
        </p:nvSpPr>
        <p:spPr bwMode="auto">
          <a:xfrm>
            <a:off x="620078" y="2527459"/>
            <a:ext cx="51992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D97706"/>
                </a:solidFill>
                <a:latin typeface="Consolas"/>
                <a:ea typeface="Consolas"/>
                <a:cs typeface="Consolas"/>
              </a:rPr>
              <a:t>[趋势状态]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5831744" name="Google Shape;777;p47"/>
          <p:cNvSpPr txBox="1"/>
          <p:nvPr/>
        </p:nvSpPr>
        <p:spPr bwMode="auto">
          <a:xfrm>
            <a:off x="620078" y="2641759"/>
            <a:ext cx="1781794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Stage 2 超级强势趋势 14 周连续 &gt; 50MA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8385536" name="Google Shape;778;p47"/>
          <p:cNvSpPr txBox="1"/>
          <p:nvPr/>
        </p:nvSpPr>
        <p:spPr bwMode="auto">
          <a:xfrm>
            <a:off x="620078" y="2756059"/>
            <a:ext cx="1421963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大盘相对强度持续提升 评级: A+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4494550" name="Google Shape;779;p47"/>
          <p:cNvSpPr/>
          <p:nvPr/>
        </p:nvSpPr>
        <p:spPr bwMode="auto">
          <a:xfrm>
            <a:off x="628650" y="2943225"/>
            <a:ext cx="4657725" cy="7144"/>
          </a:xfrm>
          <a:custGeom>
            <a:avLst/>
            <a:gdLst/>
            <a:ahLst/>
            <a:cxnLst/>
            <a:rect l="l" t="t" r="r" b="b"/>
            <a:pathLst>
              <a:path w="6210300" h="9525" fill="norm" stroke="1" extrusionOk="0">
                <a:moveTo>
                  <a:pt x="0" y="0"/>
                </a:moveTo>
                <a:lnTo>
                  <a:pt x="6210300" y="0"/>
                </a:lnTo>
              </a:path>
            </a:pathLst>
          </a:custGeom>
          <a:noFill/>
          <a:ln w="9525" cap="flat" cmpd="sng">
            <a:solidFill>
              <a:srgbClr val="3741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6068941" name="Google Shape;780;p47"/>
          <p:cNvSpPr txBox="1"/>
          <p:nvPr/>
        </p:nvSpPr>
        <p:spPr bwMode="auto">
          <a:xfrm>
            <a:off x="620078" y="3013234"/>
            <a:ext cx="51992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4ADE80"/>
                </a:solidFill>
                <a:latin typeface="Consolas"/>
                <a:ea typeface="Consolas"/>
                <a:cs typeface="Consolas"/>
              </a:rPr>
              <a:t>[行动建议]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0721554" name="Google Shape;781;p47"/>
          <p:cNvSpPr txBox="1"/>
          <p:nvPr/>
        </p:nvSpPr>
        <p:spPr bwMode="auto">
          <a:xfrm>
            <a:off x="620078" y="3127534"/>
            <a:ext cx="1042416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买入区间: $878 - $895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9080769" name="Google Shape;782;p47"/>
          <p:cNvSpPr txBox="1"/>
          <p:nvPr/>
        </p:nvSpPr>
        <p:spPr bwMode="auto">
          <a:xfrm>
            <a:off x="620078" y="3241834"/>
            <a:ext cx="102269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止损位: $842 (-4.3%)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9180072" name="Google Shape;783;p47"/>
          <p:cNvSpPr txBox="1"/>
          <p:nvPr/>
        </p:nvSpPr>
        <p:spPr bwMode="auto">
          <a:xfrm>
            <a:off x="620078" y="3356134"/>
            <a:ext cx="108185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Consolas"/>
                <a:ea typeface="Consolas"/>
                <a:cs typeface="Consolas"/>
              </a:rPr>
              <a:t>目标价: $1,050+ (+18%)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6492995" name="Google Shape;784;p47"/>
          <p:cNvSpPr txBox="1"/>
          <p:nvPr/>
        </p:nvSpPr>
        <p:spPr bwMode="auto">
          <a:xfrm>
            <a:off x="618649" y="3544014"/>
            <a:ext cx="1469183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16A34A"/>
                </a:solidFill>
                <a:latin typeface="Consolas"/>
                <a:ea typeface="Consolas"/>
                <a:cs typeface="Consolas"/>
              </a:rPr>
              <a:t>综合评级: 强买入 [*****]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3244860" name="Google Shape;785;p47"/>
          <p:cNvSpPr txBox="1"/>
          <p:nvPr/>
        </p:nvSpPr>
        <p:spPr bwMode="auto">
          <a:xfrm>
            <a:off x="620792" y="3690818"/>
            <a:ext cx="2627364" cy="125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/>
            </a:pPr>
            <a:r>
              <a:rPr lang="en" sz="600" b="0" i="0" u="none" strike="noStrike" cap="none">
                <a:solidFill>
                  <a:srgbClr val="4B5563"/>
                </a:solidFill>
                <a:latin typeface="Consolas"/>
                <a:ea typeface="Consolas"/>
                <a:cs typeface="Consolas"/>
              </a:rPr>
              <a:t>Generated in 28s · Powered by Claude + /stock-analyze Skill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1607912" name="Google Shape;786;p47"/>
          <p:cNvSpPr/>
          <p:nvPr/>
        </p:nvSpPr>
        <p:spPr bwMode="auto">
          <a:xfrm>
            <a:off x="5715000" y="842963"/>
            <a:ext cx="2971800" cy="1643063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0458274" name="Google Shape;787;p47"/>
          <p:cNvSpPr/>
          <p:nvPr/>
        </p:nvSpPr>
        <p:spPr bwMode="auto">
          <a:xfrm>
            <a:off x="5715000" y="842963"/>
            <a:ext cx="2971800" cy="35719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075010596" name="Google Shape;788;p47"/>
          <p:cNvGrpSpPr/>
          <p:nvPr/>
        </p:nvGrpSpPr>
        <p:grpSpPr bwMode="auto">
          <a:xfrm>
            <a:off x="5881090" y="1009055"/>
            <a:ext cx="139308" cy="139521"/>
            <a:chOff x="7841453" y="1345406"/>
            <a:chExt cx="185744" cy="186028"/>
          </a:xfrm>
        </p:grpSpPr>
        <p:sp>
          <p:nvSpPr>
            <p:cNvPr id="789" name="Google Shape;789;p47"/>
            <p:cNvSpPr/>
            <p:nvPr/>
          </p:nvSpPr>
          <p:spPr bwMode="auto">
            <a:xfrm>
              <a:off x="7841453" y="1345406"/>
              <a:ext cx="61919" cy="186028"/>
            </a:xfrm>
            <a:custGeom>
              <a:avLst/>
              <a:gdLst/>
              <a:ahLst/>
              <a:cxnLst/>
              <a:rect l="l" t="t" r="r" b="b"/>
              <a:pathLst>
                <a:path w="61919" h="186028" fill="norm" stroke="1" extrusionOk="0">
                  <a:moveTo>
                    <a:pt x="30960" y="0"/>
                  </a:moveTo>
                  <a:cubicBezTo>
                    <a:pt x="36191" y="1"/>
                    <a:pt x="40594" y="3916"/>
                    <a:pt x="41206" y="9111"/>
                  </a:cubicBezTo>
                  <a:lnTo>
                    <a:pt x="41278" y="10319"/>
                  </a:lnTo>
                  <a:lnTo>
                    <a:pt x="41278" y="20637"/>
                  </a:lnTo>
                  <a:cubicBezTo>
                    <a:pt x="52078" y="20634"/>
                    <a:pt x="61054" y="28958"/>
                    <a:pt x="61864" y="39727"/>
                  </a:cubicBezTo>
                  <a:lnTo>
                    <a:pt x="61916" y="41275"/>
                  </a:lnTo>
                  <a:lnTo>
                    <a:pt x="61916" y="72231"/>
                  </a:lnTo>
                  <a:cubicBezTo>
                    <a:pt x="61919" y="83031"/>
                    <a:pt x="53596" y="92007"/>
                    <a:pt x="42826" y="92817"/>
                  </a:cubicBezTo>
                  <a:lnTo>
                    <a:pt x="41278" y="92869"/>
                  </a:lnTo>
                  <a:lnTo>
                    <a:pt x="41278" y="175419"/>
                  </a:lnTo>
                  <a:cubicBezTo>
                    <a:pt x="41272" y="180878"/>
                    <a:pt x="37015" y="185388"/>
                    <a:pt x="31564" y="185708"/>
                  </a:cubicBezTo>
                  <a:cubicBezTo>
                    <a:pt x="26114" y="186028"/>
                    <a:pt x="21358" y="182047"/>
                    <a:pt x="20713" y="176626"/>
                  </a:cubicBezTo>
                  <a:lnTo>
                    <a:pt x="20641" y="175419"/>
                  </a:lnTo>
                  <a:lnTo>
                    <a:pt x="20641" y="92869"/>
                  </a:lnTo>
                  <a:cubicBezTo>
                    <a:pt x="9841" y="92872"/>
                    <a:pt x="865" y="84549"/>
                    <a:pt x="55" y="73779"/>
                  </a:cubicBezTo>
                  <a:lnTo>
                    <a:pt x="3" y="72231"/>
                  </a:lnTo>
                  <a:lnTo>
                    <a:pt x="3" y="41275"/>
                  </a:lnTo>
                  <a:cubicBezTo>
                    <a:pt x="0" y="30475"/>
                    <a:pt x="8324" y="21499"/>
                    <a:pt x="19093" y="20689"/>
                  </a:cubicBezTo>
                  <a:lnTo>
                    <a:pt x="20641" y="20637"/>
                  </a:lnTo>
                  <a:lnTo>
                    <a:pt x="20641" y="10319"/>
                  </a:lnTo>
                  <a:cubicBezTo>
                    <a:pt x="20641" y="4620"/>
                    <a:pt x="25261" y="0"/>
                    <a:pt x="30960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0" name="Google Shape;790;p47"/>
            <p:cNvSpPr/>
            <p:nvPr/>
          </p:nvSpPr>
          <p:spPr bwMode="auto">
            <a:xfrm>
              <a:off x="7903365" y="1345406"/>
              <a:ext cx="61919" cy="186028"/>
            </a:xfrm>
            <a:custGeom>
              <a:avLst/>
              <a:gdLst/>
              <a:ahLst/>
              <a:cxnLst/>
              <a:rect l="l" t="t" r="r" b="b"/>
              <a:pathLst>
                <a:path w="61919" h="186028" fill="norm" stroke="1" extrusionOk="0">
                  <a:moveTo>
                    <a:pt x="30960" y="0"/>
                  </a:moveTo>
                  <a:cubicBezTo>
                    <a:pt x="36191" y="1"/>
                    <a:pt x="40594" y="3916"/>
                    <a:pt x="41206" y="9111"/>
                  </a:cubicBezTo>
                  <a:lnTo>
                    <a:pt x="41278" y="10319"/>
                  </a:lnTo>
                  <a:lnTo>
                    <a:pt x="41278" y="103188"/>
                  </a:lnTo>
                  <a:cubicBezTo>
                    <a:pt x="52078" y="103184"/>
                    <a:pt x="61054" y="111508"/>
                    <a:pt x="61864" y="122277"/>
                  </a:cubicBezTo>
                  <a:lnTo>
                    <a:pt x="61916" y="123825"/>
                  </a:lnTo>
                  <a:lnTo>
                    <a:pt x="61916" y="154781"/>
                  </a:lnTo>
                  <a:cubicBezTo>
                    <a:pt x="61919" y="165581"/>
                    <a:pt x="53596" y="174557"/>
                    <a:pt x="42826" y="175367"/>
                  </a:cubicBezTo>
                  <a:lnTo>
                    <a:pt x="41278" y="175419"/>
                  </a:lnTo>
                  <a:cubicBezTo>
                    <a:pt x="41272" y="180878"/>
                    <a:pt x="37015" y="185388"/>
                    <a:pt x="31564" y="185708"/>
                  </a:cubicBezTo>
                  <a:cubicBezTo>
                    <a:pt x="26114" y="186028"/>
                    <a:pt x="21358" y="182047"/>
                    <a:pt x="20713" y="176626"/>
                  </a:cubicBezTo>
                  <a:lnTo>
                    <a:pt x="20641" y="175419"/>
                  </a:lnTo>
                  <a:lnTo>
                    <a:pt x="19093" y="175367"/>
                  </a:lnTo>
                  <a:cubicBezTo>
                    <a:pt x="8941" y="174604"/>
                    <a:pt x="861" y="166551"/>
                    <a:pt x="65" y="156401"/>
                  </a:cubicBezTo>
                  <a:lnTo>
                    <a:pt x="3" y="154781"/>
                  </a:lnTo>
                  <a:lnTo>
                    <a:pt x="3" y="123825"/>
                  </a:lnTo>
                  <a:cubicBezTo>
                    <a:pt x="0" y="113025"/>
                    <a:pt x="8324" y="104049"/>
                    <a:pt x="19093" y="103239"/>
                  </a:cubicBezTo>
                  <a:lnTo>
                    <a:pt x="20641" y="103188"/>
                  </a:lnTo>
                  <a:lnTo>
                    <a:pt x="20641" y="10319"/>
                  </a:lnTo>
                  <a:cubicBezTo>
                    <a:pt x="20641" y="4620"/>
                    <a:pt x="25261" y="0"/>
                    <a:pt x="30960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1" name="Google Shape;791;p47"/>
            <p:cNvSpPr/>
            <p:nvPr/>
          </p:nvSpPr>
          <p:spPr bwMode="auto">
            <a:xfrm>
              <a:off x="7965278" y="1345406"/>
              <a:ext cx="61919" cy="186028"/>
            </a:xfrm>
            <a:custGeom>
              <a:avLst/>
              <a:gdLst/>
              <a:ahLst/>
              <a:cxnLst/>
              <a:rect l="l" t="t" r="r" b="b"/>
              <a:pathLst>
                <a:path w="61919" h="186028" fill="norm" stroke="1" extrusionOk="0">
                  <a:moveTo>
                    <a:pt x="30960" y="0"/>
                  </a:moveTo>
                  <a:cubicBezTo>
                    <a:pt x="36191" y="1"/>
                    <a:pt x="40594" y="3916"/>
                    <a:pt x="41206" y="9111"/>
                  </a:cubicBezTo>
                  <a:lnTo>
                    <a:pt x="41278" y="10319"/>
                  </a:lnTo>
                  <a:cubicBezTo>
                    <a:pt x="52078" y="10315"/>
                    <a:pt x="61054" y="18639"/>
                    <a:pt x="61864" y="29408"/>
                  </a:cubicBezTo>
                  <a:lnTo>
                    <a:pt x="61916" y="30956"/>
                  </a:lnTo>
                  <a:lnTo>
                    <a:pt x="61916" y="72231"/>
                  </a:lnTo>
                  <a:cubicBezTo>
                    <a:pt x="61919" y="83031"/>
                    <a:pt x="53596" y="92007"/>
                    <a:pt x="42826" y="92817"/>
                  </a:cubicBezTo>
                  <a:lnTo>
                    <a:pt x="41278" y="92869"/>
                  </a:lnTo>
                  <a:lnTo>
                    <a:pt x="41278" y="175419"/>
                  </a:lnTo>
                  <a:cubicBezTo>
                    <a:pt x="41272" y="180878"/>
                    <a:pt x="37015" y="185388"/>
                    <a:pt x="31564" y="185708"/>
                  </a:cubicBezTo>
                  <a:cubicBezTo>
                    <a:pt x="26114" y="186028"/>
                    <a:pt x="21358" y="182047"/>
                    <a:pt x="20713" y="176626"/>
                  </a:cubicBezTo>
                  <a:lnTo>
                    <a:pt x="20641" y="175419"/>
                  </a:lnTo>
                  <a:lnTo>
                    <a:pt x="20641" y="92869"/>
                  </a:lnTo>
                  <a:cubicBezTo>
                    <a:pt x="9841" y="92872"/>
                    <a:pt x="865" y="84549"/>
                    <a:pt x="55" y="73779"/>
                  </a:cubicBezTo>
                  <a:lnTo>
                    <a:pt x="3" y="72231"/>
                  </a:lnTo>
                  <a:lnTo>
                    <a:pt x="3" y="30956"/>
                  </a:lnTo>
                  <a:cubicBezTo>
                    <a:pt x="0" y="20156"/>
                    <a:pt x="8324" y="11180"/>
                    <a:pt x="19093" y="10370"/>
                  </a:cubicBezTo>
                  <a:lnTo>
                    <a:pt x="20641" y="10319"/>
                  </a:lnTo>
                  <a:cubicBezTo>
                    <a:pt x="20641" y="4620"/>
                    <a:pt x="25261" y="0"/>
                    <a:pt x="30960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61442013" name="Google Shape;792;p47"/>
          <p:cNvSpPr txBox="1"/>
          <p:nvPr/>
        </p:nvSpPr>
        <p:spPr bwMode="auto">
          <a:xfrm>
            <a:off x="6117194" y="996911"/>
            <a:ext cx="1197435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报告涵盖四大维度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0146281" name="Google Shape;793;p47"/>
          <p:cNvSpPr txBox="1"/>
          <p:nvPr/>
        </p:nvSpPr>
        <p:spPr bwMode="auto">
          <a:xfrm>
            <a:off x="5847874" y="1200864"/>
            <a:ext cx="183722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① 企业基本面 · EPS / ROE / 护城河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983270" name="Google Shape;794;p47"/>
          <p:cNvSpPr txBox="1"/>
          <p:nvPr/>
        </p:nvSpPr>
        <p:spPr bwMode="auto">
          <a:xfrm>
            <a:off x="5847874" y="1358027"/>
            <a:ext cx="167620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② 技术面 · 阻力位 / RS / 成交量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5905561" name="Google Shape;795;p47"/>
          <p:cNvSpPr txBox="1"/>
          <p:nvPr/>
        </p:nvSpPr>
        <p:spPr bwMode="auto">
          <a:xfrm>
            <a:off x="5847874" y="1515189"/>
            <a:ext cx="167045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③ 趋势状态 · Stage / MA / 形态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2486206" name="Google Shape;796;p47"/>
          <p:cNvSpPr txBox="1"/>
          <p:nvPr/>
        </p:nvSpPr>
        <p:spPr bwMode="auto">
          <a:xfrm>
            <a:off x="5847874" y="1672352"/>
            <a:ext cx="1664708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④ 行动建议 · 买点 / 止损 / 目标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3196848" name="Google Shape;797;p47"/>
          <p:cNvSpPr txBox="1"/>
          <p:nvPr/>
        </p:nvSpPr>
        <p:spPr bwMode="auto">
          <a:xfrm>
            <a:off x="5847874" y="1900952"/>
            <a:ext cx="1662408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全程 AI 执行 · 无需手动查数据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6142328" name="Google Shape;798;p47"/>
          <p:cNvSpPr/>
          <p:nvPr/>
        </p:nvSpPr>
        <p:spPr bwMode="auto">
          <a:xfrm>
            <a:off x="5715000" y="2614613"/>
            <a:ext cx="2971800" cy="1700212"/>
          </a:xfrm>
          <a:prstGeom prst="roundRect">
            <a:avLst>
              <a:gd name="adj" fmla="val 4202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2031730" name="Google Shape;799;p47"/>
          <p:cNvSpPr/>
          <p:nvPr/>
        </p:nvSpPr>
        <p:spPr bwMode="auto">
          <a:xfrm>
            <a:off x="5715000" y="2614613"/>
            <a:ext cx="2971800" cy="35719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92625769" name="Google Shape;800;p47"/>
          <p:cNvGrpSpPr/>
          <p:nvPr/>
        </p:nvGrpSpPr>
        <p:grpSpPr bwMode="auto">
          <a:xfrm>
            <a:off x="5873135" y="2772966"/>
            <a:ext cx="155217" cy="154781"/>
            <a:chOff x="7830847" y="3697288"/>
            <a:chExt cx="206956" cy="206375"/>
          </a:xfrm>
        </p:grpSpPr>
        <p:sp>
          <p:nvSpPr>
            <p:cNvPr id="801" name="Google Shape;801;p47"/>
            <p:cNvSpPr/>
            <p:nvPr/>
          </p:nvSpPr>
          <p:spPr bwMode="auto">
            <a:xfrm>
              <a:off x="7830847" y="3790156"/>
              <a:ext cx="31538" cy="20637"/>
            </a:xfrm>
            <a:custGeom>
              <a:avLst/>
              <a:gdLst/>
              <a:ahLst/>
              <a:cxnLst/>
              <a:rect l="l" t="t" r="r" b="b"/>
              <a:pathLst>
                <a:path w="31538" h="20637" fill="norm" stroke="1" extrusionOk="0">
                  <a:moveTo>
                    <a:pt x="20928" y="0"/>
                  </a:moveTo>
                  <a:cubicBezTo>
                    <a:pt x="26388" y="6"/>
                    <a:pt x="30898" y="4264"/>
                    <a:pt x="31218" y="9714"/>
                  </a:cubicBezTo>
                  <a:cubicBezTo>
                    <a:pt x="31538" y="15164"/>
                    <a:pt x="27557" y="19920"/>
                    <a:pt x="22136" y="20565"/>
                  </a:cubicBezTo>
                  <a:lnTo>
                    <a:pt x="20928" y="20637"/>
                  </a:lnTo>
                  <a:lnTo>
                    <a:pt x="10610" y="20637"/>
                  </a:lnTo>
                  <a:cubicBezTo>
                    <a:pt x="5150" y="20631"/>
                    <a:pt x="640" y="16374"/>
                    <a:pt x="320" y="10923"/>
                  </a:cubicBezTo>
                  <a:cubicBezTo>
                    <a:pt x="0" y="5473"/>
                    <a:pt x="3981" y="717"/>
                    <a:pt x="9402" y="72"/>
                  </a:cubicBezTo>
                  <a:lnTo>
                    <a:pt x="10610" y="0"/>
                  </a:lnTo>
                  <a:lnTo>
                    <a:pt x="20928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02" name="Google Shape;802;p47"/>
            <p:cNvSpPr/>
            <p:nvPr/>
          </p:nvSpPr>
          <p:spPr bwMode="auto">
            <a:xfrm>
              <a:off x="7924006" y="3697288"/>
              <a:ext cx="20638" cy="31247"/>
            </a:xfrm>
            <a:custGeom>
              <a:avLst/>
              <a:gdLst/>
              <a:ahLst/>
              <a:cxnLst/>
              <a:rect l="l" t="t" r="r" b="b"/>
              <a:pathLst>
                <a:path w="20638" h="31247" fill="norm" stroke="1" extrusionOk="0">
                  <a:moveTo>
                    <a:pt x="10319" y="0"/>
                  </a:moveTo>
                  <a:cubicBezTo>
                    <a:pt x="15550" y="1"/>
                    <a:pt x="19953" y="3916"/>
                    <a:pt x="20565" y="9111"/>
                  </a:cubicBezTo>
                  <a:lnTo>
                    <a:pt x="20638" y="10319"/>
                  </a:lnTo>
                  <a:lnTo>
                    <a:pt x="20638" y="20637"/>
                  </a:lnTo>
                  <a:cubicBezTo>
                    <a:pt x="20631" y="26097"/>
                    <a:pt x="16374" y="30607"/>
                    <a:pt x="10923" y="30927"/>
                  </a:cubicBezTo>
                  <a:cubicBezTo>
                    <a:pt x="5473" y="31247"/>
                    <a:pt x="717" y="27266"/>
                    <a:pt x="72" y="21845"/>
                  </a:cubicBezTo>
                  <a:lnTo>
                    <a:pt x="0" y="20637"/>
                  </a:lnTo>
                  <a:lnTo>
                    <a:pt x="0" y="10319"/>
                  </a:lnTo>
                  <a:cubicBezTo>
                    <a:pt x="0" y="4620"/>
                    <a:pt x="4620" y="0"/>
                    <a:pt x="10319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03" name="Google Shape;803;p47"/>
            <p:cNvSpPr/>
            <p:nvPr/>
          </p:nvSpPr>
          <p:spPr bwMode="auto">
            <a:xfrm>
              <a:off x="8006265" y="3790156"/>
              <a:ext cx="31538" cy="20637"/>
            </a:xfrm>
            <a:custGeom>
              <a:avLst/>
              <a:gdLst/>
              <a:ahLst/>
              <a:cxnLst/>
              <a:rect l="l" t="t" r="r" b="b"/>
              <a:pathLst>
                <a:path w="31538" h="20637" fill="norm" stroke="1" extrusionOk="0">
                  <a:moveTo>
                    <a:pt x="20928" y="0"/>
                  </a:moveTo>
                  <a:cubicBezTo>
                    <a:pt x="26388" y="6"/>
                    <a:pt x="30898" y="4264"/>
                    <a:pt x="31218" y="9714"/>
                  </a:cubicBezTo>
                  <a:cubicBezTo>
                    <a:pt x="31538" y="15164"/>
                    <a:pt x="27557" y="19920"/>
                    <a:pt x="22136" y="20565"/>
                  </a:cubicBezTo>
                  <a:lnTo>
                    <a:pt x="20928" y="20637"/>
                  </a:lnTo>
                  <a:lnTo>
                    <a:pt x="10610" y="20637"/>
                  </a:lnTo>
                  <a:cubicBezTo>
                    <a:pt x="5150" y="20631"/>
                    <a:pt x="640" y="16374"/>
                    <a:pt x="320" y="10923"/>
                  </a:cubicBezTo>
                  <a:cubicBezTo>
                    <a:pt x="0" y="5473"/>
                    <a:pt x="3981" y="717"/>
                    <a:pt x="9402" y="72"/>
                  </a:cubicBezTo>
                  <a:lnTo>
                    <a:pt x="10610" y="0"/>
                  </a:lnTo>
                  <a:lnTo>
                    <a:pt x="20928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04" name="Google Shape;804;p47"/>
            <p:cNvSpPr/>
            <p:nvPr/>
          </p:nvSpPr>
          <p:spPr bwMode="auto">
            <a:xfrm>
              <a:off x="7856961" y="3723097"/>
              <a:ext cx="29871" cy="30040"/>
            </a:xfrm>
            <a:custGeom>
              <a:avLst/>
              <a:gdLst/>
              <a:ahLst/>
              <a:cxnLst/>
              <a:rect l="l" t="t" r="r" b="b"/>
              <a:pathLst>
                <a:path w="29871" h="30041" fill="norm" stroke="1" extrusionOk="0">
                  <a:moveTo>
                    <a:pt x="4028" y="4043"/>
                  </a:moveTo>
                  <a:cubicBezTo>
                    <a:pt x="7704" y="367"/>
                    <a:pt x="13541" y="0"/>
                    <a:pt x="17649" y="3186"/>
                  </a:cubicBezTo>
                  <a:lnTo>
                    <a:pt x="18619" y="4043"/>
                  </a:lnTo>
                  <a:lnTo>
                    <a:pt x="25842" y="11266"/>
                  </a:lnTo>
                  <a:cubicBezTo>
                    <a:pt x="29683" y="15120"/>
                    <a:pt x="29871" y="21294"/>
                    <a:pt x="26273" y="25375"/>
                  </a:cubicBezTo>
                  <a:cubicBezTo>
                    <a:pt x="22674" y="29456"/>
                    <a:pt x="16526" y="30041"/>
                    <a:pt x="12221" y="26713"/>
                  </a:cubicBezTo>
                  <a:lnTo>
                    <a:pt x="11251" y="25857"/>
                  </a:lnTo>
                  <a:lnTo>
                    <a:pt x="4028" y="18634"/>
                  </a:lnTo>
                  <a:cubicBezTo>
                    <a:pt x="0" y="14604"/>
                    <a:pt x="0" y="8072"/>
                    <a:pt x="4028" y="4043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05" name="Google Shape;805;p47"/>
            <p:cNvSpPr/>
            <p:nvPr/>
          </p:nvSpPr>
          <p:spPr bwMode="auto">
            <a:xfrm>
              <a:off x="7981662" y="3723110"/>
              <a:ext cx="30183" cy="29871"/>
            </a:xfrm>
            <a:custGeom>
              <a:avLst/>
              <a:gdLst/>
              <a:ahLst/>
              <a:cxnLst/>
              <a:rect l="l" t="t" r="r" b="b"/>
              <a:pathLst>
                <a:path w="30183" h="29872" fill="norm" stroke="1" extrusionOk="0">
                  <a:moveTo>
                    <a:pt x="11408" y="4029"/>
                  </a:moveTo>
                  <a:cubicBezTo>
                    <a:pt x="15262" y="189"/>
                    <a:pt x="21435" y="0"/>
                    <a:pt x="25516" y="3598"/>
                  </a:cubicBezTo>
                  <a:cubicBezTo>
                    <a:pt x="29597" y="7197"/>
                    <a:pt x="30183" y="13346"/>
                    <a:pt x="26855" y="17650"/>
                  </a:cubicBezTo>
                  <a:lnTo>
                    <a:pt x="25998" y="18620"/>
                  </a:lnTo>
                  <a:lnTo>
                    <a:pt x="18775" y="25843"/>
                  </a:lnTo>
                  <a:cubicBezTo>
                    <a:pt x="14922" y="29684"/>
                    <a:pt x="8748" y="29872"/>
                    <a:pt x="4667" y="26274"/>
                  </a:cubicBezTo>
                  <a:cubicBezTo>
                    <a:pt x="586" y="22675"/>
                    <a:pt x="0" y="16527"/>
                    <a:pt x="3328" y="12222"/>
                  </a:cubicBezTo>
                  <a:lnTo>
                    <a:pt x="4185" y="11252"/>
                  </a:lnTo>
                  <a:lnTo>
                    <a:pt x="11408" y="4029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06" name="Google Shape;806;p47"/>
            <p:cNvSpPr/>
            <p:nvPr/>
          </p:nvSpPr>
          <p:spPr bwMode="auto">
            <a:xfrm>
              <a:off x="7903369" y="3862388"/>
              <a:ext cx="61912" cy="41275"/>
            </a:xfrm>
            <a:custGeom>
              <a:avLst/>
              <a:gdLst/>
              <a:ahLst/>
              <a:cxnLst/>
              <a:rect l="l" t="t" r="r" b="b"/>
              <a:pathLst>
                <a:path w="61912" h="41275" fill="norm" stroke="1" extrusionOk="0">
                  <a:moveTo>
                    <a:pt x="51594" y="0"/>
                  </a:moveTo>
                  <a:cubicBezTo>
                    <a:pt x="57293" y="0"/>
                    <a:pt x="61912" y="4620"/>
                    <a:pt x="61912" y="10319"/>
                  </a:cubicBezTo>
                  <a:cubicBezTo>
                    <a:pt x="61912" y="27415"/>
                    <a:pt x="48053" y="41275"/>
                    <a:pt x="30956" y="41275"/>
                  </a:cubicBezTo>
                  <a:cubicBezTo>
                    <a:pt x="13860" y="41275"/>
                    <a:pt x="0" y="27415"/>
                    <a:pt x="0" y="10319"/>
                  </a:cubicBezTo>
                  <a:cubicBezTo>
                    <a:pt x="1" y="5087"/>
                    <a:pt x="3916" y="684"/>
                    <a:pt x="9111" y="72"/>
                  </a:cubicBezTo>
                  <a:lnTo>
                    <a:pt x="10319" y="0"/>
                  </a:lnTo>
                  <a:lnTo>
                    <a:pt x="51594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07" name="Google Shape;807;p47"/>
            <p:cNvSpPr/>
            <p:nvPr/>
          </p:nvSpPr>
          <p:spPr bwMode="auto">
            <a:xfrm>
              <a:off x="7867162" y="3738562"/>
              <a:ext cx="134325" cy="113506"/>
            </a:xfrm>
            <a:custGeom>
              <a:avLst/>
              <a:gdLst/>
              <a:ahLst/>
              <a:cxnLst/>
              <a:rect l="l" t="t" r="r" b="b"/>
              <a:pathLst>
                <a:path w="134325" h="113506" fill="norm" stroke="1" extrusionOk="0">
                  <a:moveTo>
                    <a:pt x="67163" y="0"/>
                  </a:moveTo>
                  <a:cubicBezTo>
                    <a:pt x="93812" y="0"/>
                    <a:pt x="117471" y="17053"/>
                    <a:pt x="125898" y="42334"/>
                  </a:cubicBezTo>
                  <a:cubicBezTo>
                    <a:pt x="134325" y="67616"/>
                    <a:pt x="125629" y="95453"/>
                    <a:pt x="104310" y="111442"/>
                  </a:cubicBezTo>
                  <a:cubicBezTo>
                    <a:pt x="102888" y="112511"/>
                    <a:pt x="101214" y="113193"/>
                    <a:pt x="99450" y="113424"/>
                  </a:cubicBezTo>
                  <a:lnTo>
                    <a:pt x="98119" y="113506"/>
                  </a:lnTo>
                  <a:lnTo>
                    <a:pt x="36206" y="113506"/>
                  </a:lnTo>
                  <a:cubicBezTo>
                    <a:pt x="33974" y="113506"/>
                    <a:pt x="31801" y="112782"/>
                    <a:pt x="30015" y="111442"/>
                  </a:cubicBezTo>
                  <a:cubicBezTo>
                    <a:pt x="8696" y="95453"/>
                    <a:pt x="0" y="67616"/>
                    <a:pt x="8427" y="42334"/>
                  </a:cubicBezTo>
                  <a:cubicBezTo>
                    <a:pt x="16854" y="17053"/>
                    <a:pt x="40513" y="0"/>
                    <a:pt x="67163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76947645" name="Google Shape;808;p47"/>
          <p:cNvSpPr txBox="1"/>
          <p:nvPr/>
        </p:nvSpPr>
        <p:spPr bwMode="auto">
          <a:xfrm>
            <a:off x="6117194" y="2768561"/>
            <a:ext cx="1490722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切进 Project，你会看到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87587121" name="Google Shape;809;p47"/>
          <p:cNvSpPr txBox="1"/>
          <p:nvPr/>
        </p:nvSpPr>
        <p:spPr bwMode="auto">
          <a:xfrm flipH="0" flipV="0">
            <a:off x="5847873" y="2972513"/>
            <a:ext cx="2052506" cy="13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/ticker-scan 发现热门赛道潜力股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1064573" name="Google Shape;810;p47"/>
          <p:cNvSpPr txBox="1"/>
          <p:nvPr/>
        </p:nvSpPr>
        <p:spPr bwMode="auto">
          <a:xfrm flipH="0" flipV="0">
            <a:off x="5847873" y="3129676"/>
            <a:ext cx="1890889" cy="13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/stock-analyze 个股完整分析报告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3033840" name="Google Shape;811;p47"/>
          <p:cNvSpPr txBox="1"/>
          <p:nvPr/>
        </p:nvSpPr>
        <p:spPr bwMode="auto">
          <a:xfrm>
            <a:off x="5847874" y="3286839"/>
            <a:ext cx="1497937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/stock-entry 买入计划与仓位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2968383" name="Google Shape;812;p47"/>
          <p:cNvSpPr txBox="1"/>
          <p:nvPr/>
        </p:nvSpPr>
        <p:spPr bwMode="auto">
          <a:xfrm>
            <a:off x="5847874" y="3444002"/>
            <a:ext cx="1612952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/stock-exit 止盈止损执行计划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3612441" name="Google Shape;813;p47"/>
          <p:cNvSpPr txBox="1"/>
          <p:nvPr/>
        </p:nvSpPr>
        <p:spPr bwMode="auto">
          <a:xfrm flipH="0" flipV="0">
            <a:off x="5847873" y="3729751"/>
            <a:ext cx="2242900" cy="13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不是孤立工具——是持续积累的投研系统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8628657" name="Google Shape;814;p47"/>
          <p:cNvSpPr txBox="1"/>
          <p:nvPr/>
        </p:nvSpPr>
        <p:spPr bwMode="auto">
          <a:xfrm>
            <a:off x="8399836" y="4921687"/>
            <a:ext cx="296250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11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5721500" name="Google Shape;322;p40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7164392" name="Google Shape;323;p40"/>
          <p:cNvSpPr/>
          <p:nvPr/>
        </p:nvSpPr>
        <p:spPr bwMode="auto"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757353" name="Google Shape;324;p40"/>
          <p:cNvSpPr/>
          <p:nvPr/>
        </p:nvSpPr>
        <p:spPr bwMode="auto">
          <a:xfrm>
            <a:off x="457200" y="214313"/>
            <a:ext cx="35719" cy="314325"/>
          </a:xfrm>
          <a:prstGeom prst="roundRect">
            <a:avLst>
              <a:gd name="adj" fmla="val 40000"/>
            </a:avLst>
          </a:prstGeom>
          <a:solidFill>
            <a:srgbClr val="EF444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7938199" name="Google Shape;325;p40"/>
          <p:cNvSpPr txBox="1"/>
          <p:nvPr/>
        </p:nvSpPr>
        <p:spPr bwMode="auto">
          <a:xfrm flipH="0" flipV="0">
            <a:off x="560070" y="195737"/>
            <a:ext cx="4717857" cy="323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AI 炒股辅助分析，不是万能工具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8931094" name="Google Shape;326;p40"/>
          <p:cNvSpPr txBox="1"/>
          <p:nvPr/>
        </p:nvSpPr>
        <p:spPr bwMode="auto">
          <a:xfrm flipH="0" flipV="0">
            <a:off x="574357" y="488632"/>
            <a:ext cx="2788427" cy="150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AI 让你的方法论更可执行 — 但最终决策与责任，还是在你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4497569" name="Google Shape;327;p40"/>
          <p:cNvSpPr/>
          <p:nvPr/>
        </p:nvSpPr>
        <p:spPr bwMode="auto">
          <a:xfrm>
            <a:off x="457200" y="714375"/>
            <a:ext cx="8229600" cy="7144"/>
          </a:xfrm>
          <a:custGeom>
            <a:avLst/>
            <a:gdLst/>
            <a:ahLst/>
            <a:cxnLst/>
            <a:rect l="l" t="t" r="r" b="b"/>
            <a:pathLst>
              <a:path w="10972800" h="9525" fill="norm" stroke="1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2017788" name="Google Shape;328;p40"/>
          <p:cNvSpPr/>
          <p:nvPr/>
        </p:nvSpPr>
        <p:spPr bwMode="auto">
          <a:xfrm>
            <a:off x="457200" y="857250"/>
            <a:ext cx="8229600" cy="9286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4274550" name="Google Shape;329;p40"/>
          <p:cNvSpPr/>
          <p:nvPr/>
        </p:nvSpPr>
        <p:spPr bwMode="auto">
          <a:xfrm>
            <a:off x="457200" y="857250"/>
            <a:ext cx="42863" cy="928688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6214475" name="Google Shape;330;p40"/>
          <p:cNvSpPr txBox="1"/>
          <p:nvPr/>
        </p:nvSpPr>
        <p:spPr bwMode="auto">
          <a:xfrm>
            <a:off x="7964574" y="1134428"/>
            <a:ext cx="630786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  <a:defRPr/>
            </a:pPr>
            <a:r>
              <a:rPr lang="en" sz="4100" b="1" i="0" u="none" strike="noStrike" cap="none">
                <a:solidFill>
                  <a:srgbClr val="EF4444"/>
                </a:solidFill>
                <a:latin typeface="Arial"/>
                <a:ea typeface="Arial"/>
                <a:cs typeface="Arial"/>
              </a:rPr>
              <a:t>01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7917773" name="Google Shape;331;p40"/>
          <p:cNvSpPr/>
          <p:nvPr/>
        </p:nvSpPr>
        <p:spPr bwMode="auto">
          <a:xfrm>
            <a:off x="636314" y="1015037"/>
            <a:ext cx="198880" cy="172575"/>
          </a:xfrm>
          <a:custGeom>
            <a:avLst/>
            <a:gdLst/>
            <a:ahLst/>
            <a:cxnLst/>
            <a:rect l="l" t="t" r="r" b="b"/>
            <a:pathLst>
              <a:path w="265173" h="230100" fill="norm" stroke="1" extrusionOk="0">
                <a:moveTo>
                  <a:pt x="132656" y="0"/>
                </a:moveTo>
                <a:cubicBezTo>
                  <a:pt x="144026" y="0"/>
                  <a:pt x="154623" y="5560"/>
                  <a:pt x="161112" y="14847"/>
                </a:cubicBezTo>
                <a:lnTo>
                  <a:pt x="162362" y="16752"/>
                </a:lnTo>
                <a:lnTo>
                  <a:pt x="258969" y="178058"/>
                </a:lnTo>
                <a:cubicBezTo>
                  <a:pt x="264937" y="188394"/>
                  <a:pt x="265173" y="201073"/>
                  <a:pt x="259594" y="211624"/>
                </a:cubicBezTo>
                <a:cubicBezTo>
                  <a:pt x="254015" y="222175"/>
                  <a:pt x="243404" y="229118"/>
                  <a:pt x="231502" y="230005"/>
                </a:cubicBezTo>
                <a:lnTo>
                  <a:pt x="229180" y="230100"/>
                </a:lnTo>
                <a:lnTo>
                  <a:pt x="36001" y="230100"/>
                </a:lnTo>
                <a:cubicBezTo>
                  <a:pt x="24087" y="229966"/>
                  <a:pt x="13075" y="223728"/>
                  <a:pt x="6835" y="213578"/>
                </a:cubicBezTo>
                <a:cubicBezTo>
                  <a:pt x="595" y="203427"/>
                  <a:pt x="0" y="190785"/>
                  <a:pt x="5259" y="180094"/>
                </a:cubicBezTo>
                <a:lnTo>
                  <a:pt x="6438" y="177891"/>
                </a:lnTo>
                <a:lnTo>
                  <a:pt x="102997" y="16704"/>
                </a:lnTo>
                <a:cubicBezTo>
                  <a:pt x="109285" y="6336"/>
                  <a:pt x="120530" y="3"/>
                  <a:pt x="132656" y="0"/>
                </a:cubicBezTo>
                <a:close/>
                <a:moveTo>
                  <a:pt x="132775" y="158710"/>
                </a:moveTo>
                <a:lnTo>
                  <a:pt x="131263" y="158794"/>
                </a:lnTo>
                <a:cubicBezTo>
                  <a:pt x="125273" y="159506"/>
                  <a:pt x="120763" y="164585"/>
                  <a:pt x="120763" y="170617"/>
                </a:cubicBezTo>
                <a:cubicBezTo>
                  <a:pt x="120763" y="176648"/>
                  <a:pt x="125273" y="181727"/>
                  <a:pt x="131263" y="182439"/>
                </a:cubicBezTo>
                <a:lnTo>
                  <a:pt x="132656" y="182523"/>
                </a:lnTo>
                <a:lnTo>
                  <a:pt x="134168" y="182439"/>
                </a:lnTo>
                <a:cubicBezTo>
                  <a:pt x="140157" y="181727"/>
                  <a:pt x="144668" y="176648"/>
                  <a:pt x="144668" y="170617"/>
                </a:cubicBezTo>
                <a:cubicBezTo>
                  <a:pt x="144668" y="164585"/>
                  <a:pt x="140157" y="159506"/>
                  <a:pt x="134168" y="158794"/>
                </a:cubicBezTo>
                <a:lnTo>
                  <a:pt x="132775" y="158710"/>
                </a:lnTo>
                <a:close/>
                <a:moveTo>
                  <a:pt x="132656" y="75367"/>
                </a:moveTo>
                <a:cubicBezTo>
                  <a:pt x="126620" y="75367"/>
                  <a:pt x="121539" y="79885"/>
                  <a:pt x="120833" y="85880"/>
                </a:cubicBezTo>
                <a:lnTo>
                  <a:pt x="120750" y="87273"/>
                </a:lnTo>
                <a:lnTo>
                  <a:pt x="120750" y="134898"/>
                </a:lnTo>
                <a:lnTo>
                  <a:pt x="120833" y="136291"/>
                </a:lnTo>
                <a:cubicBezTo>
                  <a:pt x="121545" y="142280"/>
                  <a:pt x="126624" y="146791"/>
                  <a:pt x="132656" y="146791"/>
                </a:cubicBezTo>
                <a:cubicBezTo>
                  <a:pt x="138688" y="146791"/>
                  <a:pt x="143766" y="142280"/>
                  <a:pt x="144479" y="136291"/>
                </a:cubicBezTo>
                <a:lnTo>
                  <a:pt x="144562" y="134898"/>
                </a:lnTo>
                <a:lnTo>
                  <a:pt x="144562" y="87273"/>
                </a:lnTo>
                <a:lnTo>
                  <a:pt x="144479" y="85880"/>
                </a:lnTo>
                <a:cubicBezTo>
                  <a:pt x="143773" y="79885"/>
                  <a:pt x="138692" y="75367"/>
                  <a:pt x="132656" y="75367"/>
                </a:cubicBezTo>
                <a:close/>
              </a:path>
            </a:pathLst>
          </a:custGeom>
          <a:solidFill>
            <a:srgbClr val="EF444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9024159" name="Google Shape;332;p40"/>
          <p:cNvSpPr txBox="1"/>
          <p:nvPr/>
        </p:nvSpPr>
        <p:spPr bwMode="auto">
          <a:xfrm flipH="0" flipV="0">
            <a:off x="914400" y="1035843"/>
            <a:ext cx="3766700" cy="183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辅助分析，不替你下单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5366081" name="Google Shape;333;p40"/>
          <p:cNvSpPr txBox="1"/>
          <p:nvPr/>
        </p:nvSpPr>
        <p:spPr bwMode="auto">
          <a:xfrm>
            <a:off x="617934" y="1280517"/>
            <a:ext cx="4488508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AI 帮你跑数据、生成报告、筛选候选股 · 但它不会替你执行交易，每一笔买卖都是你的决定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080668" name="Google Shape;334;p40"/>
          <p:cNvSpPr txBox="1"/>
          <p:nvPr/>
        </p:nvSpPr>
        <p:spPr bwMode="auto">
          <a:xfrm>
            <a:off x="617934" y="1466255"/>
            <a:ext cx="238128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EF4444"/>
                </a:solidFill>
                <a:latin typeface="Arial"/>
                <a:ea typeface="Arial"/>
                <a:cs typeface="Arial"/>
              </a:rPr>
              <a:t>当前定位：AI 做判断助理，不做自动交易机器人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4107818" name="Google Shape;335;p40"/>
          <p:cNvSpPr/>
          <p:nvPr/>
        </p:nvSpPr>
        <p:spPr bwMode="auto">
          <a:xfrm>
            <a:off x="457200" y="1900238"/>
            <a:ext cx="8229600" cy="9286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4803041" name="Google Shape;336;p40"/>
          <p:cNvSpPr/>
          <p:nvPr/>
        </p:nvSpPr>
        <p:spPr bwMode="auto">
          <a:xfrm>
            <a:off x="457200" y="1900238"/>
            <a:ext cx="42863" cy="928688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0386515" name="Google Shape;337;p40"/>
          <p:cNvSpPr txBox="1"/>
          <p:nvPr/>
        </p:nvSpPr>
        <p:spPr bwMode="auto">
          <a:xfrm>
            <a:off x="7809305" y="2177415"/>
            <a:ext cx="78605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  <a:defRPr/>
            </a:pPr>
            <a:r>
              <a:rPr lang="en" sz="41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02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4177253" name="Google Shape;338;p40"/>
          <p:cNvSpPr/>
          <p:nvPr/>
        </p:nvSpPr>
        <p:spPr bwMode="auto">
          <a:xfrm>
            <a:off x="663965" y="2060972"/>
            <a:ext cx="143684" cy="181905"/>
          </a:xfrm>
          <a:custGeom>
            <a:avLst/>
            <a:gdLst/>
            <a:ahLst/>
            <a:cxnLst/>
            <a:rect l="l" t="t" r="r" b="b"/>
            <a:pathLst>
              <a:path w="191578" h="242542" fill="norm" stroke="1" extrusionOk="0">
                <a:moveTo>
                  <a:pt x="107695" y="0"/>
                </a:moveTo>
                <a:lnTo>
                  <a:pt x="107910" y="12"/>
                </a:lnTo>
                <a:lnTo>
                  <a:pt x="108100" y="24"/>
                </a:lnTo>
                <a:lnTo>
                  <a:pt x="109088" y="83"/>
                </a:lnTo>
                <a:lnTo>
                  <a:pt x="109219" y="107"/>
                </a:lnTo>
                <a:lnTo>
                  <a:pt x="109350" y="107"/>
                </a:lnTo>
                <a:lnTo>
                  <a:pt x="109803" y="214"/>
                </a:lnTo>
                <a:lnTo>
                  <a:pt x="110422" y="310"/>
                </a:lnTo>
                <a:lnTo>
                  <a:pt x="110612" y="381"/>
                </a:lnTo>
                <a:lnTo>
                  <a:pt x="110743" y="393"/>
                </a:lnTo>
                <a:lnTo>
                  <a:pt x="111089" y="524"/>
                </a:lnTo>
                <a:lnTo>
                  <a:pt x="111708" y="691"/>
                </a:lnTo>
                <a:lnTo>
                  <a:pt x="111934" y="798"/>
                </a:lnTo>
                <a:lnTo>
                  <a:pt x="112113" y="845"/>
                </a:lnTo>
                <a:lnTo>
                  <a:pt x="112446" y="1012"/>
                </a:lnTo>
                <a:lnTo>
                  <a:pt x="112922" y="1214"/>
                </a:lnTo>
                <a:lnTo>
                  <a:pt x="113172" y="1357"/>
                </a:lnTo>
                <a:lnTo>
                  <a:pt x="113434" y="1476"/>
                </a:lnTo>
                <a:lnTo>
                  <a:pt x="113708" y="1655"/>
                </a:lnTo>
                <a:lnTo>
                  <a:pt x="114077" y="1857"/>
                </a:lnTo>
                <a:lnTo>
                  <a:pt x="114482" y="2143"/>
                </a:lnTo>
                <a:lnTo>
                  <a:pt x="114696" y="2274"/>
                </a:lnTo>
                <a:lnTo>
                  <a:pt x="114851" y="2417"/>
                </a:lnTo>
                <a:lnTo>
                  <a:pt x="115137" y="2619"/>
                </a:lnTo>
                <a:lnTo>
                  <a:pt x="115589" y="3024"/>
                </a:lnTo>
                <a:lnTo>
                  <a:pt x="115851" y="3227"/>
                </a:lnTo>
                <a:lnTo>
                  <a:pt x="115946" y="3346"/>
                </a:lnTo>
                <a:lnTo>
                  <a:pt x="116113" y="3489"/>
                </a:lnTo>
                <a:lnTo>
                  <a:pt x="116542" y="3977"/>
                </a:lnTo>
                <a:lnTo>
                  <a:pt x="116851" y="4298"/>
                </a:lnTo>
                <a:lnTo>
                  <a:pt x="116923" y="4405"/>
                </a:lnTo>
                <a:cubicBezTo>
                  <a:pt x="118351" y="6156"/>
                  <a:pt x="119256" y="8239"/>
                  <a:pt x="119518" y="10513"/>
                </a:cubicBezTo>
                <a:lnTo>
                  <a:pt x="119530" y="10656"/>
                </a:lnTo>
                <a:lnTo>
                  <a:pt x="119554" y="11144"/>
                </a:lnTo>
                <a:lnTo>
                  <a:pt x="119602" y="11906"/>
                </a:lnTo>
                <a:lnTo>
                  <a:pt x="119602" y="83344"/>
                </a:lnTo>
                <a:lnTo>
                  <a:pt x="179133" y="83344"/>
                </a:lnTo>
                <a:cubicBezTo>
                  <a:pt x="183380" y="83343"/>
                  <a:pt x="187306" y="85604"/>
                  <a:pt x="189436" y="89278"/>
                </a:cubicBezTo>
                <a:cubicBezTo>
                  <a:pt x="191566" y="92952"/>
                  <a:pt x="191578" y="97482"/>
                  <a:pt x="189467" y="101167"/>
                </a:cubicBezTo>
                <a:lnTo>
                  <a:pt x="188753" y="102251"/>
                </a:lnTo>
                <a:lnTo>
                  <a:pt x="93503" y="233220"/>
                </a:lnTo>
                <a:cubicBezTo>
                  <a:pt x="86740" y="242542"/>
                  <a:pt x="71977" y="237744"/>
                  <a:pt x="71977" y="226219"/>
                </a:cubicBezTo>
                <a:lnTo>
                  <a:pt x="71977" y="154781"/>
                </a:lnTo>
                <a:lnTo>
                  <a:pt x="12445" y="154781"/>
                </a:lnTo>
                <a:cubicBezTo>
                  <a:pt x="8198" y="154782"/>
                  <a:pt x="4273" y="152521"/>
                  <a:pt x="2142" y="148847"/>
                </a:cubicBezTo>
                <a:cubicBezTo>
                  <a:pt x="12" y="145173"/>
                  <a:pt x="0" y="140643"/>
                  <a:pt x="2111" y="136958"/>
                </a:cubicBezTo>
                <a:lnTo>
                  <a:pt x="2825" y="135874"/>
                </a:lnTo>
                <a:lnTo>
                  <a:pt x="98075" y="4905"/>
                </a:lnTo>
                <a:lnTo>
                  <a:pt x="98194" y="4751"/>
                </a:lnTo>
                <a:lnTo>
                  <a:pt x="98408" y="4465"/>
                </a:lnTo>
                <a:lnTo>
                  <a:pt x="98801" y="4012"/>
                </a:lnTo>
                <a:lnTo>
                  <a:pt x="99016" y="3750"/>
                </a:lnTo>
                <a:lnTo>
                  <a:pt x="99123" y="3655"/>
                </a:lnTo>
                <a:lnTo>
                  <a:pt x="99278" y="3489"/>
                </a:lnTo>
                <a:lnTo>
                  <a:pt x="99754" y="3060"/>
                </a:lnTo>
                <a:lnTo>
                  <a:pt x="100087" y="2750"/>
                </a:lnTo>
                <a:lnTo>
                  <a:pt x="100182" y="2679"/>
                </a:lnTo>
                <a:cubicBezTo>
                  <a:pt x="101578" y="1537"/>
                  <a:pt x="103215" y="727"/>
                  <a:pt x="104969" y="310"/>
                </a:cubicBezTo>
                <a:lnTo>
                  <a:pt x="105100" y="298"/>
                </a:lnTo>
                <a:lnTo>
                  <a:pt x="105421" y="238"/>
                </a:lnTo>
                <a:lnTo>
                  <a:pt x="106302" y="83"/>
                </a:lnTo>
                <a:lnTo>
                  <a:pt x="106433" y="71"/>
                </a:lnTo>
                <a:lnTo>
                  <a:pt x="106921" y="48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1578004" name="Google Shape;339;p40"/>
          <p:cNvSpPr txBox="1"/>
          <p:nvPr/>
        </p:nvSpPr>
        <p:spPr bwMode="auto">
          <a:xfrm>
            <a:off x="914400" y="2078831"/>
            <a:ext cx="261639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简化判断，不替代判断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6046824" name="Google Shape;340;p40"/>
          <p:cNvSpPr txBox="1"/>
          <p:nvPr/>
        </p:nvSpPr>
        <p:spPr bwMode="auto">
          <a:xfrm flipH="0" flipV="0">
            <a:off x="617933" y="2323504"/>
            <a:ext cx="4739579" cy="13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把你的方法论转成数据，让决策更有依据 · 但市场情绪、突发事件、个人风险偏好——AI 看不全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6561839" name="Google Shape;341;p40"/>
          <p:cNvSpPr txBox="1"/>
          <p:nvPr/>
        </p:nvSpPr>
        <p:spPr bwMode="auto">
          <a:xfrm>
            <a:off x="617934" y="2509242"/>
            <a:ext cx="2522994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AI 给你更好的信息输入，最终判断权还是在你手里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39964744" name="Google Shape;342;p40"/>
          <p:cNvSpPr/>
          <p:nvPr/>
        </p:nvSpPr>
        <p:spPr bwMode="auto">
          <a:xfrm>
            <a:off x="457200" y="2943225"/>
            <a:ext cx="8229600" cy="9286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2098641" name="Google Shape;343;p40"/>
          <p:cNvSpPr/>
          <p:nvPr/>
        </p:nvSpPr>
        <p:spPr bwMode="auto">
          <a:xfrm>
            <a:off x="457200" y="2943225"/>
            <a:ext cx="42863" cy="928688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5388199" name="Google Shape;344;p40"/>
          <p:cNvSpPr txBox="1"/>
          <p:nvPr/>
        </p:nvSpPr>
        <p:spPr bwMode="auto">
          <a:xfrm>
            <a:off x="7809305" y="3220402"/>
            <a:ext cx="78605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  <a:defRPr/>
            </a:pPr>
            <a:r>
              <a:rPr lang="en" sz="4100" b="1" i="0" u="none" strike="noStrike" cap="none">
                <a:solidFill>
                  <a:srgbClr val="D97706"/>
                </a:solidFill>
                <a:latin typeface="Arial"/>
                <a:ea typeface="Arial"/>
                <a:cs typeface="Arial"/>
              </a:rPr>
              <a:t>03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900233449" name="Google Shape;345;p40"/>
          <p:cNvGrpSpPr/>
          <p:nvPr/>
        </p:nvGrpSpPr>
        <p:grpSpPr bwMode="auto">
          <a:xfrm>
            <a:off x="655439" y="3112889"/>
            <a:ext cx="160735" cy="160735"/>
            <a:chOff x="873919" y="4150519"/>
            <a:chExt cx="214313" cy="214313"/>
          </a:xfrm>
        </p:grpSpPr>
        <p:sp>
          <p:nvSpPr>
            <p:cNvPr id="346" name="Google Shape;346;p40"/>
            <p:cNvSpPr/>
            <p:nvPr/>
          </p:nvSpPr>
          <p:spPr bwMode="auto">
            <a:xfrm>
              <a:off x="873919" y="4293394"/>
              <a:ext cx="71438" cy="71438"/>
            </a:xfrm>
            <a:custGeom>
              <a:avLst/>
              <a:gdLst/>
              <a:ahLst/>
              <a:cxnLst/>
              <a:rect l="l" t="t" r="r" b="b"/>
              <a:pathLst>
                <a:path w="71438" h="71438" fill="norm" stroke="1" extrusionOk="0">
                  <a:moveTo>
                    <a:pt x="11906" y="0"/>
                  </a:moveTo>
                  <a:cubicBezTo>
                    <a:pt x="18482" y="0"/>
                    <a:pt x="23812" y="5331"/>
                    <a:pt x="23812" y="11906"/>
                  </a:cubicBezTo>
                  <a:lnTo>
                    <a:pt x="23812" y="35719"/>
                  </a:lnTo>
                  <a:cubicBezTo>
                    <a:pt x="23812" y="42294"/>
                    <a:pt x="29143" y="47625"/>
                    <a:pt x="35719" y="47625"/>
                  </a:cubicBezTo>
                  <a:lnTo>
                    <a:pt x="59531" y="47625"/>
                  </a:lnTo>
                  <a:cubicBezTo>
                    <a:pt x="66107" y="47625"/>
                    <a:pt x="71438" y="52956"/>
                    <a:pt x="71438" y="59531"/>
                  </a:cubicBezTo>
                  <a:cubicBezTo>
                    <a:pt x="71438" y="66107"/>
                    <a:pt x="66107" y="71438"/>
                    <a:pt x="59531" y="71438"/>
                  </a:cubicBezTo>
                  <a:lnTo>
                    <a:pt x="35719" y="71438"/>
                  </a:lnTo>
                  <a:cubicBezTo>
                    <a:pt x="15992" y="71438"/>
                    <a:pt x="0" y="55446"/>
                    <a:pt x="0" y="35719"/>
                  </a:cubicBezTo>
                  <a:lnTo>
                    <a:pt x="0" y="11906"/>
                  </a:lnTo>
                  <a:cubicBezTo>
                    <a:pt x="0" y="5331"/>
                    <a:pt x="5331" y="0"/>
                    <a:pt x="11906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7" name="Google Shape;347;p40"/>
            <p:cNvSpPr/>
            <p:nvPr/>
          </p:nvSpPr>
          <p:spPr bwMode="auto">
            <a:xfrm>
              <a:off x="1016794" y="4293394"/>
              <a:ext cx="71438" cy="71438"/>
            </a:xfrm>
            <a:custGeom>
              <a:avLst/>
              <a:gdLst/>
              <a:ahLst/>
              <a:cxnLst/>
              <a:rect l="l" t="t" r="r" b="b"/>
              <a:pathLst>
                <a:path w="71438" h="71438" fill="norm" stroke="1" extrusionOk="0">
                  <a:moveTo>
                    <a:pt x="59531" y="0"/>
                  </a:moveTo>
                  <a:cubicBezTo>
                    <a:pt x="66107" y="0"/>
                    <a:pt x="71438" y="5331"/>
                    <a:pt x="71438" y="11906"/>
                  </a:cubicBezTo>
                  <a:lnTo>
                    <a:pt x="71438" y="35719"/>
                  </a:lnTo>
                  <a:cubicBezTo>
                    <a:pt x="71438" y="55446"/>
                    <a:pt x="55446" y="71438"/>
                    <a:pt x="35719" y="71438"/>
                  </a:cubicBezTo>
                  <a:lnTo>
                    <a:pt x="11906" y="71438"/>
                  </a:lnTo>
                  <a:cubicBezTo>
                    <a:pt x="5331" y="71438"/>
                    <a:pt x="0" y="66107"/>
                    <a:pt x="0" y="59531"/>
                  </a:cubicBezTo>
                  <a:cubicBezTo>
                    <a:pt x="0" y="52956"/>
                    <a:pt x="5331" y="47625"/>
                    <a:pt x="11906" y="47625"/>
                  </a:cubicBezTo>
                  <a:lnTo>
                    <a:pt x="35719" y="47625"/>
                  </a:lnTo>
                  <a:cubicBezTo>
                    <a:pt x="42294" y="47625"/>
                    <a:pt x="47625" y="42294"/>
                    <a:pt x="47625" y="35719"/>
                  </a:cubicBezTo>
                  <a:lnTo>
                    <a:pt x="47625" y="11906"/>
                  </a:lnTo>
                  <a:cubicBezTo>
                    <a:pt x="47625" y="5331"/>
                    <a:pt x="52956" y="0"/>
                    <a:pt x="59531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8" name="Google Shape;348;p40"/>
            <p:cNvSpPr/>
            <p:nvPr/>
          </p:nvSpPr>
          <p:spPr bwMode="auto">
            <a:xfrm>
              <a:off x="921543" y="4198144"/>
              <a:ext cx="120086" cy="120086"/>
            </a:xfrm>
            <a:custGeom>
              <a:avLst/>
              <a:gdLst/>
              <a:ahLst/>
              <a:cxnLst/>
              <a:rect l="l" t="t" r="r" b="b"/>
              <a:pathLst>
                <a:path w="120086" h="120086" fill="norm" stroke="1" extrusionOk="0">
                  <a:moveTo>
                    <a:pt x="47625" y="0"/>
                  </a:moveTo>
                  <a:cubicBezTo>
                    <a:pt x="64716" y="0"/>
                    <a:pt x="80497" y="9158"/>
                    <a:pt x="88976" y="23998"/>
                  </a:cubicBezTo>
                  <a:cubicBezTo>
                    <a:pt x="97455" y="38837"/>
                    <a:pt x="97332" y="57083"/>
                    <a:pt x="88654" y="71807"/>
                  </a:cubicBezTo>
                  <a:lnTo>
                    <a:pt x="115574" y="98739"/>
                  </a:lnTo>
                  <a:cubicBezTo>
                    <a:pt x="120086" y="103410"/>
                    <a:pt x="120022" y="110836"/>
                    <a:pt x="115429" y="115429"/>
                  </a:cubicBezTo>
                  <a:cubicBezTo>
                    <a:pt x="110836" y="120022"/>
                    <a:pt x="103410" y="120086"/>
                    <a:pt x="98739" y="115574"/>
                  </a:cubicBezTo>
                  <a:lnTo>
                    <a:pt x="71807" y="88666"/>
                  </a:lnTo>
                  <a:lnTo>
                    <a:pt x="71438" y="88868"/>
                  </a:lnTo>
                  <a:cubicBezTo>
                    <a:pt x="56702" y="97376"/>
                    <a:pt x="38548" y="97376"/>
                    <a:pt x="23813" y="88869"/>
                  </a:cubicBezTo>
                  <a:cubicBezTo>
                    <a:pt x="9078" y="80361"/>
                    <a:pt x="0" y="64640"/>
                    <a:pt x="0" y="47625"/>
                  </a:cubicBezTo>
                  <a:lnTo>
                    <a:pt x="60" y="45244"/>
                  </a:lnTo>
                  <a:cubicBezTo>
                    <a:pt x="1328" y="19899"/>
                    <a:pt x="22248" y="0"/>
                    <a:pt x="47625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49" name="Google Shape;349;p40"/>
            <p:cNvSpPr/>
            <p:nvPr/>
          </p:nvSpPr>
          <p:spPr bwMode="auto">
            <a:xfrm>
              <a:off x="873919" y="4150519"/>
              <a:ext cx="71438" cy="71438"/>
            </a:xfrm>
            <a:custGeom>
              <a:avLst/>
              <a:gdLst/>
              <a:ahLst/>
              <a:cxnLst/>
              <a:rect l="l" t="t" r="r" b="b"/>
              <a:pathLst>
                <a:path w="71438" h="71438" fill="norm" stroke="1" extrusionOk="0">
                  <a:moveTo>
                    <a:pt x="59531" y="0"/>
                  </a:moveTo>
                  <a:cubicBezTo>
                    <a:pt x="66107" y="0"/>
                    <a:pt x="71438" y="5331"/>
                    <a:pt x="71438" y="11906"/>
                  </a:cubicBezTo>
                  <a:cubicBezTo>
                    <a:pt x="71438" y="18482"/>
                    <a:pt x="66107" y="23812"/>
                    <a:pt x="59531" y="23812"/>
                  </a:cubicBezTo>
                  <a:lnTo>
                    <a:pt x="35719" y="23812"/>
                  </a:lnTo>
                  <a:cubicBezTo>
                    <a:pt x="29143" y="23812"/>
                    <a:pt x="23812" y="29143"/>
                    <a:pt x="23812" y="35719"/>
                  </a:cubicBezTo>
                  <a:lnTo>
                    <a:pt x="23812" y="59531"/>
                  </a:lnTo>
                  <a:cubicBezTo>
                    <a:pt x="23812" y="66107"/>
                    <a:pt x="18482" y="71438"/>
                    <a:pt x="11906" y="71438"/>
                  </a:cubicBezTo>
                  <a:cubicBezTo>
                    <a:pt x="5331" y="71438"/>
                    <a:pt x="0" y="66107"/>
                    <a:pt x="0" y="59531"/>
                  </a:cubicBezTo>
                  <a:lnTo>
                    <a:pt x="0" y="35719"/>
                  </a:lnTo>
                  <a:cubicBezTo>
                    <a:pt x="0" y="15992"/>
                    <a:pt x="15992" y="0"/>
                    <a:pt x="35719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0" name="Google Shape;350;p40"/>
            <p:cNvSpPr/>
            <p:nvPr/>
          </p:nvSpPr>
          <p:spPr bwMode="auto">
            <a:xfrm>
              <a:off x="1016794" y="4150519"/>
              <a:ext cx="71438" cy="71438"/>
            </a:xfrm>
            <a:custGeom>
              <a:avLst/>
              <a:gdLst/>
              <a:ahLst/>
              <a:cxnLst/>
              <a:rect l="l" t="t" r="r" b="b"/>
              <a:pathLst>
                <a:path w="71438" h="71438" fill="norm" stroke="1" extrusionOk="0">
                  <a:moveTo>
                    <a:pt x="35719" y="0"/>
                  </a:moveTo>
                  <a:cubicBezTo>
                    <a:pt x="55446" y="0"/>
                    <a:pt x="71438" y="15992"/>
                    <a:pt x="71438" y="35719"/>
                  </a:cubicBezTo>
                  <a:lnTo>
                    <a:pt x="71438" y="59531"/>
                  </a:lnTo>
                  <a:cubicBezTo>
                    <a:pt x="71438" y="66107"/>
                    <a:pt x="66107" y="71438"/>
                    <a:pt x="59531" y="71438"/>
                  </a:cubicBezTo>
                  <a:cubicBezTo>
                    <a:pt x="52956" y="71438"/>
                    <a:pt x="47625" y="66107"/>
                    <a:pt x="47625" y="59531"/>
                  </a:cubicBezTo>
                  <a:lnTo>
                    <a:pt x="47625" y="35719"/>
                  </a:lnTo>
                  <a:cubicBezTo>
                    <a:pt x="47625" y="29143"/>
                    <a:pt x="42294" y="23812"/>
                    <a:pt x="35719" y="23812"/>
                  </a:cubicBezTo>
                  <a:lnTo>
                    <a:pt x="11906" y="23812"/>
                  </a:lnTo>
                  <a:cubicBezTo>
                    <a:pt x="5331" y="23812"/>
                    <a:pt x="0" y="18482"/>
                    <a:pt x="0" y="11906"/>
                  </a:cubicBezTo>
                  <a:cubicBezTo>
                    <a:pt x="0" y="5331"/>
                    <a:pt x="5331" y="0"/>
                    <a:pt x="11906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94662981" name="Google Shape;351;p40"/>
          <p:cNvSpPr txBox="1"/>
          <p:nvPr/>
        </p:nvSpPr>
        <p:spPr bwMode="auto">
          <a:xfrm flipH="0" flipV="0">
            <a:off x="914399" y="3121818"/>
            <a:ext cx="3293184" cy="16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决策在你，责任也在你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6650608" name="Google Shape;352;p40"/>
          <p:cNvSpPr txBox="1"/>
          <p:nvPr/>
        </p:nvSpPr>
        <p:spPr bwMode="auto">
          <a:xfrm flipH="0" flipV="0">
            <a:off x="617933" y="3366491"/>
            <a:ext cx="4304742" cy="13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AI 是工具，不是背锅侠 · 方法论赢了是你选对了框架，亏了也要从自己的决策里找原因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6950489" name="Google Shape;353;p40"/>
          <p:cNvSpPr txBox="1"/>
          <p:nvPr/>
        </p:nvSpPr>
        <p:spPr bwMode="auto">
          <a:xfrm flipH="0" flipV="0">
            <a:off x="617933" y="3552229"/>
            <a:ext cx="2841481" cy="13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D97706"/>
                </a:solidFill>
                <a:latin typeface="Arial"/>
                <a:ea typeface="Arial"/>
                <a:cs typeface="Arial"/>
              </a:rPr>
              <a:t>炒股的功课，终究要自己做；AI 帮你做得更高效、更有纪律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8017279" name="Google Shape;354;p40"/>
          <p:cNvSpPr/>
          <p:nvPr/>
        </p:nvSpPr>
        <p:spPr bwMode="auto">
          <a:xfrm>
            <a:off x="457200" y="4014788"/>
            <a:ext cx="8229600" cy="428625"/>
          </a:xfrm>
          <a:prstGeom prst="roundRect">
            <a:avLst>
              <a:gd name="adj" fmla="val 16667"/>
            </a:avLst>
          </a:prstGeom>
          <a:solidFill>
            <a:srgbClr val="FFF7ED"/>
          </a:solidFill>
          <a:ln w="9525" cap="flat" cmpd="sng">
            <a:solidFill>
              <a:srgbClr val="EA580C">
                <a:alpha val="3019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3254696" name="Google Shape;355;p40"/>
          <p:cNvSpPr txBox="1"/>
          <p:nvPr/>
        </p:nvSpPr>
        <p:spPr bwMode="auto">
          <a:xfrm>
            <a:off x="2299972" y="4155519"/>
            <a:ext cx="4544057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AI 让分析更快更系统——但炒股的功课终究要自己做，人为决策负责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4378783" name="Google Shape;356;p40"/>
          <p:cNvSpPr txBox="1"/>
          <p:nvPr/>
        </p:nvSpPr>
        <p:spPr bwMode="auto"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12 / 19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0135940" name="Google Shape;819;p48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5735124" name="Google Shape;820;p48"/>
          <p:cNvSpPr/>
          <p:nvPr/>
        </p:nvSpPr>
        <p:spPr bwMode="auto"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9694617" name="Google Shape;821;p48"/>
          <p:cNvSpPr txBox="1"/>
          <p:nvPr/>
        </p:nvSpPr>
        <p:spPr bwMode="auto">
          <a:xfrm>
            <a:off x="4205669" y="531495"/>
            <a:ext cx="732663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今晚分享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3952620" name="Google Shape;822;p48"/>
          <p:cNvSpPr txBox="1"/>
          <p:nvPr/>
        </p:nvSpPr>
        <p:spPr bwMode="auto">
          <a:xfrm>
            <a:off x="2348250" y="814399"/>
            <a:ext cx="4447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pPr>
            <a:r>
              <a:rPr lang="en" sz="23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两份干货 · 先打地基，再学出招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453227" name="Google Shape;823;p48"/>
          <p:cNvSpPr/>
          <p:nvPr/>
        </p:nvSpPr>
        <p:spPr bwMode="auto">
          <a:xfrm>
            <a:off x="628650" y="1357313"/>
            <a:ext cx="3629025" cy="2643188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7149675" name="Google Shape;824;p48"/>
          <p:cNvSpPr/>
          <p:nvPr/>
        </p:nvSpPr>
        <p:spPr bwMode="auto">
          <a:xfrm>
            <a:off x="628650" y="1357313"/>
            <a:ext cx="3629025" cy="42863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9011213" name="Google Shape;825;p48"/>
          <p:cNvSpPr/>
          <p:nvPr/>
        </p:nvSpPr>
        <p:spPr bwMode="auto">
          <a:xfrm>
            <a:off x="2043113" y="1600200"/>
            <a:ext cx="800100" cy="80010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793676939" name="Google Shape;826;p48"/>
          <p:cNvGrpSpPr/>
          <p:nvPr/>
        </p:nvGrpSpPr>
        <p:grpSpPr bwMode="auto">
          <a:xfrm>
            <a:off x="2271706" y="1828800"/>
            <a:ext cx="342913" cy="343437"/>
            <a:chOff x="3028942" y="2438400"/>
            <a:chExt cx="457217" cy="457916"/>
          </a:xfrm>
        </p:grpSpPr>
        <p:sp>
          <p:nvSpPr>
            <p:cNvPr id="827" name="Google Shape;827;p48"/>
            <p:cNvSpPr/>
            <p:nvPr/>
          </p:nvSpPr>
          <p:spPr bwMode="auto">
            <a:xfrm>
              <a:off x="3028942" y="2438400"/>
              <a:ext cx="152417" cy="457916"/>
            </a:xfrm>
            <a:custGeom>
              <a:avLst/>
              <a:gdLst/>
              <a:ahLst/>
              <a:cxnLst/>
              <a:rect l="l" t="t" r="r" b="b"/>
              <a:pathLst>
                <a:path w="152417" h="457916" fill="norm" stroke="1" extrusionOk="0">
                  <a:moveTo>
                    <a:pt x="76208" y="0"/>
                  </a:moveTo>
                  <a:cubicBezTo>
                    <a:pt x="89086" y="2"/>
                    <a:pt x="99924" y="9639"/>
                    <a:pt x="101431" y="22428"/>
                  </a:cubicBezTo>
                  <a:lnTo>
                    <a:pt x="101608" y="25400"/>
                  </a:lnTo>
                  <a:lnTo>
                    <a:pt x="101608" y="50800"/>
                  </a:lnTo>
                  <a:cubicBezTo>
                    <a:pt x="128193" y="50792"/>
                    <a:pt x="150288" y="71281"/>
                    <a:pt x="152281" y="97790"/>
                  </a:cubicBezTo>
                  <a:lnTo>
                    <a:pt x="152408" y="101600"/>
                  </a:lnTo>
                  <a:lnTo>
                    <a:pt x="152408" y="177800"/>
                  </a:lnTo>
                  <a:cubicBezTo>
                    <a:pt x="152417" y="204384"/>
                    <a:pt x="131928" y="226479"/>
                    <a:pt x="105418" y="228473"/>
                  </a:cubicBezTo>
                  <a:lnTo>
                    <a:pt x="101608" y="228600"/>
                  </a:lnTo>
                  <a:lnTo>
                    <a:pt x="101608" y="431800"/>
                  </a:lnTo>
                  <a:cubicBezTo>
                    <a:pt x="101594" y="445239"/>
                    <a:pt x="91113" y="456341"/>
                    <a:pt x="77697" y="457128"/>
                  </a:cubicBezTo>
                  <a:cubicBezTo>
                    <a:pt x="64281" y="457916"/>
                    <a:pt x="52573" y="448117"/>
                    <a:pt x="50986" y="434772"/>
                  </a:cubicBezTo>
                  <a:lnTo>
                    <a:pt x="50808" y="431800"/>
                  </a:lnTo>
                  <a:lnTo>
                    <a:pt x="50808" y="228600"/>
                  </a:lnTo>
                  <a:cubicBezTo>
                    <a:pt x="24224" y="228608"/>
                    <a:pt x="2129" y="208119"/>
                    <a:pt x="135" y="181610"/>
                  </a:cubicBezTo>
                  <a:lnTo>
                    <a:pt x="8" y="177800"/>
                  </a:lnTo>
                  <a:lnTo>
                    <a:pt x="8" y="101600"/>
                  </a:lnTo>
                  <a:cubicBezTo>
                    <a:pt x="0" y="75016"/>
                    <a:pt x="20489" y="52921"/>
                    <a:pt x="46998" y="50927"/>
                  </a:cubicBezTo>
                  <a:lnTo>
                    <a:pt x="50808" y="50800"/>
                  </a:lnTo>
                  <a:lnTo>
                    <a:pt x="50808" y="25400"/>
                  </a:lnTo>
                  <a:cubicBezTo>
                    <a:pt x="50808" y="11372"/>
                    <a:pt x="62180" y="0"/>
                    <a:pt x="76208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28" name="Google Shape;828;p48"/>
            <p:cNvSpPr/>
            <p:nvPr/>
          </p:nvSpPr>
          <p:spPr bwMode="auto">
            <a:xfrm>
              <a:off x="3181342" y="2438400"/>
              <a:ext cx="152417" cy="457916"/>
            </a:xfrm>
            <a:custGeom>
              <a:avLst/>
              <a:gdLst/>
              <a:ahLst/>
              <a:cxnLst/>
              <a:rect l="l" t="t" r="r" b="b"/>
              <a:pathLst>
                <a:path w="152417" h="457916" fill="norm" stroke="1" extrusionOk="0">
                  <a:moveTo>
                    <a:pt x="76208" y="0"/>
                  </a:moveTo>
                  <a:cubicBezTo>
                    <a:pt x="89086" y="2"/>
                    <a:pt x="99924" y="9639"/>
                    <a:pt x="101431" y="22428"/>
                  </a:cubicBezTo>
                  <a:lnTo>
                    <a:pt x="101608" y="25400"/>
                  </a:lnTo>
                  <a:lnTo>
                    <a:pt x="101608" y="254000"/>
                  </a:lnTo>
                  <a:cubicBezTo>
                    <a:pt x="128193" y="253992"/>
                    <a:pt x="150288" y="274481"/>
                    <a:pt x="152281" y="300990"/>
                  </a:cubicBezTo>
                  <a:lnTo>
                    <a:pt x="152408" y="304800"/>
                  </a:lnTo>
                  <a:lnTo>
                    <a:pt x="152408" y="381000"/>
                  </a:lnTo>
                  <a:cubicBezTo>
                    <a:pt x="152417" y="407584"/>
                    <a:pt x="131928" y="429679"/>
                    <a:pt x="105418" y="431673"/>
                  </a:cubicBezTo>
                  <a:lnTo>
                    <a:pt x="101608" y="431800"/>
                  </a:lnTo>
                  <a:cubicBezTo>
                    <a:pt x="101594" y="445239"/>
                    <a:pt x="91113" y="456341"/>
                    <a:pt x="77697" y="457128"/>
                  </a:cubicBezTo>
                  <a:cubicBezTo>
                    <a:pt x="64281" y="457916"/>
                    <a:pt x="52573" y="448117"/>
                    <a:pt x="50986" y="434772"/>
                  </a:cubicBezTo>
                  <a:lnTo>
                    <a:pt x="50808" y="431800"/>
                  </a:lnTo>
                  <a:lnTo>
                    <a:pt x="46998" y="431673"/>
                  </a:lnTo>
                  <a:cubicBezTo>
                    <a:pt x="22008" y="429795"/>
                    <a:pt x="2120" y="409972"/>
                    <a:pt x="161" y="384988"/>
                  </a:cubicBezTo>
                  <a:lnTo>
                    <a:pt x="8" y="381000"/>
                  </a:lnTo>
                  <a:lnTo>
                    <a:pt x="8" y="304800"/>
                  </a:lnTo>
                  <a:cubicBezTo>
                    <a:pt x="0" y="278216"/>
                    <a:pt x="20489" y="256121"/>
                    <a:pt x="46998" y="254127"/>
                  </a:cubicBezTo>
                  <a:lnTo>
                    <a:pt x="50808" y="254000"/>
                  </a:lnTo>
                  <a:lnTo>
                    <a:pt x="50808" y="25400"/>
                  </a:lnTo>
                  <a:cubicBezTo>
                    <a:pt x="50808" y="11372"/>
                    <a:pt x="62180" y="0"/>
                    <a:pt x="76208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29" name="Google Shape;829;p48"/>
            <p:cNvSpPr/>
            <p:nvPr/>
          </p:nvSpPr>
          <p:spPr bwMode="auto">
            <a:xfrm>
              <a:off x="3333742" y="2438400"/>
              <a:ext cx="152417" cy="457916"/>
            </a:xfrm>
            <a:custGeom>
              <a:avLst/>
              <a:gdLst/>
              <a:ahLst/>
              <a:cxnLst/>
              <a:rect l="l" t="t" r="r" b="b"/>
              <a:pathLst>
                <a:path w="152417" h="457916" fill="norm" stroke="1" extrusionOk="0">
                  <a:moveTo>
                    <a:pt x="76208" y="0"/>
                  </a:moveTo>
                  <a:cubicBezTo>
                    <a:pt x="89086" y="2"/>
                    <a:pt x="99924" y="9639"/>
                    <a:pt x="101431" y="22428"/>
                  </a:cubicBezTo>
                  <a:lnTo>
                    <a:pt x="101608" y="25400"/>
                  </a:lnTo>
                  <a:cubicBezTo>
                    <a:pt x="128193" y="25392"/>
                    <a:pt x="150288" y="45881"/>
                    <a:pt x="152281" y="72390"/>
                  </a:cubicBezTo>
                  <a:lnTo>
                    <a:pt x="152408" y="76200"/>
                  </a:lnTo>
                  <a:lnTo>
                    <a:pt x="152408" y="177800"/>
                  </a:lnTo>
                  <a:cubicBezTo>
                    <a:pt x="152417" y="204384"/>
                    <a:pt x="131928" y="226479"/>
                    <a:pt x="105418" y="228473"/>
                  </a:cubicBezTo>
                  <a:lnTo>
                    <a:pt x="101608" y="228600"/>
                  </a:lnTo>
                  <a:lnTo>
                    <a:pt x="101608" y="431800"/>
                  </a:lnTo>
                  <a:cubicBezTo>
                    <a:pt x="101594" y="445239"/>
                    <a:pt x="91113" y="456341"/>
                    <a:pt x="77697" y="457128"/>
                  </a:cubicBezTo>
                  <a:cubicBezTo>
                    <a:pt x="64281" y="457916"/>
                    <a:pt x="52573" y="448117"/>
                    <a:pt x="50986" y="434772"/>
                  </a:cubicBezTo>
                  <a:lnTo>
                    <a:pt x="50808" y="431800"/>
                  </a:lnTo>
                  <a:lnTo>
                    <a:pt x="50808" y="228600"/>
                  </a:lnTo>
                  <a:cubicBezTo>
                    <a:pt x="24224" y="228608"/>
                    <a:pt x="2129" y="208119"/>
                    <a:pt x="135" y="181610"/>
                  </a:cubicBezTo>
                  <a:lnTo>
                    <a:pt x="8" y="177800"/>
                  </a:lnTo>
                  <a:lnTo>
                    <a:pt x="8" y="76200"/>
                  </a:lnTo>
                  <a:cubicBezTo>
                    <a:pt x="0" y="49616"/>
                    <a:pt x="20489" y="27521"/>
                    <a:pt x="46998" y="25527"/>
                  </a:cubicBezTo>
                  <a:lnTo>
                    <a:pt x="50808" y="25400"/>
                  </a:lnTo>
                  <a:cubicBezTo>
                    <a:pt x="50808" y="11372"/>
                    <a:pt x="62180" y="0"/>
                    <a:pt x="76208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141067832" name="Google Shape;830;p48"/>
          <p:cNvSpPr txBox="1"/>
          <p:nvPr/>
        </p:nvSpPr>
        <p:spPr bwMode="auto">
          <a:xfrm>
            <a:off x="1526021" y="2523887"/>
            <a:ext cx="1834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" sz="1200" b="1">
                <a:solidFill>
                  <a:srgbClr val="1C1917"/>
                </a:solidFill>
              </a:rPr>
              <a:t>投资</a:t>
            </a:r>
            <a:r>
              <a:rPr lang="en" sz="12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理财知识库入门教程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8414033" name="Google Shape;831;p48"/>
          <p:cNvSpPr txBox="1"/>
          <p:nvPr/>
        </p:nvSpPr>
        <p:spPr bwMode="auto">
          <a:xfrm>
            <a:off x="1645313" y="2772489"/>
            <a:ext cx="1595699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炒股之前，先安排好账户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7596587" name="Google Shape;832;p48"/>
          <p:cNvSpPr txBox="1"/>
          <p:nvPr/>
        </p:nvSpPr>
        <p:spPr bwMode="auto">
          <a:xfrm>
            <a:off x="1737324" y="2929652"/>
            <a:ext cx="1411676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资产配置 · 账户规划 · 美股基础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716794" name="Google Shape;833;p48"/>
          <p:cNvSpPr txBox="1"/>
          <p:nvPr/>
        </p:nvSpPr>
        <p:spPr bwMode="auto">
          <a:xfrm>
            <a:off x="1569100" y="3129675"/>
            <a:ext cx="1758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含股票知识 · 网页版直接看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8846204" name="Google Shape;834;p48"/>
          <p:cNvSpPr/>
          <p:nvPr/>
        </p:nvSpPr>
        <p:spPr bwMode="auto">
          <a:xfrm>
            <a:off x="914400" y="3514725"/>
            <a:ext cx="3057525" cy="314325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9662332" name="Google Shape;835;p48"/>
          <p:cNvSpPr txBox="1"/>
          <p:nvPr/>
        </p:nvSpPr>
        <p:spPr bwMode="auto">
          <a:xfrm>
            <a:off x="1879664" y="3610451"/>
            <a:ext cx="1127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免费领取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8735230" name="Google Shape;836;p48"/>
          <p:cNvSpPr/>
          <p:nvPr/>
        </p:nvSpPr>
        <p:spPr bwMode="auto">
          <a:xfrm>
            <a:off x="4886325" y="1357313"/>
            <a:ext cx="3629025" cy="2643188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4421582" name="Google Shape;837;p48"/>
          <p:cNvSpPr/>
          <p:nvPr/>
        </p:nvSpPr>
        <p:spPr bwMode="auto">
          <a:xfrm>
            <a:off x="4886325" y="1357313"/>
            <a:ext cx="3629025" cy="42863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718695" name="Google Shape;838;p48"/>
          <p:cNvSpPr/>
          <p:nvPr/>
        </p:nvSpPr>
        <p:spPr bwMode="auto">
          <a:xfrm>
            <a:off x="6300788" y="1600200"/>
            <a:ext cx="800100" cy="80010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2784618" name="Google Shape;839;p48"/>
          <p:cNvSpPr/>
          <p:nvPr/>
        </p:nvSpPr>
        <p:spPr bwMode="auto">
          <a:xfrm>
            <a:off x="6548436" y="1809750"/>
            <a:ext cx="304803" cy="381001"/>
          </a:xfrm>
          <a:custGeom>
            <a:avLst/>
            <a:gdLst/>
            <a:ahLst/>
            <a:cxnLst/>
            <a:rect l="l" t="t" r="r" b="b"/>
            <a:pathLst>
              <a:path w="406404" h="508002" fill="norm" stroke="1" extrusionOk="0">
                <a:moveTo>
                  <a:pt x="203202" y="0"/>
                </a:moveTo>
                <a:lnTo>
                  <a:pt x="206174" y="178"/>
                </a:lnTo>
                <a:cubicBezTo>
                  <a:pt x="217845" y="1554"/>
                  <a:pt x="227048" y="10757"/>
                  <a:pt x="228424" y="22428"/>
                </a:cubicBezTo>
                <a:lnTo>
                  <a:pt x="228602" y="25400"/>
                </a:lnTo>
                <a:lnTo>
                  <a:pt x="228602" y="127000"/>
                </a:lnTo>
                <a:lnTo>
                  <a:pt x="228729" y="130810"/>
                </a:lnTo>
                <a:cubicBezTo>
                  <a:pt x="230607" y="155801"/>
                  <a:pt x="250430" y="175688"/>
                  <a:pt x="275414" y="177648"/>
                </a:cubicBezTo>
                <a:lnTo>
                  <a:pt x="279402" y="177800"/>
                </a:lnTo>
                <a:lnTo>
                  <a:pt x="381002" y="177800"/>
                </a:lnTo>
                <a:lnTo>
                  <a:pt x="383974" y="177978"/>
                </a:lnTo>
                <a:cubicBezTo>
                  <a:pt x="395645" y="179354"/>
                  <a:pt x="404848" y="188557"/>
                  <a:pt x="406224" y="200228"/>
                </a:cubicBezTo>
                <a:lnTo>
                  <a:pt x="406402" y="203200"/>
                </a:lnTo>
                <a:lnTo>
                  <a:pt x="406402" y="431800"/>
                </a:lnTo>
                <a:cubicBezTo>
                  <a:pt x="406404" y="472149"/>
                  <a:pt x="374953" y="505506"/>
                  <a:pt x="334673" y="507873"/>
                </a:cubicBezTo>
                <a:lnTo>
                  <a:pt x="330202" y="508000"/>
                </a:lnTo>
                <a:lnTo>
                  <a:pt x="76202" y="508000"/>
                </a:lnTo>
                <a:cubicBezTo>
                  <a:pt x="35853" y="508002"/>
                  <a:pt x="2496" y="476550"/>
                  <a:pt x="129" y="436270"/>
                </a:cubicBezTo>
                <a:lnTo>
                  <a:pt x="2" y="431800"/>
                </a:lnTo>
                <a:lnTo>
                  <a:pt x="2" y="76200"/>
                </a:lnTo>
                <a:cubicBezTo>
                  <a:pt x="0" y="35851"/>
                  <a:pt x="31452" y="2494"/>
                  <a:pt x="71732" y="127"/>
                </a:cubicBezTo>
                <a:lnTo>
                  <a:pt x="76202" y="0"/>
                </a:lnTo>
                <a:close/>
                <a:moveTo>
                  <a:pt x="203202" y="203200"/>
                </a:moveTo>
                <a:cubicBezTo>
                  <a:pt x="189174" y="203200"/>
                  <a:pt x="177802" y="214572"/>
                  <a:pt x="177802" y="228600"/>
                </a:cubicBezTo>
                <a:lnTo>
                  <a:pt x="177802" y="319659"/>
                </a:lnTo>
                <a:lnTo>
                  <a:pt x="157660" y="299542"/>
                </a:lnTo>
                <a:cubicBezTo>
                  <a:pt x="148611" y="290494"/>
                  <a:pt x="134243" y="289590"/>
                  <a:pt x="124132" y="297434"/>
                </a:cubicBezTo>
                <a:lnTo>
                  <a:pt x="121744" y="299542"/>
                </a:lnTo>
                <a:cubicBezTo>
                  <a:pt x="111829" y="309461"/>
                  <a:pt x="111829" y="325539"/>
                  <a:pt x="121744" y="335458"/>
                </a:cubicBezTo>
                <a:lnTo>
                  <a:pt x="185244" y="398958"/>
                </a:lnTo>
                <a:lnTo>
                  <a:pt x="186362" y="400025"/>
                </a:lnTo>
                <a:lnTo>
                  <a:pt x="188089" y="401422"/>
                </a:lnTo>
                <a:lnTo>
                  <a:pt x="190883" y="403225"/>
                </a:lnTo>
                <a:lnTo>
                  <a:pt x="193779" y="404597"/>
                </a:lnTo>
                <a:lnTo>
                  <a:pt x="196446" y="405486"/>
                </a:lnTo>
                <a:lnTo>
                  <a:pt x="200256" y="406248"/>
                </a:lnTo>
                <a:lnTo>
                  <a:pt x="203202" y="406400"/>
                </a:lnTo>
                <a:lnTo>
                  <a:pt x="206174" y="406222"/>
                </a:lnTo>
                <a:lnTo>
                  <a:pt x="209146" y="405714"/>
                </a:lnTo>
                <a:lnTo>
                  <a:pt x="211889" y="404876"/>
                </a:lnTo>
                <a:lnTo>
                  <a:pt x="213946" y="404012"/>
                </a:lnTo>
                <a:lnTo>
                  <a:pt x="216436" y="402692"/>
                </a:lnTo>
                <a:lnTo>
                  <a:pt x="218772" y="401066"/>
                </a:lnTo>
                <a:lnTo>
                  <a:pt x="221160" y="398958"/>
                </a:lnTo>
                <a:lnTo>
                  <a:pt x="284660" y="335458"/>
                </a:lnTo>
                <a:cubicBezTo>
                  <a:pt x="294576" y="325539"/>
                  <a:pt x="294576" y="309461"/>
                  <a:pt x="284660" y="299542"/>
                </a:cubicBezTo>
                <a:lnTo>
                  <a:pt x="282272" y="297434"/>
                </a:lnTo>
                <a:cubicBezTo>
                  <a:pt x="272161" y="289590"/>
                  <a:pt x="257794" y="290494"/>
                  <a:pt x="248744" y="299542"/>
                </a:cubicBezTo>
                <a:lnTo>
                  <a:pt x="228602" y="319634"/>
                </a:lnTo>
                <a:lnTo>
                  <a:pt x="228602" y="228600"/>
                </a:lnTo>
                <a:cubicBezTo>
                  <a:pt x="228601" y="215723"/>
                  <a:pt x="218963" y="204884"/>
                  <a:pt x="206174" y="203378"/>
                </a:cubicBezTo>
                <a:close/>
                <a:moveTo>
                  <a:pt x="279377" y="25375"/>
                </a:moveTo>
                <a:lnTo>
                  <a:pt x="381002" y="127000"/>
                </a:lnTo>
                <a:lnTo>
                  <a:pt x="279402" y="127000"/>
                </a:lnTo>
                <a:close/>
              </a:path>
            </a:pathLst>
          </a:cu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7649376" name="Google Shape;840;p48"/>
          <p:cNvSpPr txBox="1"/>
          <p:nvPr/>
        </p:nvSpPr>
        <p:spPr bwMode="auto">
          <a:xfrm>
            <a:off x="5821651" y="2523887"/>
            <a:ext cx="17583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" sz="12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SEPA 炒股方法论精华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5674022" name="Google Shape;841;p48"/>
          <p:cNvSpPr txBox="1"/>
          <p:nvPr/>
        </p:nvSpPr>
        <p:spPr bwMode="auto">
          <a:xfrm>
            <a:off x="6115764" y="2772489"/>
            <a:ext cx="1170146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今晚炒股 Skill 的理论基础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1978368" name="Google Shape;842;p48"/>
          <p:cNvSpPr txBox="1"/>
          <p:nvPr/>
        </p:nvSpPr>
        <p:spPr bwMode="auto">
          <a:xfrm>
            <a:off x="5626775" y="2929650"/>
            <a:ext cx="21057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Stage 分析 · 趋势模板 · VCP 形态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3781196" name="Google Shape;843;p48"/>
          <p:cNvSpPr txBox="1"/>
          <p:nvPr/>
        </p:nvSpPr>
        <p:spPr bwMode="auto">
          <a:xfrm>
            <a:off x="5419649" y="3129675"/>
            <a:ext cx="2416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Minervini 两夺全美投资冠军的体系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8776085" name="Google Shape;844;p48"/>
          <p:cNvSpPr/>
          <p:nvPr/>
        </p:nvSpPr>
        <p:spPr bwMode="auto">
          <a:xfrm>
            <a:off x="5172075" y="3514725"/>
            <a:ext cx="3057525" cy="314325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1266965" name="Google Shape;845;p48"/>
          <p:cNvSpPr txBox="1"/>
          <p:nvPr/>
        </p:nvSpPr>
        <p:spPr bwMode="auto">
          <a:xfrm>
            <a:off x="2953654" y="4174808"/>
            <a:ext cx="323669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微信：elitecoach101 · 学员平台：learn.austinxyz.ai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1208010" name="Google Shape;846;p48"/>
          <p:cNvSpPr txBox="1"/>
          <p:nvPr/>
        </p:nvSpPr>
        <p:spPr bwMode="auto"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12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0198222" name="Google Shape;847;p48"/>
          <p:cNvSpPr txBox="1"/>
          <p:nvPr/>
        </p:nvSpPr>
        <p:spPr bwMode="auto">
          <a:xfrm>
            <a:off x="6300789" y="3619026"/>
            <a:ext cx="1127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免费领取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2094040" name="Google Shape;852;p49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1662515" name="Google Shape;853;p49"/>
          <p:cNvSpPr/>
          <p:nvPr/>
        </p:nvSpPr>
        <p:spPr bwMode="auto">
          <a:xfrm>
            <a:off x="0" y="0"/>
            <a:ext cx="9144000" cy="5715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0432527" name="Google Shape;854;p49"/>
          <p:cNvSpPr txBox="1"/>
          <p:nvPr/>
        </p:nvSpPr>
        <p:spPr bwMode="auto">
          <a:xfrm>
            <a:off x="488632" y="438626"/>
            <a:ext cx="6246684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050" b="1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上周 Demo Day · 12 位学员全部跑出真实项目</a:t>
            </a:r>
            <a:endParaRPr/>
          </a:p>
        </p:txBody>
      </p:sp>
      <p:sp>
        <p:nvSpPr>
          <p:cNvPr id="2130685069" name="Google Shape;855;p49"/>
          <p:cNvSpPr txBox="1"/>
          <p:nvPr/>
        </p:nvSpPr>
        <p:spPr bwMode="auto">
          <a:xfrm>
            <a:off x="498634" y="795099"/>
            <a:ext cx="5914418" cy="251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2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金融理财方向的 Demo 尤其亮眼 — 而且他们都不是程序员出身</a:t>
            </a:r>
            <a:endParaRPr/>
          </a:p>
        </p:txBody>
      </p:sp>
      <p:sp>
        <p:nvSpPr>
          <p:cNvPr id="729885630" name="Google Shape;856;p49"/>
          <p:cNvSpPr/>
          <p:nvPr/>
        </p:nvSpPr>
        <p:spPr bwMode="auto">
          <a:xfrm>
            <a:off x="514350" y="1200150"/>
            <a:ext cx="2571750" cy="222885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0700" cap="flat" cmpd="sng">
            <a:solidFill>
              <a:srgbClr val="E5E0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9519537" name="Google Shape;857;p49"/>
          <p:cNvSpPr/>
          <p:nvPr/>
        </p:nvSpPr>
        <p:spPr bwMode="auto">
          <a:xfrm>
            <a:off x="514350" y="1200150"/>
            <a:ext cx="2571750" cy="5715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2412563" name="Google Shape;858;p49"/>
          <p:cNvSpPr txBox="1"/>
          <p:nvPr/>
        </p:nvSpPr>
        <p:spPr bwMode="auto">
          <a:xfrm>
            <a:off x="687229" y="1440894"/>
            <a:ext cx="225992" cy="43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📈</a:t>
            </a:r>
            <a:endParaRPr/>
          </a:p>
        </p:txBody>
      </p:sp>
      <p:sp>
        <p:nvSpPr>
          <p:cNvPr id="739185017" name="Google Shape;859;p49"/>
          <p:cNvSpPr txBox="1"/>
          <p:nvPr/>
        </p:nvSpPr>
        <p:spPr bwMode="auto">
          <a:xfrm>
            <a:off x="695801" y="1899524"/>
            <a:ext cx="1158538" cy="29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50" b="1" i="0" u="none" strike="noStrike" cap="non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</a:rPr>
              <a:t>投资委员会</a:t>
            </a:r>
            <a:endParaRPr/>
          </a:p>
        </p:txBody>
      </p:sp>
      <p:sp>
        <p:nvSpPr>
          <p:cNvPr id="44153875" name="Google Shape;860;p49"/>
          <p:cNvSpPr txBox="1"/>
          <p:nvPr/>
        </p:nvSpPr>
        <p:spPr bwMode="auto">
          <a:xfrm>
            <a:off x="702231" y="2168486"/>
            <a:ext cx="1127606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Tracy · 金融专家</a:t>
            </a:r>
            <a:endParaRPr/>
          </a:p>
        </p:txBody>
      </p:sp>
      <p:sp>
        <p:nvSpPr>
          <p:cNvPr id="223306540" name="Google Shape;861;p49"/>
          <p:cNvSpPr txBox="1"/>
          <p:nvPr/>
        </p:nvSpPr>
        <p:spPr bwMode="auto">
          <a:xfrm>
            <a:off x="700088" y="2436019"/>
            <a:ext cx="186880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多个 AI 角色互相辩论，</a:t>
            </a:r>
            <a:endParaRPr/>
          </a:p>
        </p:txBody>
      </p:sp>
      <p:sp>
        <p:nvSpPr>
          <p:cNvPr id="1313766169" name="Google Shape;862;p49"/>
          <p:cNvSpPr txBox="1"/>
          <p:nvPr/>
        </p:nvSpPr>
        <p:spPr bwMode="auto">
          <a:xfrm>
            <a:off x="700088" y="2650331"/>
            <a:ext cx="182772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像真实投委会一样，</a:t>
            </a:r>
            <a:endParaRPr/>
          </a:p>
        </p:txBody>
      </p:sp>
      <p:sp>
        <p:nvSpPr>
          <p:cNvPr id="2023352831" name="Google Shape;863;p49"/>
          <p:cNvSpPr txBox="1"/>
          <p:nvPr/>
        </p:nvSpPr>
        <p:spPr bwMode="auto">
          <a:xfrm>
            <a:off x="700088" y="2864644"/>
            <a:ext cx="136767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输出专业投资建议</a:t>
            </a:r>
            <a:endParaRPr/>
          </a:p>
        </p:txBody>
      </p:sp>
      <p:sp>
        <p:nvSpPr>
          <p:cNvPr id="691701453" name="Google Shape;864;p49"/>
          <p:cNvSpPr/>
          <p:nvPr/>
        </p:nvSpPr>
        <p:spPr bwMode="auto">
          <a:xfrm>
            <a:off x="3286125" y="1200150"/>
            <a:ext cx="2571750" cy="222885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0700" cap="flat" cmpd="sng">
            <a:solidFill>
              <a:srgbClr val="E5E0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07385" name="Google Shape;865;p49"/>
          <p:cNvSpPr/>
          <p:nvPr/>
        </p:nvSpPr>
        <p:spPr bwMode="auto">
          <a:xfrm>
            <a:off x="3286125" y="1200150"/>
            <a:ext cx="2571750" cy="5715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6199166" name="Google Shape;866;p49"/>
          <p:cNvSpPr txBox="1"/>
          <p:nvPr/>
        </p:nvSpPr>
        <p:spPr bwMode="auto">
          <a:xfrm>
            <a:off x="3459004" y="1440894"/>
            <a:ext cx="225992" cy="43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💰</a:t>
            </a:r>
            <a:endParaRPr/>
          </a:p>
        </p:txBody>
      </p:sp>
      <p:sp>
        <p:nvSpPr>
          <p:cNvPr id="882585359" name="Google Shape;867;p49"/>
          <p:cNvSpPr txBox="1"/>
          <p:nvPr/>
        </p:nvSpPr>
        <p:spPr bwMode="auto">
          <a:xfrm>
            <a:off x="3467575" y="1899525"/>
            <a:ext cx="1507200" cy="2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50" b="1" i="0" u="none" strike="noStrike" cap="none">
                <a:solidFill>
                  <a:srgbClr val="4F46E5"/>
                </a:solidFill>
                <a:latin typeface="Quattrocento Sans"/>
                <a:ea typeface="Quattrocento Sans"/>
                <a:cs typeface="Quattrocento Sans"/>
              </a:rPr>
              <a:t>理财投资知识库</a:t>
            </a:r>
            <a:endParaRPr/>
          </a:p>
        </p:txBody>
      </p:sp>
      <p:sp>
        <p:nvSpPr>
          <p:cNvPr id="1678230503" name="Google Shape;868;p49"/>
          <p:cNvSpPr txBox="1"/>
          <p:nvPr/>
        </p:nvSpPr>
        <p:spPr bwMode="auto">
          <a:xfrm>
            <a:off x="3474006" y="2168486"/>
            <a:ext cx="1127606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Jason · 理财方向学员</a:t>
            </a:r>
            <a:endParaRPr/>
          </a:p>
        </p:txBody>
      </p:sp>
      <p:sp>
        <p:nvSpPr>
          <p:cNvPr id="1535822292" name="Google Shape;869;p49"/>
          <p:cNvSpPr txBox="1"/>
          <p:nvPr/>
        </p:nvSpPr>
        <p:spPr bwMode="auto">
          <a:xfrm>
            <a:off x="3471862" y="2436019"/>
            <a:ext cx="174557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理财与投资知识结构化，</a:t>
            </a:r>
            <a:endParaRPr/>
          </a:p>
        </p:txBody>
      </p:sp>
      <p:sp>
        <p:nvSpPr>
          <p:cNvPr id="217110515" name="Google Shape;870;p49"/>
          <p:cNvSpPr txBox="1"/>
          <p:nvPr/>
        </p:nvSpPr>
        <p:spPr bwMode="auto">
          <a:xfrm>
            <a:off x="3471862" y="2650331"/>
            <a:ext cx="150733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搭出个人专属知识库，</a:t>
            </a:r>
            <a:endParaRPr/>
          </a:p>
        </p:txBody>
      </p:sp>
      <p:sp>
        <p:nvSpPr>
          <p:cNvPr id="167667524" name="Google Shape;871;p49"/>
          <p:cNvSpPr txBox="1"/>
          <p:nvPr/>
        </p:nvSpPr>
        <p:spPr bwMode="auto">
          <a:xfrm>
            <a:off x="3471862" y="2864644"/>
            <a:ext cx="134302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AI 给出专业级答案</a:t>
            </a:r>
            <a:endParaRPr/>
          </a:p>
        </p:txBody>
      </p:sp>
      <p:sp>
        <p:nvSpPr>
          <p:cNvPr id="161525062" name="Google Shape;872;p49"/>
          <p:cNvSpPr/>
          <p:nvPr/>
        </p:nvSpPr>
        <p:spPr bwMode="auto">
          <a:xfrm>
            <a:off x="6057900" y="1200150"/>
            <a:ext cx="2571750" cy="222885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0700" cap="flat" cmpd="sng">
            <a:solidFill>
              <a:srgbClr val="E5E0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8144498" name="Google Shape;873;p49"/>
          <p:cNvSpPr/>
          <p:nvPr/>
        </p:nvSpPr>
        <p:spPr bwMode="auto">
          <a:xfrm>
            <a:off x="6057900" y="1200150"/>
            <a:ext cx="2571750" cy="5715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3263981" name="Google Shape;874;p49"/>
          <p:cNvSpPr txBox="1"/>
          <p:nvPr/>
        </p:nvSpPr>
        <p:spPr bwMode="auto">
          <a:xfrm>
            <a:off x="6230779" y="1440894"/>
            <a:ext cx="225992" cy="43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🏭</a:t>
            </a:r>
            <a:endParaRPr/>
          </a:p>
        </p:txBody>
      </p:sp>
      <p:sp>
        <p:nvSpPr>
          <p:cNvPr id="982058308" name="Google Shape;875;p49"/>
          <p:cNvSpPr txBox="1"/>
          <p:nvPr/>
        </p:nvSpPr>
        <p:spPr bwMode="auto">
          <a:xfrm>
            <a:off x="6239351" y="1899524"/>
            <a:ext cx="1158538" cy="29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50" b="1" i="0" u="none" strike="noStrike" cap="none">
                <a:solidFill>
                  <a:srgbClr val="16A34A"/>
                </a:solidFill>
                <a:latin typeface="Quattrocento Sans"/>
                <a:ea typeface="Quattrocento Sans"/>
                <a:cs typeface="Quattrocento Sans"/>
              </a:rPr>
              <a:t>铝业知识库</a:t>
            </a:r>
            <a:endParaRPr/>
          </a:p>
        </p:txBody>
      </p:sp>
      <p:sp>
        <p:nvSpPr>
          <p:cNvPr id="1015698712" name="Google Shape;876;p49"/>
          <p:cNvSpPr txBox="1"/>
          <p:nvPr/>
        </p:nvSpPr>
        <p:spPr bwMode="auto">
          <a:xfrm>
            <a:off x="6245781" y="2168486"/>
            <a:ext cx="1399942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Sumei · 铝材料交易商</a:t>
            </a:r>
            <a:endParaRPr/>
          </a:p>
        </p:txBody>
      </p:sp>
      <p:sp>
        <p:nvSpPr>
          <p:cNvPr id="1102308936" name="Google Shape;877;p49"/>
          <p:cNvSpPr txBox="1"/>
          <p:nvPr/>
        </p:nvSpPr>
        <p:spPr bwMode="auto">
          <a:xfrm>
            <a:off x="6243638" y="2436019"/>
            <a:ext cx="2000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上完课几周做出 10+ 项目，</a:t>
            </a:r>
            <a:endParaRPr/>
          </a:p>
        </p:txBody>
      </p:sp>
      <p:sp>
        <p:nvSpPr>
          <p:cNvPr id="1608730618" name="Google Shape;878;p49"/>
          <p:cNvSpPr txBox="1"/>
          <p:nvPr/>
        </p:nvSpPr>
        <p:spPr bwMode="auto">
          <a:xfrm>
            <a:off x="6243638" y="2650331"/>
            <a:ext cx="150733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工作流管潜在客户，</a:t>
            </a:r>
            <a:endParaRPr/>
          </a:p>
        </p:txBody>
      </p:sp>
      <p:sp>
        <p:nvSpPr>
          <p:cNvPr id="1094571485" name="Google Shape;879;p49"/>
          <p:cNvSpPr txBox="1"/>
          <p:nvPr/>
        </p:nvSpPr>
        <p:spPr bwMode="auto">
          <a:xfrm>
            <a:off x="6243638" y="2864644"/>
            <a:ext cx="1343099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知识库管专业</a:t>
            </a:r>
            <a:r>
              <a:rPr lang="en" sz="1150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投资</a:t>
            </a:r>
            <a:endParaRPr/>
          </a:p>
        </p:txBody>
      </p:sp>
      <p:sp>
        <p:nvSpPr>
          <p:cNvPr id="1871555000" name="Google Shape;880;p49"/>
          <p:cNvSpPr/>
          <p:nvPr/>
        </p:nvSpPr>
        <p:spPr bwMode="auto">
          <a:xfrm>
            <a:off x="514350" y="3686175"/>
            <a:ext cx="8115300" cy="600075"/>
          </a:xfrm>
          <a:prstGeom prst="roundRect">
            <a:avLst>
              <a:gd name="adj" fmla="val 19048"/>
            </a:avLst>
          </a:prstGeom>
          <a:solidFill>
            <a:srgbClr val="F4F1E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7038684" name="Google Shape;881;p49"/>
          <p:cNvSpPr txBox="1"/>
          <p:nvPr/>
        </p:nvSpPr>
        <p:spPr bwMode="auto">
          <a:xfrm>
            <a:off x="1164536" y="3887629"/>
            <a:ext cx="6814927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600" b="1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专业知识依然有用 — 加上 AI，就像 1 后面加了多个 0</a:t>
            </a:r>
            <a:r>
              <a:rPr lang="en" sz="1600" b="1" i="0" u="none" strike="noStrike" cap="non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</a:rPr>
              <a:t>，威力倍增</a:t>
            </a:r>
            <a:endParaRPr/>
          </a:p>
        </p:txBody>
      </p:sp>
      <p:sp>
        <p:nvSpPr>
          <p:cNvPr id="1913280498" name="Google Shape;882;p49"/>
          <p:cNvSpPr txBox="1"/>
          <p:nvPr/>
        </p:nvSpPr>
        <p:spPr bwMode="auto">
          <a:xfrm>
            <a:off x="2299716" y="4589145"/>
            <a:ext cx="4544568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0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完整回顾与学员 PPT：austinxyz.github.io/course-portal/demoday.html</a:t>
            </a:r>
            <a:endParaRPr/>
          </a:p>
        </p:txBody>
      </p:sp>
      <p:sp>
        <p:nvSpPr>
          <p:cNvPr id="215661704" name="Google Shape;883;p49"/>
          <p:cNvSpPr txBox="1"/>
          <p:nvPr/>
        </p:nvSpPr>
        <p:spPr bwMode="auto">
          <a:xfrm>
            <a:off x="8087386" y="486453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A8A49B"/>
                </a:solidFill>
                <a:latin typeface="Quattrocento Sans"/>
                <a:ea typeface="Quattrocento Sans"/>
                <a:cs typeface="Quattrocento Sans"/>
              </a:rPr>
              <a:t>13 / 17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5485446" name="Google Shape;888;p50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402720360" name="Google Shape;889;p50"/>
          <p:cNvSpPr/>
          <p:nvPr/>
        </p:nvSpPr>
        <p:spPr bwMode="auto">
          <a:xfrm>
            <a:off x="0" y="0"/>
            <a:ext cx="9144000" cy="5715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613618996" name="Google Shape;890;p50"/>
          <p:cNvSpPr txBox="1"/>
          <p:nvPr/>
        </p:nvSpPr>
        <p:spPr bwMode="auto">
          <a:xfrm>
            <a:off x="488632" y="438626"/>
            <a:ext cx="6619331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050" b="1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上课只是开始 — 你加入的是一个持续成长的社区</a:t>
            </a:r>
            <a:endParaRPr/>
          </a:p>
        </p:txBody>
      </p:sp>
      <p:sp>
        <p:nvSpPr>
          <p:cNvPr id="855592975" name="Google Shape;891;p50"/>
          <p:cNvSpPr txBox="1"/>
          <p:nvPr/>
        </p:nvSpPr>
        <p:spPr bwMode="auto">
          <a:xfrm>
            <a:off x="498634" y="795099"/>
            <a:ext cx="2381012" cy="251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2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一个人走得快，一群人走得远</a:t>
            </a:r>
            <a:endParaRPr/>
          </a:p>
        </p:txBody>
      </p:sp>
      <p:sp>
        <p:nvSpPr>
          <p:cNvPr id="1053299638" name="Google Shape;892;p50"/>
          <p:cNvSpPr/>
          <p:nvPr/>
        </p:nvSpPr>
        <p:spPr bwMode="auto">
          <a:xfrm>
            <a:off x="857250" y="1500188"/>
            <a:ext cx="7144" cy="2500312"/>
          </a:xfrm>
          <a:custGeom>
            <a:avLst/>
            <a:gdLst/>
            <a:ahLst/>
            <a:cxnLst/>
            <a:rect l="l" t="t" r="r" b="b"/>
            <a:pathLst>
              <a:path w="9525" h="3333750" fill="norm" stroke="1" extrusionOk="0">
                <a:moveTo>
                  <a:pt x="0" y="0"/>
                </a:moveTo>
                <a:lnTo>
                  <a:pt x="0" y="3333750"/>
                </a:lnTo>
              </a:path>
            </a:pathLst>
          </a:custGeom>
          <a:noFill/>
          <a:ln w="21425" cap="flat" cmpd="sng">
            <a:solidFill>
              <a:srgbClr val="E5E0D6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6431977" name="Google Shape;893;p50"/>
          <p:cNvSpPr/>
          <p:nvPr/>
        </p:nvSpPr>
        <p:spPr bwMode="auto">
          <a:xfrm>
            <a:off x="757238" y="1471612"/>
            <a:ext cx="200025" cy="200025"/>
          </a:xfrm>
          <a:prstGeom prst="ellipse">
            <a:avLst/>
          </a:prstGeom>
          <a:solidFill>
            <a:srgbClr val="FFFFFF"/>
          </a:solidFill>
          <a:ln w="21425" cap="flat" cmpd="sng">
            <a:solidFill>
              <a:srgbClr val="7371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217415125" name="Google Shape;894;p50"/>
          <p:cNvSpPr txBox="1"/>
          <p:nvPr/>
        </p:nvSpPr>
        <p:spPr bwMode="auto">
          <a:xfrm>
            <a:off x="1074420" y="1431608"/>
            <a:ext cx="28575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0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今晚</a:t>
            </a:r>
            <a:endParaRPr/>
          </a:p>
        </p:txBody>
      </p:sp>
      <p:sp>
        <p:nvSpPr>
          <p:cNvPr id="322266799" name="Google Shape;895;p50"/>
          <p:cNvSpPr txBox="1"/>
          <p:nvPr/>
        </p:nvSpPr>
        <p:spPr bwMode="auto">
          <a:xfrm>
            <a:off x="1070134" y="1580912"/>
            <a:ext cx="676664" cy="251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250" b="1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报名 S4</a:t>
            </a:r>
            <a:endParaRPr/>
          </a:p>
        </p:txBody>
      </p:sp>
      <p:sp>
        <p:nvSpPr>
          <p:cNvPr id="795216464" name="Google Shape;896;p50"/>
          <p:cNvSpPr/>
          <p:nvPr/>
        </p:nvSpPr>
        <p:spPr bwMode="auto">
          <a:xfrm>
            <a:off x="757238" y="2543175"/>
            <a:ext cx="200025" cy="200025"/>
          </a:xfrm>
          <a:prstGeom prst="ellipse">
            <a:avLst/>
          </a:prstGeom>
          <a:solidFill>
            <a:srgbClr val="FFFFFF"/>
          </a:solidFill>
          <a:ln w="21425" cap="flat" cmpd="sng">
            <a:solidFill>
              <a:srgbClr val="7371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0715419" name="Google Shape;897;p50"/>
          <p:cNvSpPr txBox="1"/>
          <p:nvPr/>
        </p:nvSpPr>
        <p:spPr bwMode="auto">
          <a:xfrm>
            <a:off x="1074420" y="2503170"/>
            <a:ext cx="312039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0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7/26</a:t>
            </a:r>
            <a:endParaRPr/>
          </a:p>
        </p:txBody>
      </p:sp>
      <p:sp>
        <p:nvSpPr>
          <p:cNvPr id="225329331" name="Google Shape;898;p50"/>
          <p:cNvSpPr txBox="1"/>
          <p:nvPr/>
        </p:nvSpPr>
        <p:spPr bwMode="auto">
          <a:xfrm>
            <a:off x="1070134" y="2652474"/>
            <a:ext cx="790527" cy="251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250" b="1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正课开讲</a:t>
            </a:r>
            <a:endParaRPr/>
          </a:p>
        </p:txBody>
      </p:sp>
      <p:sp>
        <p:nvSpPr>
          <p:cNvPr id="95520254" name="Google Shape;899;p50"/>
          <p:cNvSpPr/>
          <p:nvPr/>
        </p:nvSpPr>
        <p:spPr bwMode="auto">
          <a:xfrm>
            <a:off x="728662" y="3586162"/>
            <a:ext cx="257175" cy="257175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96845423" name="Google Shape;900;p50"/>
          <p:cNvSpPr/>
          <p:nvPr/>
        </p:nvSpPr>
        <p:spPr bwMode="auto">
          <a:xfrm>
            <a:off x="807244" y="3664744"/>
            <a:ext cx="100012" cy="1000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465361211" name="Google Shape;901;p50"/>
          <p:cNvSpPr txBox="1"/>
          <p:nvPr/>
        </p:nvSpPr>
        <p:spPr bwMode="auto">
          <a:xfrm>
            <a:off x="1074420" y="3531870"/>
            <a:ext cx="28575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0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之后</a:t>
            </a:r>
            <a:endParaRPr/>
          </a:p>
        </p:txBody>
      </p:sp>
      <p:sp>
        <p:nvSpPr>
          <p:cNvPr id="1662971324" name="Google Shape;902;p50"/>
          <p:cNvSpPr txBox="1"/>
          <p:nvPr/>
        </p:nvSpPr>
        <p:spPr bwMode="auto">
          <a:xfrm>
            <a:off x="1070134" y="3681174"/>
            <a:ext cx="1170075" cy="251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250" b="1" i="0" u="none" strike="noStrike" cap="non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</a:rPr>
              <a:t>社区持续成长</a:t>
            </a:r>
            <a:endParaRPr/>
          </a:p>
        </p:txBody>
      </p:sp>
      <p:sp>
        <p:nvSpPr>
          <p:cNvPr id="1077125076" name="Google Shape;903;p50"/>
          <p:cNvSpPr/>
          <p:nvPr/>
        </p:nvSpPr>
        <p:spPr bwMode="auto">
          <a:xfrm>
            <a:off x="1085850" y="3914775"/>
            <a:ext cx="1257300" cy="214312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90848507" name="Google Shape;904;p50"/>
          <p:cNvSpPr txBox="1"/>
          <p:nvPr/>
        </p:nvSpPr>
        <p:spPr bwMode="auto">
          <a:xfrm>
            <a:off x="1186220" y="3973711"/>
            <a:ext cx="105656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85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</a:rPr>
              <a:t>真正的价值在这里</a:t>
            </a:r>
            <a:endParaRPr/>
          </a:p>
        </p:txBody>
      </p:sp>
      <p:sp>
        <p:nvSpPr>
          <p:cNvPr id="1781077635" name="Google Shape;905;p50"/>
          <p:cNvSpPr/>
          <p:nvPr/>
        </p:nvSpPr>
        <p:spPr bwMode="auto">
          <a:xfrm>
            <a:off x="3000375" y="1257300"/>
            <a:ext cx="5629275" cy="842962"/>
          </a:xfrm>
          <a:prstGeom prst="roundRect">
            <a:avLst>
              <a:gd name="adj" fmla="val 13559"/>
            </a:avLst>
          </a:prstGeom>
          <a:solidFill>
            <a:srgbClr val="FFFFFF"/>
          </a:solidFill>
          <a:ln w="10700" cap="flat" cmpd="sng">
            <a:solidFill>
              <a:srgbClr val="E5E0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75679580" name="Google Shape;906;p50"/>
          <p:cNvSpPr txBox="1"/>
          <p:nvPr/>
        </p:nvSpPr>
        <p:spPr bwMode="auto">
          <a:xfrm>
            <a:off x="3206115" y="1448752"/>
            <a:ext cx="19031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🎤</a:t>
            </a:r>
            <a:endParaRPr/>
          </a:p>
        </p:txBody>
      </p:sp>
      <p:sp>
        <p:nvSpPr>
          <p:cNvPr id="690970864" name="Google Shape;907;p50"/>
          <p:cNvSpPr txBox="1"/>
          <p:nvPr/>
        </p:nvSpPr>
        <p:spPr bwMode="auto">
          <a:xfrm>
            <a:off x="3640455" y="1440180"/>
            <a:ext cx="231157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350" b="1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持续的活动，一场接一场</a:t>
            </a:r>
            <a:endParaRPr/>
          </a:p>
        </p:txBody>
      </p:sp>
      <p:sp>
        <p:nvSpPr>
          <p:cNvPr id="1321795450" name="Google Shape;908;p50"/>
          <p:cNvSpPr txBox="1"/>
          <p:nvPr/>
        </p:nvSpPr>
        <p:spPr bwMode="auto">
          <a:xfrm>
            <a:off x="3644026" y="1713428"/>
            <a:ext cx="4905614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0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Demo Day 成果展示 · 课后专项答疑 · 免费公开课持续开讲</a:t>
            </a:r>
            <a:endParaRPr/>
          </a:p>
        </p:txBody>
      </p:sp>
      <p:sp>
        <p:nvSpPr>
          <p:cNvPr id="839273758" name="Google Shape;909;p50"/>
          <p:cNvSpPr/>
          <p:nvPr/>
        </p:nvSpPr>
        <p:spPr bwMode="auto">
          <a:xfrm>
            <a:off x="3000375" y="2243138"/>
            <a:ext cx="5629275" cy="1071562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4275" cap="flat" cmpd="sng">
            <a:solidFill>
              <a:srgbClr val="EA58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4053855" name="Google Shape;910;p50"/>
          <p:cNvSpPr txBox="1"/>
          <p:nvPr/>
        </p:nvSpPr>
        <p:spPr bwMode="auto">
          <a:xfrm>
            <a:off x="3206115" y="2434590"/>
            <a:ext cx="19031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🤝</a:t>
            </a:r>
            <a:endParaRPr/>
          </a:p>
        </p:txBody>
      </p:sp>
      <p:sp>
        <p:nvSpPr>
          <p:cNvPr id="701760464" name="Google Shape;911;p50"/>
          <p:cNvSpPr txBox="1"/>
          <p:nvPr/>
        </p:nvSpPr>
        <p:spPr bwMode="auto">
          <a:xfrm>
            <a:off x="3640455" y="2426018"/>
            <a:ext cx="2725626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350" b="1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四个兴趣小组，各有组长带队</a:t>
            </a:r>
            <a:endParaRPr/>
          </a:p>
        </p:txBody>
      </p:sp>
      <p:sp>
        <p:nvSpPr>
          <p:cNvPr id="1788095509" name="Google Shape;912;p50"/>
          <p:cNvSpPr/>
          <p:nvPr/>
        </p:nvSpPr>
        <p:spPr bwMode="auto">
          <a:xfrm>
            <a:off x="3657600" y="2743200"/>
            <a:ext cx="1071562" cy="28575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60657879" name="Google Shape;913;p50"/>
          <p:cNvSpPr txBox="1"/>
          <p:nvPr/>
        </p:nvSpPr>
        <p:spPr bwMode="auto">
          <a:xfrm>
            <a:off x="3782362" y="2820710"/>
            <a:ext cx="822039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05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</a:rPr>
              <a:t>金融炒股 ★</a:t>
            </a:r>
            <a:endParaRPr/>
          </a:p>
        </p:txBody>
      </p:sp>
      <p:sp>
        <p:nvSpPr>
          <p:cNvPr id="1056887825" name="Google Shape;914;p50"/>
          <p:cNvSpPr/>
          <p:nvPr/>
        </p:nvSpPr>
        <p:spPr bwMode="auto">
          <a:xfrm>
            <a:off x="4843462" y="2743200"/>
            <a:ext cx="928688" cy="285750"/>
          </a:xfrm>
          <a:prstGeom prst="roundRect">
            <a:avLst>
              <a:gd name="adj" fmla="val 50000"/>
            </a:avLst>
          </a:prstGeom>
          <a:solidFill>
            <a:srgbClr val="F4F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66787524" name="Google Shape;915;p50"/>
          <p:cNvSpPr txBox="1"/>
          <p:nvPr/>
        </p:nvSpPr>
        <p:spPr bwMode="auto">
          <a:xfrm>
            <a:off x="4982051" y="2820710"/>
            <a:ext cx="651510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0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财富管理</a:t>
            </a:r>
            <a:endParaRPr/>
          </a:p>
        </p:txBody>
      </p:sp>
      <p:sp>
        <p:nvSpPr>
          <p:cNvPr id="36128492" name="Google Shape;916;p50"/>
          <p:cNvSpPr/>
          <p:nvPr/>
        </p:nvSpPr>
        <p:spPr bwMode="auto">
          <a:xfrm>
            <a:off x="5886450" y="2743200"/>
            <a:ext cx="928688" cy="285750"/>
          </a:xfrm>
          <a:prstGeom prst="roundRect">
            <a:avLst>
              <a:gd name="adj" fmla="val 50000"/>
            </a:avLst>
          </a:prstGeom>
          <a:solidFill>
            <a:srgbClr val="F4F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54268148" name="Google Shape;917;p50"/>
          <p:cNvSpPr txBox="1"/>
          <p:nvPr/>
        </p:nvSpPr>
        <p:spPr bwMode="auto">
          <a:xfrm>
            <a:off x="6025039" y="2820710"/>
            <a:ext cx="651510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0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内容创作</a:t>
            </a:r>
            <a:endParaRPr/>
          </a:p>
        </p:txBody>
      </p:sp>
      <p:sp>
        <p:nvSpPr>
          <p:cNvPr id="133341374" name="Google Shape;918;p50"/>
          <p:cNvSpPr/>
          <p:nvPr/>
        </p:nvSpPr>
        <p:spPr bwMode="auto">
          <a:xfrm>
            <a:off x="6929438" y="2743200"/>
            <a:ext cx="1143000" cy="285750"/>
          </a:xfrm>
          <a:prstGeom prst="roundRect">
            <a:avLst>
              <a:gd name="adj" fmla="val 50000"/>
            </a:avLst>
          </a:prstGeom>
          <a:solidFill>
            <a:srgbClr val="F4F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41897801" name="Google Shape;919;p50"/>
          <p:cNvSpPr txBox="1"/>
          <p:nvPr/>
        </p:nvSpPr>
        <p:spPr bwMode="auto">
          <a:xfrm>
            <a:off x="7019092" y="2820710"/>
            <a:ext cx="963692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05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工作流自动化</a:t>
            </a:r>
            <a:endParaRPr/>
          </a:p>
        </p:txBody>
      </p:sp>
      <p:sp>
        <p:nvSpPr>
          <p:cNvPr id="734768464" name="Google Shape;920;p50"/>
          <p:cNvSpPr txBox="1"/>
          <p:nvPr/>
        </p:nvSpPr>
        <p:spPr bwMode="auto">
          <a:xfrm>
            <a:off x="3645456" y="3097173"/>
            <a:ext cx="3655456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★ 金融炒股组 — 就是今晚这个方向，课后一起把系统跑起来</a:t>
            </a:r>
            <a:endParaRPr/>
          </a:p>
        </p:txBody>
      </p:sp>
      <p:sp>
        <p:nvSpPr>
          <p:cNvPr id="1598253374" name="Google Shape;921;p50"/>
          <p:cNvSpPr/>
          <p:nvPr/>
        </p:nvSpPr>
        <p:spPr bwMode="auto">
          <a:xfrm>
            <a:off x="3000375" y="3457575"/>
            <a:ext cx="5629275" cy="842962"/>
          </a:xfrm>
          <a:prstGeom prst="roundRect">
            <a:avLst>
              <a:gd name="adj" fmla="val 13559"/>
            </a:avLst>
          </a:prstGeom>
          <a:solidFill>
            <a:srgbClr val="FFFFFF"/>
          </a:solidFill>
          <a:ln w="10700" cap="flat" cmpd="sng">
            <a:solidFill>
              <a:srgbClr val="E5E0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4802005" name="Google Shape;922;p50"/>
          <p:cNvSpPr txBox="1"/>
          <p:nvPr/>
        </p:nvSpPr>
        <p:spPr bwMode="auto">
          <a:xfrm>
            <a:off x="3206115" y="3649028"/>
            <a:ext cx="19031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📦</a:t>
            </a:r>
            <a:endParaRPr/>
          </a:p>
        </p:txBody>
      </p:sp>
      <p:sp>
        <p:nvSpPr>
          <p:cNvPr id="485066523" name="Google Shape;923;p50"/>
          <p:cNvSpPr txBox="1"/>
          <p:nvPr/>
        </p:nvSpPr>
        <p:spPr bwMode="auto">
          <a:xfrm>
            <a:off x="3640455" y="3640455"/>
            <a:ext cx="210454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350" b="1" i="0" u="none" strike="noStrike" cap="non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</a:rPr>
              <a:t>共享资源，问题不过夜</a:t>
            </a:r>
            <a:endParaRPr/>
          </a:p>
        </p:txBody>
      </p:sp>
      <p:sp>
        <p:nvSpPr>
          <p:cNvPr id="2037308198" name="Google Shape;924;p50"/>
          <p:cNvSpPr txBox="1"/>
          <p:nvPr/>
        </p:nvSpPr>
        <p:spPr bwMode="auto">
          <a:xfrm>
            <a:off x="3644026" y="3913703"/>
            <a:ext cx="4545979" cy="21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0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微信大群随时问 · 共享 GitHub 仓库 · 学员平台讲义与录像随时查</a:t>
            </a:r>
            <a:endParaRPr/>
          </a:p>
        </p:txBody>
      </p:sp>
      <p:sp>
        <p:nvSpPr>
          <p:cNvPr id="581939091" name="Google Shape;925;p50"/>
          <p:cNvSpPr txBox="1"/>
          <p:nvPr/>
        </p:nvSpPr>
        <p:spPr bwMode="auto">
          <a:xfrm>
            <a:off x="2766346" y="4589145"/>
            <a:ext cx="3611308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0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上一期学员已经在小组里互相跑通项目 · 微信：elitecoach101</a:t>
            </a:r>
            <a:endParaRPr/>
          </a:p>
        </p:txBody>
      </p:sp>
      <p:sp>
        <p:nvSpPr>
          <p:cNvPr id="1288391121" name="Google Shape;926;p50"/>
          <p:cNvSpPr txBox="1"/>
          <p:nvPr/>
        </p:nvSpPr>
        <p:spPr bwMode="auto">
          <a:xfrm>
            <a:off x="8087386" y="486453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A8A49B"/>
                </a:solidFill>
                <a:latin typeface="Quattrocento Sans"/>
                <a:ea typeface="Quattrocento Sans"/>
                <a:cs typeface="Quattrocento Sans"/>
              </a:rPr>
              <a:t>14 / 17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980155" name="Google Shape;931;p5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6562060" name="Google Shape;932;p51"/>
          <p:cNvSpPr/>
          <p:nvPr/>
        </p:nvSpPr>
        <p:spPr bwMode="auto">
          <a:xfrm>
            <a:off x="457200" y="214313"/>
            <a:ext cx="35700" cy="314399"/>
          </a:xfrm>
          <a:prstGeom prst="roundRect">
            <a:avLst>
              <a:gd name="adj" fmla="val 4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799241" name="Google Shape;933;p51"/>
          <p:cNvSpPr txBox="1"/>
          <p:nvPr/>
        </p:nvSpPr>
        <p:spPr bwMode="auto">
          <a:xfrm>
            <a:off x="560070" y="195739"/>
            <a:ext cx="3684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Claude Design 能做什么？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85986396" name="Google Shape;934;p51"/>
          <p:cNvSpPr txBox="1"/>
          <p:nvPr/>
        </p:nvSpPr>
        <p:spPr bwMode="auto">
          <a:xfrm>
            <a:off x="574344" y="488623"/>
            <a:ext cx="5097899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不写代码 · 用自然语言描述需求 · AI 直接生成 · 覆盖网页 / PPT / 营销素材 / 交互内容全场景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4946293" name="Google Shape;935;p51"/>
          <p:cNvSpPr/>
          <p:nvPr/>
        </p:nvSpPr>
        <p:spPr bwMode="auto">
          <a:xfrm>
            <a:off x="457200" y="714375"/>
            <a:ext cx="8229600" cy="7144"/>
          </a:xfrm>
          <a:custGeom>
            <a:avLst/>
            <a:gdLst/>
            <a:ahLst/>
            <a:cxnLst/>
            <a:rect l="l" t="t" r="r" b="b"/>
            <a:pathLst>
              <a:path w="10972800" h="9525" fill="norm" stroke="1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7567175" name="Google Shape;936;p51"/>
          <p:cNvSpPr/>
          <p:nvPr/>
        </p:nvSpPr>
        <p:spPr bwMode="auto">
          <a:xfrm>
            <a:off x="457200" y="857250"/>
            <a:ext cx="2543100" cy="3286200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1880977" name="Google Shape;937;p51"/>
          <p:cNvSpPr/>
          <p:nvPr/>
        </p:nvSpPr>
        <p:spPr bwMode="auto">
          <a:xfrm>
            <a:off x="457200" y="857250"/>
            <a:ext cx="2543100" cy="42900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2608856" name="Google Shape;938;p51"/>
          <p:cNvSpPr/>
          <p:nvPr/>
        </p:nvSpPr>
        <p:spPr bwMode="auto">
          <a:xfrm>
            <a:off x="1300163" y="1171575"/>
            <a:ext cx="857400" cy="85740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235357153" name="Google Shape;939;p51"/>
          <p:cNvGrpSpPr/>
          <p:nvPr/>
        </p:nvGrpSpPr>
        <p:grpSpPr bwMode="auto">
          <a:xfrm>
            <a:off x="1588438" y="1387945"/>
            <a:ext cx="296891" cy="403291"/>
            <a:chOff x="2117921" y="1850595"/>
            <a:chExt cx="395853" cy="537721"/>
          </a:xfrm>
        </p:grpSpPr>
        <p:sp>
          <p:nvSpPr>
            <p:cNvPr id="940" name="Google Shape;940;p51"/>
            <p:cNvSpPr/>
            <p:nvPr/>
          </p:nvSpPr>
          <p:spPr bwMode="auto">
            <a:xfrm>
              <a:off x="2152650" y="1930396"/>
              <a:ext cx="255001" cy="255961"/>
            </a:xfrm>
            <a:custGeom>
              <a:avLst/>
              <a:gdLst/>
              <a:ahLst/>
              <a:cxnLst/>
              <a:rect l="l" t="t" r="r" b="b"/>
              <a:pathLst>
                <a:path w="255001" h="255961" fill="norm" stroke="1" extrusionOk="0">
                  <a:moveTo>
                    <a:pt x="127000" y="4"/>
                  </a:moveTo>
                  <a:cubicBezTo>
                    <a:pt x="196424" y="0"/>
                    <a:pt x="252987" y="55744"/>
                    <a:pt x="253994" y="125161"/>
                  </a:cubicBezTo>
                  <a:cubicBezTo>
                    <a:pt x="255001" y="194578"/>
                    <a:pt x="200080" y="251940"/>
                    <a:pt x="130685" y="253951"/>
                  </a:cubicBezTo>
                  <a:cubicBezTo>
                    <a:pt x="61290" y="255961"/>
                    <a:pt x="3140" y="201875"/>
                    <a:pt x="127" y="132516"/>
                  </a:cubicBezTo>
                  <a:lnTo>
                    <a:pt x="0" y="127004"/>
                  </a:lnTo>
                  <a:lnTo>
                    <a:pt x="127" y="121492"/>
                  </a:lnTo>
                  <a:cubicBezTo>
                    <a:pt x="3078" y="53563"/>
                    <a:pt x="59006" y="8"/>
                    <a:pt x="127000" y="4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41" name="Google Shape;941;p51"/>
            <p:cNvSpPr/>
            <p:nvPr/>
          </p:nvSpPr>
          <p:spPr bwMode="auto">
            <a:xfrm>
              <a:off x="2117921" y="1850595"/>
              <a:ext cx="395853" cy="450366"/>
            </a:xfrm>
            <a:custGeom>
              <a:avLst/>
              <a:gdLst/>
              <a:ahLst/>
              <a:cxnLst/>
              <a:rect l="l" t="t" r="r" b="b"/>
              <a:pathLst>
                <a:path w="395854" h="450366" fill="norm" stroke="1" extrusionOk="0">
                  <a:moveTo>
                    <a:pt x="241308" y="16356"/>
                  </a:moveTo>
                  <a:cubicBezTo>
                    <a:pt x="248295" y="4196"/>
                    <a:pt x="263816" y="0"/>
                    <a:pt x="275979" y="6984"/>
                  </a:cubicBezTo>
                  <a:cubicBezTo>
                    <a:pt x="351501" y="50391"/>
                    <a:pt x="395854" y="132889"/>
                    <a:pt x="390407" y="219827"/>
                  </a:cubicBezTo>
                  <a:cubicBezTo>
                    <a:pt x="384961" y="306765"/>
                    <a:pt x="330658" y="383082"/>
                    <a:pt x="250309" y="416724"/>
                  </a:cubicBezTo>
                  <a:cubicBezTo>
                    <a:pt x="169959" y="450366"/>
                    <a:pt x="77481" y="435505"/>
                    <a:pt x="11717" y="378382"/>
                  </a:cubicBezTo>
                  <a:cubicBezTo>
                    <a:pt x="1126" y="369180"/>
                    <a:pt x="0" y="353134"/>
                    <a:pt x="9202" y="342543"/>
                  </a:cubicBezTo>
                  <a:cubicBezTo>
                    <a:pt x="18405" y="331952"/>
                    <a:pt x="34451" y="330826"/>
                    <a:pt x="45042" y="340028"/>
                  </a:cubicBezTo>
                  <a:cubicBezTo>
                    <a:pt x="96215" y="384477"/>
                    <a:pt x="168176" y="396041"/>
                    <a:pt x="230699" y="369863"/>
                  </a:cubicBezTo>
                  <a:cubicBezTo>
                    <a:pt x="293223" y="343686"/>
                    <a:pt x="335478" y="284300"/>
                    <a:pt x="339717" y="216651"/>
                  </a:cubicBezTo>
                  <a:cubicBezTo>
                    <a:pt x="343957" y="149002"/>
                    <a:pt x="309446" y="84806"/>
                    <a:pt x="250680" y="51027"/>
                  </a:cubicBezTo>
                  <a:cubicBezTo>
                    <a:pt x="238520" y="44040"/>
                    <a:pt x="234324" y="28519"/>
                    <a:pt x="241308" y="16356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42" name="Google Shape;942;p51"/>
            <p:cNvSpPr/>
            <p:nvPr/>
          </p:nvSpPr>
          <p:spPr bwMode="auto">
            <a:xfrm>
              <a:off x="2254250" y="2235200"/>
              <a:ext cx="50800" cy="153116"/>
            </a:xfrm>
            <a:custGeom>
              <a:avLst/>
              <a:gdLst/>
              <a:ahLst/>
              <a:cxnLst/>
              <a:rect l="l" t="t" r="r" b="b"/>
              <a:pathLst>
                <a:path w="50800" h="153116" fill="norm" stroke="1" extrusionOk="0">
                  <a:moveTo>
                    <a:pt x="25400" y="0"/>
                  </a:moveTo>
                  <a:cubicBezTo>
                    <a:pt x="38277" y="2"/>
                    <a:pt x="49116" y="9639"/>
                    <a:pt x="50622" y="22428"/>
                  </a:cubicBezTo>
                  <a:lnTo>
                    <a:pt x="50800" y="25400"/>
                  </a:lnTo>
                  <a:lnTo>
                    <a:pt x="50800" y="127000"/>
                  </a:lnTo>
                  <a:cubicBezTo>
                    <a:pt x="50785" y="140439"/>
                    <a:pt x="40304" y="151541"/>
                    <a:pt x="26889" y="152328"/>
                  </a:cubicBezTo>
                  <a:cubicBezTo>
                    <a:pt x="13473" y="153116"/>
                    <a:pt x="1765" y="143317"/>
                    <a:pt x="178" y="129972"/>
                  </a:cubicBezTo>
                  <a:lnTo>
                    <a:pt x="0" y="127000"/>
                  </a:ln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43" name="Google Shape;943;p51"/>
            <p:cNvSpPr/>
            <p:nvPr/>
          </p:nvSpPr>
          <p:spPr bwMode="auto">
            <a:xfrm>
              <a:off x="2151934" y="2336800"/>
              <a:ext cx="255432" cy="50800"/>
            </a:xfrm>
            <a:custGeom>
              <a:avLst/>
              <a:gdLst/>
              <a:ahLst/>
              <a:cxnLst/>
              <a:rect l="l" t="t" r="r" b="b"/>
              <a:pathLst>
                <a:path w="255432" h="50800" fill="norm" stroke="1" extrusionOk="0">
                  <a:moveTo>
                    <a:pt x="229316" y="0"/>
                  </a:moveTo>
                  <a:cubicBezTo>
                    <a:pt x="242755" y="15"/>
                    <a:pt x="253856" y="10496"/>
                    <a:pt x="254644" y="23911"/>
                  </a:cubicBezTo>
                  <a:cubicBezTo>
                    <a:pt x="255432" y="37327"/>
                    <a:pt x="245632" y="49035"/>
                    <a:pt x="232288" y="50622"/>
                  </a:cubicBezTo>
                  <a:lnTo>
                    <a:pt x="229316" y="50800"/>
                  </a:lnTo>
                  <a:lnTo>
                    <a:pt x="26116" y="50800"/>
                  </a:lnTo>
                  <a:cubicBezTo>
                    <a:pt x="12677" y="50785"/>
                    <a:pt x="1575" y="40304"/>
                    <a:pt x="788" y="26889"/>
                  </a:cubicBezTo>
                  <a:cubicBezTo>
                    <a:pt x="0" y="13473"/>
                    <a:pt x="9799" y="1765"/>
                    <a:pt x="23144" y="178"/>
                  </a:cubicBezTo>
                  <a:lnTo>
                    <a:pt x="26116" y="0"/>
                  </a:lnTo>
                  <a:lnTo>
                    <a:pt x="229316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99878165" name="Google Shape;944;p51"/>
          <p:cNvSpPr txBox="1"/>
          <p:nvPr/>
        </p:nvSpPr>
        <p:spPr bwMode="auto">
          <a:xfrm>
            <a:off x="1369457" y="2150269"/>
            <a:ext cx="718799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营销落地页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7265509" name="Google Shape;945;p51"/>
          <p:cNvSpPr txBox="1"/>
          <p:nvPr/>
        </p:nvSpPr>
        <p:spPr bwMode="auto">
          <a:xfrm>
            <a:off x="1250103" y="2372439"/>
            <a:ext cx="957299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活动页 / 产品专题页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29254" name="Google Shape;946;p51"/>
          <p:cNvSpPr txBox="1"/>
          <p:nvPr/>
        </p:nvSpPr>
        <p:spPr bwMode="auto">
          <a:xfrm>
            <a:off x="1373743" y="2529602"/>
            <a:ext cx="710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品牌官网 / 个人主页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853721" name="Google Shape;947;p51"/>
          <p:cNvSpPr/>
          <p:nvPr/>
        </p:nvSpPr>
        <p:spPr bwMode="auto">
          <a:xfrm>
            <a:off x="628650" y="2786063"/>
            <a:ext cx="2200275" cy="7144"/>
          </a:xfrm>
          <a:custGeom>
            <a:avLst/>
            <a:gdLst/>
            <a:ahLst/>
            <a:cxnLst/>
            <a:rect l="l" t="t" r="r" b="b"/>
            <a:pathLst>
              <a:path w="2933700" h="9525" fill="norm" stroke="1" extrusionOk="0">
                <a:moveTo>
                  <a:pt x="0" y="0"/>
                </a:moveTo>
                <a:lnTo>
                  <a:pt x="29337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2504697" name="Google Shape;948;p51"/>
          <p:cNvSpPr txBox="1"/>
          <p:nvPr/>
        </p:nvSpPr>
        <p:spPr bwMode="auto">
          <a:xfrm>
            <a:off x="619364" y="2878574"/>
            <a:ext cx="1449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响应式，手机/桌面均可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313859" name="Google Shape;949;p51"/>
          <p:cNvSpPr txBox="1"/>
          <p:nvPr/>
        </p:nvSpPr>
        <p:spPr bwMode="auto">
          <a:xfrm>
            <a:off x="619363" y="3035737"/>
            <a:ext cx="1070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一键部署，自定义域名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5644207" name="Google Shape;950;p51"/>
          <p:cNvSpPr txBox="1"/>
          <p:nvPr/>
        </p:nvSpPr>
        <p:spPr bwMode="auto">
          <a:xfrm>
            <a:off x="619363" y="3192899"/>
            <a:ext cx="1407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品牌色 / 字体 / 风格一键统一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3198913" name="Google Shape;951;p51"/>
          <p:cNvSpPr txBox="1"/>
          <p:nvPr/>
        </p:nvSpPr>
        <p:spPr bwMode="auto">
          <a:xfrm>
            <a:off x="619364" y="3350062"/>
            <a:ext cx="1476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嵌入表单 / CTA / Chatbot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6510340" name="Google Shape;952;p51"/>
          <p:cNvSpPr/>
          <p:nvPr/>
        </p:nvSpPr>
        <p:spPr bwMode="auto">
          <a:xfrm>
            <a:off x="685800" y="3629025"/>
            <a:ext cx="1628700" cy="285900"/>
          </a:xfrm>
          <a:prstGeom prst="roundRect">
            <a:avLst>
              <a:gd name="adj" fmla="val 50000"/>
            </a:avLst>
          </a:prstGeom>
          <a:solidFill>
            <a:srgbClr val="EEF2FF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0749292" name="Google Shape;953;p51"/>
          <p:cNvSpPr txBox="1"/>
          <p:nvPr/>
        </p:nvSpPr>
        <p:spPr bwMode="auto">
          <a:xfrm>
            <a:off x="1164121" y="3722609"/>
            <a:ext cx="672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课程核心产出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3555543" name="Google Shape;954;p51"/>
          <p:cNvSpPr/>
          <p:nvPr/>
        </p:nvSpPr>
        <p:spPr bwMode="auto">
          <a:xfrm>
            <a:off x="3300413" y="857250"/>
            <a:ext cx="2543100" cy="3286200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8639773" name="Google Shape;955;p51"/>
          <p:cNvSpPr/>
          <p:nvPr/>
        </p:nvSpPr>
        <p:spPr bwMode="auto">
          <a:xfrm>
            <a:off x="3300413" y="857250"/>
            <a:ext cx="2543100" cy="4290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55953" name="Google Shape;956;p51"/>
          <p:cNvSpPr/>
          <p:nvPr/>
        </p:nvSpPr>
        <p:spPr bwMode="auto">
          <a:xfrm>
            <a:off x="4143375" y="1171575"/>
            <a:ext cx="857400" cy="85740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582544505" name="Google Shape;957;p51"/>
          <p:cNvGrpSpPr/>
          <p:nvPr/>
        </p:nvGrpSpPr>
        <p:grpSpPr bwMode="auto">
          <a:xfrm>
            <a:off x="4400550" y="1428750"/>
            <a:ext cx="342900" cy="342900"/>
            <a:chOff x="5867399" y="1905000"/>
            <a:chExt cx="457200" cy="457200"/>
          </a:xfrm>
        </p:grpSpPr>
        <p:sp>
          <p:nvSpPr>
            <p:cNvPr id="958" name="Google Shape;958;p51"/>
            <p:cNvSpPr/>
            <p:nvPr/>
          </p:nvSpPr>
          <p:spPr bwMode="auto">
            <a:xfrm>
              <a:off x="5867399" y="1905000"/>
              <a:ext cx="203200" cy="457200"/>
            </a:xfrm>
            <a:custGeom>
              <a:avLst/>
              <a:gdLst/>
              <a:ahLst/>
              <a:cxnLst/>
              <a:rect l="l" t="t" r="r" b="b"/>
              <a:pathLst>
                <a:path w="203200" h="457200" fill="norm" stroke="1" extrusionOk="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381000"/>
                  </a:lnTo>
                  <a:cubicBezTo>
                    <a:pt x="203200" y="423084"/>
                    <a:pt x="169084" y="457200"/>
                    <a:pt x="127000" y="457200"/>
                  </a:cubicBezTo>
                  <a:lnTo>
                    <a:pt x="76200" y="457200"/>
                  </a:lnTo>
                  <a:cubicBezTo>
                    <a:pt x="34116" y="457200"/>
                    <a:pt x="0" y="423084"/>
                    <a:pt x="0" y="3810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59" name="Google Shape;959;p51"/>
            <p:cNvSpPr/>
            <p:nvPr/>
          </p:nvSpPr>
          <p:spPr bwMode="auto">
            <a:xfrm>
              <a:off x="6121400" y="1905000"/>
              <a:ext cx="203200" cy="304800"/>
            </a:xfrm>
            <a:custGeom>
              <a:avLst/>
              <a:gdLst/>
              <a:ahLst/>
              <a:cxnLst/>
              <a:rect l="l" t="t" r="r" b="b"/>
              <a:pathLst>
                <a:path w="203200" h="304800" fill="norm" stroke="1" extrusionOk="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228600"/>
                  </a:lnTo>
                  <a:cubicBezTo>
                    <a:pt x="203200" y="270684"/>
                    <a:pt x="169084" y="304800"/>
                    <a:pt x="127000" y="304800"/>
                  </a:cubicBezTo>
                  <a:lnTo>
                    <a:pt x="76200" y="304800"/>
                  </a:lnTo>
                  <a:cubicBezTo>
                    <a:pt x="34116" y="304800"/>
                    <a:pt x="0" y="270684"/>
                    <a:pt x="0" y="2286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42672463" name="Google Shape;960;p51"/>
          <p:cNvSpPr txBox="1"/>
          <p:nvPr/>
        </p:nvSpPr>
        <p:spPr bwMode="auto">
          <a:xfrm>
            <a:off x="3971139" y="2150269"/>
            <a:ext cx="12018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提案 &amp; 汇报材料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2047233" name="Google Shape;961;p51"/>
          <p:cNvSpPr txBox="1"/>
          <p:nvPr/>
        </p:nvSpPr>
        <p:spPr bwMode="auto">
          <a:xfrm>
            <a:off x="4035808" y="2372439"/>
            <a:ext cx="1072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客户提案 / 投资人路演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1027705" name="Google Shape;962;p51"/>
          <p:cNvSpPr txBox="1"/>
          <p:nvPr/>
        </p:nvSpPr>
        <p:spPr bwMode="auto">
          <a:xfrm>
            <a:off x="4216956" y="2529602"/>
            <a:ext cx="710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品牌介绍 / 课程讲义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9456430" name="Google Shape;963;p51"/>
          <p:cNvSpPr/>
          <p:nvPr/>
        </p:nvSpPr>
        <p:spPr bwMode="auto">
          <a:xfrm>
            <a:off x="3471863" y="2786063"/>
            <a:ext cx="2200275" cy="7144"/>
          </a:xfrm>
          <a:custGeom>
            <a:avLst/>
            <a:gdLst/>
            <a:ahLst/>
            <a:cxnLst/>
            <a:rect l="l" t="t" r="r" b="b"/>
            <a:pathLst>
              <a:path w="2933700" h="9525" fill="norm" stroke="1" extrusionOk="0">
                <a:moveTo>
                  <a:pt x="0" y="0"/>
                </a:moveTo>
                <a:lnTo>
                  <a:pt x="29337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6840621" name="Google Shape;964;p51"/>
          <p:cNvSpPr txBox="1"/>
          <p:nvPr/>
        </p:nvSpPr>
        <p:spPr bwMode="auto">
          <a:xfrm>
            <a:off x="3462576" y="2878574"/>
            <a:ext cx="1070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品牌一致的视觉语言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9918251" name="Google Shape;965;p51"/>
          <p:cNvSpPr txBox="1"/>
          <p:nvPr/>
        </p:nvSpPr>
        <p:spPr bwMode="auto">
          <a:xfrm>
            <a:off x="3462576" y="3035737"/>
            <a:ext cx="1209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图表 / 对比表 / 数据可视化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7641175" name="Google Shape;966;p51"/>
          <p:cNvSpPr txBox="1"/>
          <p:nvPr/>
        </p:nvSpPr>
        <p:spPr bwMode="auto">
          <a:xfrm flipH="0" flipV="0">
            <a:off x="3462575" y="3192898"/>
            <a:ext cx="1853524" cy="117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导出 PPTX / PDF，直接发送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7842436" name="Google Shape;967;p51"/>
          <p:cNvSpPr txBox="1"/>
          <p:nvPr/>
        </p:nvSpPr>
        <p:spPr bwMode="auto">
          <a:xfrm>
            <a:off x="3462576" y="3350062"/>
            <a:ext cx="958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· 就像今晚这套课件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4245445" name="Google Shape;968;p51"/>
          <p:cNvSpPr/>
          <p:nvPr/>
        </p:nvSpPr>
        <p:spPr bwMode="auto">
          <a:xfrm>
            <a:off x="3529013" y="3629025"/>
            <a:ext cx="1628700" cy="285900"/>
          </a:xfrm>
          <a:prstGeom prst="roundRect">
            <a:avLst>
              <a:gd name="adj" fmla="val 50000"/>
            </a:avLst>
          </a:prstGeom>
          <a:solidFill>
            <a:srgbClr val="FFF7E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9072023" name="Google Shape;969;p51"/>
          <p:cNvSpPr txBox="1"/>
          <p:nvPr/>
        </p:nvSpPr>
        <p:spPr bwMode="auto">
          <a:xfrm>
            <a:off x="3988135" y="3722609"/>
            <a:ext cx="744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今晚的课件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0707384" name="Google Shape;970;p51"/>
          <p:cNvSpPr/>
          <p:nvPr/>
        </p:nvSpPr>
        <p:spPr bwMode="auto">
          <a:xfrm>
            <a:off x="6143625" y="857250"/>
            <a:ext cx="2543100" cy="3286200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9879159" name="Google Shape;971;p51"/>
          <p:cNvSpPr/>
          <p:nvPr/>
        </p:nvSpPr>
        <p:spPr bwMode="auto">
          <a:xfrm>
            <a:off x="6143625" y="857250"/>
            <a:ext cx="2543100" cy="429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4090824" name="Google Shape;972;p51"/>
          <p:cNvSpPr/>
          <p:nvPr/>
        </p:nvSpPr>
        <p:spPr bwMode="auto">
          <a:xfrm>
            <a:off x="6986588" y="1171575"/>
            <a:ext cx="857400" cy="857400"/>
          </a:xfrm>
          <a:prstGeom prst="ellipse">
            <a:avLst/>
          </a:prstGeom>
          <a:solidFill>
            <a:srgbClr val="F0FDF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839650" name="Google Shape;973;p51"/>
          <p:cNvGrpSpPr/>
          <p:nvPr/>
        </p:nvGrpSpPr>
        <p:grpSpPr bwMode="auto">
          <a:xfrm>
            <a:off x="7218369" y="1422407"/>
            <a:ext cx="374637" cy="355587"/>
            <a:chOff x="9624492" y="1896542"/>
            <a:chExt cx="499516" cy="474116"/>
          </a:xfrm>
        </p:grpSpPr>
        <p:sp>
          <p:nvSpPr>
            <p:cNvPr id="974" name="Google Shape;974;p51"/>
            <p:cNvSpPr/>
            <p:nvPr/>
          </p:nvSpPr>
          <p:spPr bwMode="auto">
            <a:xfrm>
              <a:off x="9963150" y="2201342"/>
              <a:ext cx="160858" cy="169316"/>
            </a:xfrm>
            <a:custGeom>
              <a:avLst/>
              <a:gdLst/>
              <a:ahLst/>
              <a:cxnLst/>
              <a:rect l="l" t="t" r="r" b="b"/>
              <a:pathLst>
                <a:path w="160858" h="169316" fill="norm" stroke="1" extrusionOk="0">
                  <a:moveTo>
                    <a:pt x="25400" y="110058"/>
                  </a:moveTo>
                  <a:cubicBezTo>
                    <a:pt x="11372" y="110058"/>
                    <a:pt x="0" y="98686"/>
                    <a:pt x="0" y="84658"/>
                  </a:cubicBezTo>
                  <a:cubicBezTo>
                    <a:pt x="0" y="70630"/>
                    <a:pt x="11372" y="59258"/>
                    <a:pt x="25400" y="59258"/>
                  </a:cubicBezTo>
                  <a:cubicBezTo>
                    <a:pt x="39428" y="59258"/>
                    <a:pt x="50800" y="47886"/>
                    <a:pt x="50800" y="33858"/>
                  </a:cubicBezTo>
                  <a:cubicBezTo>
                    <a:pt x="50800" y="0"/>
                    <a:pt x="101600" y="0"/>
                    <a:pt x="101600" y="33858"/>
                  </a:cubicBezTo>
                  <a:cubicBezTo>
                    <a:pt x="101600" y="47886"/>
                    <a:pt x="112972" y="59258"/>
                    <a:pt x="127000" y="59258"/>
                  </a:cubicBezTo>
                  <a:cubicBezTo>
                    <a:pt x="160858" y="59258"/>
                    <a:pt x="160858" y="110058"/>
                    <a:pt x="127000" y="110058"/>
                  </a:cubicBezTo>
                  <a:cubicBezTo>
                    <a:pt x="112972" y="110058"/>
                    <a:pt x="101600" y="121430"/>
                    <a:pt x="101600" y="135458"/>
                  </a:cubicBezTo>
                  <a:cubicBezTo>
                    <a:pt x="101600" y="169316"/>
                    <a:pt x="50800" y="169316"/>
                    <a:pt x="50800" y="135458"/>
                  </a:cubicBezTo>
                  <a:cubicBezTo>
                    <a:pt x="50800" y="121430"/>
                    <a:pt x="39428" y="110058"/>
                    <a:pt x="25400" y="11005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75" name="Google Shape;975;p51"/>
            <p:cNvSpPr/>
            <p:nvPr/>
          </p:nvSpPr>
          <p:spPr bwMode="auto">
            <a:xfrm>
              <a:off x="9624492" y="1947342"/>
              <a:ext cx="372516" cy="364058"/>
            </a:xfrm>
            <a:custGeom>
              <a:avLst/>
              <a:gdLst/>
              <a:ahLst/>
              <a:cxnLst/>
              <a:rect l="l" t="t" r="r" b="b"/>
              <a:pathLst>
                <a:path w="372516" h="364058" fill="norm" stroke="1" extrusionOk="0">
                  <a:moveTo>
                    <a:pt x="33858" y="160858"/>
                  </a:moveTo>
                  <a:cubicBezTo>
                    <a:pt x="103998" y="160858"/>
                    <a:pt x="160858" y="103998"/>
                    <a:pt x="160858" y="33858"/>
                  </a:cubicBezTo>
                  <a:cubicBezTo>
                    <a:pt x="160858" y="0"/>
                    <a:pt x="211658" y="0"/>
                    <a:pt x="211658" y="33858"/>
                  </a:cubicBezTo>
                  <a:cubicBezTo>
                    <a:pt x="211658" y="103998"/>
                    <a:pt x="268518" y="160858"/>
                    <a:pt x="338658" y="160858"/>
                  </a:cubicBezTo>
                  <a:cubicBezTo>
                    <a:pt x="372516" y="160858"/>
                    <a:pt x="372516" y="211658"/>
                    <a:pt x="338658" y="211658"/>
                  </a:cubicBezTo>
                  <a:cubicBezTo>
                    <a:pt x="268518" y="211658"/>
                    <a:pt x="211658" y="268518"/>
                    <a:pt x="211658" y="338658"/>
                  </a:cubicBezTo>
                  <a:cubicBezTo>
                    <a:pt x="211658" y="352686"/>
                    <a:pt x="200286" y="364058"/>
                    <a:pt x="186258" y="364058"/>
                  </a:cubicBezTo>
                  <a:cubicBezTo>
                    <a:pt x="172230" y="364058"/>
                    <a:pt x="160858" y="352686"/>
                    <a:pt x="160858" y="338658"/>
                  </a:cubicBezTo>
                  <a:cubicBezTo>
                    <a:pt x="160858" y="268518"/>
                    <a:pt x="103998" y="211658"/>
                    <a:pt x="33858" y="211658"/>
                  </a:cubicBezTo>
                  <a:cubicBezTo>
                    <a:pt x="0" y="211658"/>
                    <a:pt x="0" y="160858"/>
                    <a:pt x="33858" y="16085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76" name="Google Shape;976;p51"/>
            <p:cNvSpPr/>
            <p:nvPr/>
          </p:nvSpPr>
          <p:spPr bwMode="auto">
            <a:xfrm>
              <a:off x="9963150" y="1896542"/>
              <a:ext cx="160858" cy="169316"/>
            </a:xfrm>
            <a:custGeom>
              <a:avLst/>
              <a:gdLst/>
              <a:ahLst/>
              <a:cxnLst/>
              <a:rect l="l" t="t" r="r" b="b"/>
              <a:pathLst>
                <a:path w="160858" h="169316" fill="norm" stroke="1" extrusionOk="0">
                  <a:moveTo>
                    <a:pt x="25400" y="110058"/>
                  </a:moveTo>
                  <a:cubicBezTo>
                    <a:pt x="11372" y="110058"/>
                    <a:pt x="0" y="98686"/>
                    <a:pt x="0" y="84658"/>
                  </a:cubicBezTo>
                  <a:cubicBezTo>
                    <a:pt x="0" y="70630"/>
                    <a:pt x="11372" y="59258"/>
                    <a:pt x="25400" y="59258"/>
                  </a:cubicBezTo>
                  <a:cubicBezTo>
                    <a:pt x="39428" y="59258"/>
                    <a:pt x="50800" y="47886"/>
                    <a:pt x="50800" y="33858"/>
                  </a:cubicBezTo>
                  <a:cubicBezTo>
                    <a:pt x="50800" y="0"/>
                    <a:pt x="101600" y="0"/>
                    <a:pt x="101600" y="33858"/>
                  </a:cubicBezTo>
                  <a:cubicBezTo>
                    <a:pt x="101600" y="47886"/>
                    <a:pt x="112972" y="59258"/>
                    <a:pt x="127000" y="59258"/>
                  </a:cubicBezTo>
                  <a:cubicBezTo>
                    <a:pt x="160858" y="59258"/>
                    <a:pt x="160858" y="110058"/>
                    <a:pt x="127000" y="110058"/>
                  </a:cubicBezTo>
                  <a:cubicBezTo>
                    <a:pt x="112972" y="110058"/>
                    <a:pt x="101600" y="121430"/>
                    <a:pt x="101600" y="135458"/>
                  </a:cubicBezTo>
                  <a:cubicBezTo>
                    <a:pt x="101600" y="169316"/>
                    <a:pt x="50800" y="169316"/>
                    <a:pt x="50800" y="135458"/>
                  </a:cubicBezTo>
                  <a:cubicBezTo>
                    <a:pt x="50800" y="121430"/>
                    <a:pt x="39428" y="110058"/>
                    <a:pt x="25400" y="11005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78678992" name="Google Shape;977;p51"/>
          <p:cNvSpPr txBox="1"/>
          <p:nvPr/>
        </p:nvSpPr>
        <p:spPr bwMode="auto">
          <a:xfrm>
            <a:off x="6784160" y="2150269"/>
            <a:ext cx="1262099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社媒 &amp; 互动素材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9442055" name="Google Shape;978;p51"/>
          <p:cNvSpPr txBox="1"/>
          <p:nvPr/>
        </p:nvSpPr>
        <p:spPr bwMode="auto">
          <a:xfrm>
            <a:off x="7060169" y="2372439"/>
            <a:ext cx="710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社交媒体海报 / 封面图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0213871" name="Google Shape;979;p51"/>
          <p:cNvSpPr txBox="1"/>
          <p:nvPr/>
        </p:nvSpPr>
        <p:spPr bwMode="auto">
          <a:xfrm>
            <a:off x="7002661" y="2529602"/>
            <a:ext cx="8250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营销数据看板 / 计算器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6225732" name="Google Shape;980;p51"/>
          <p:cNvSpPr/>
          <p:nvPr/>
        </p:nvSpPr>
        <p:spPr bwMode="auto">
          <a:xfrm>
            <a:off x="6315075" y="2786063"/>
            <a:ext cx="2200275" cy="7144"/>
          </a:xfrm>
          <a:custGeom>
            <a:avLst/>
            <a:gdLst/>
            <a:ahLst/>
            <a:cxnLst/>
            <a:rect l="l" t="t" r="r" b="b"/>
            <a:pathLst>
              <a:path w="2933700" h="9525" fill="norm" stroke="1" extrusionOk="0">
                <a:moveTo>
                  <a:pt x="0" y="0"/>
                </a:moveTo>
                <a:lnTo>
                  <a:pt x="29337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5819284" name="Google Shape;981;p51"/>
          <p:cNvSpPr txBox="1"/>
          <p:nvPr/>
        </p:nvSpPr>
        <p:spPr bwMode="auto">
          <a:xfrm>
            <a:off x="6305788" y="2878574"/>
            <a:ext cx="1385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动态海报 / GIF / SVG 动画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207348" name="Google Shape;982;p51"/>
          <p:cNvSpPr txBox="1"/>
          <p:nvPr/>
        </p:nvSpPr>
        <p:spPr bwMode="auto">
          <a:xfrm>
            <a:off x="6305789" y="3035737"/>
            <a:ext cx="1316099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互动计算器 / 报价表单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9018042" name="Google Shape;983;p51"/>
          <p:cNvSpPr txBox="1"/>
          <p:nvPr/>
        </p:nvSpPr>
        <p:spPr bwMode="auto">
          <a:xfrm flipH="0" flipV="0">
            <a:off x="6305787" y="3192898"/>
            <a:ext cx="1472859" cy="117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嵌入任意网页或单独发布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3075388" name="Google Shape;984;p51"/>
          <p:cNvSpPr txBox="1"/>
          <p:nvPr/>
        </p:nvSpPr>
        <p:spPr bwMode="auto">
          <a:xfrm>
            <a:off x="6305788" y="3350062"/>
            <a:ext cx="963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· 无需设计 / 开发经验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9600172" name="Google Shape;985;p51"/>
          <p:cNvSpPr/>
          <p:nvPr/>
        </p:nvSpPr>
        <p:spPr bwMode="auto">
          <a:xfrm>
            <a:off x="6372225" y="3629025"/>
            <a:ext cx="1628700" cy="285900"/>
          </a:xfrm>
          <a:prstGeom prst="roundRect">
            <a:avLst>
              <a:gd name="adj" fmla="val 50000"/>
            </a:avLst>
          </a:prstGeom>
          <a:solidFill>
            <a:srgbClr val="F0FDF4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0237061" name="Google Shape;986;p51"/>
          <p:cNvSpPr txBox="1"/>
          <p:nvPr/>
        </p:nvSpPr>
        <p:spPr bwMode="auto">
          <a:xfrm>
            <a:off x="6814328" y="3722600"/>
            <a:ext cx="963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1" i="0" u="none" strike="noStrike" cap="none">
                <a:solidFill>
                  <a:srgbClr val="16A34A"/>
                </a:solidFill>
                <a:latin typeface="Arial"/>
                <a:ea typeface="Arial"/>
                <a:cs typeface="Arial"/>
              </a:rPr>
              <a:t>营销ROI最高场景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5031215" name="Google Shape;987;p51"/>
          <p:cNvSpPr txBox="1"/>
          <p:nvPr/>
        </p:nvSpPr>
        <p:spPr bwMode="auto">
          <a:xfrm>
            <a:off x="8373136" y="4921687"/>
            <a:ext cx="323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13 / 18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0454148" name="Google Shape;988;p51"/>
          <p:cNvSpPr/>
          <p:nvPr/>
        </p:nvSpPr>
        <p:spPr bwMode="auto">
          <a:xfrm>
            <a:off x="320040" y="4187952"/>
            <a:ext cx="8503800" cy="658500"/>
          </a:xfrm>
          <a:prstGeom prst="roundRect">
            <a:avLst>
              <a:gd name="adj" fmla="val 40000"/>
            </a:avLst>
          </a:prstGeom>
          <a:solidFill>
            <a:srgbClr val="FDF2F8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4485425" name="Google Shape;989;p51"/>
          <p:cNvSpPr txBox="1"/>
          <p:nvPr/>
        </p:nvSpPr>
        <p:spPr bwMode="auto">
          <a:xfrm>
            <a:off x="411480" y="4315968"/>
            <a:ext cx="1188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00" b="1" i="0" u="none" strike="noStrike" cap="none">
                <a:solidFill>
                  <a:srgbClr val="DB2777"/>
                </a:solidFill>
                <a:latin typeface="Arial"/>
                <a:ea typeface="Arial"/>
                <a:cs typeface="Arial"/>
              </a:rPr>
              <a:t>📣 营销场景</a:t>
            </a:r>
            <a:endParaRPr/>
          </a:p>
        </p:txBody>
      </p:sp>
      <p:sp>
        <p:nvSpPr>
          <p:cNvPr id="1156510941" name="Google Shape;990;p51"/>
          <p:cNvSpPr/>
          <p:nvPr/>
        </p:nvSpPr>
        <p:spPr bwMode="auto">
          <a:xfrm>
            <a:off x="1691640" y="4306824"/>
            <a:ext cx="1316700" cy="420600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0233747" name="Google Shape;991;p51"/>
          <p:cNvSpPr txBox="1"/>
          <p:nvPr/>
        </p:nvSpPr>
        <p:spPr bwMode="auto">
          <a:xfrm>
            <a:off x="1691640" y="4306824"/>
            <a:ext cx="1316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00" b="0" i="0" u="none" strike="noStrike" cap="none">
                <a:solidFill>
                  <a:srgbClr val="DB2777"/>
                </a:solidFill>
                <a:latin typeface="Arial"/>
                <a:ea typeface="Arial"/>
                <a:cs typeface="Arial"/>
              </a:rPr>
              <a:t>EDM 邮件模板</a:t>
            </a:r>
            <a:endParaRPr/>
          </a:p>
        </p:txBody>
      </p:sp>
      <p:sp>
        <p:nvSpPr>
          <p:cNvPr id="1244382074" name="Google Shape;992;p51"/>
          <p:cNvSpPr/>
          <p:nvPr/>
        </p:nvSpPr>
        <p:spPr bwMode="auto">
          <a:xfrm>
            <a:off x="3099816" y="4306824"/>
            <a:ext cx="1316700" cy="420600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0263489" name="Google Shape;993;p51"/>
          <p:cNvSpPr txBox="1"/>
          <p:nvPr/>
        </p:nvSpPr>
        <p:spPr bwMode="auto">
          <a:xfrm>
            <a:off x="3099816" y="4306824"/>
            <a:ext cx="1316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00" b="0" i="0" u="none" strike="noStrike" cap="none">
                <a:solidFill>
                  <a:srgbClr val="DB2777"/>
                </a:solidFill>
                <a:latin typeface="Arial"/>
                <a:ea typeface="Arial"/>
                <a:cs typeface="Arial"/>
              </a:rPr>
              <a:t>电商产品页</a:t>
            </a:r>
            <a:endParaRPr/>
          </a:p>
        </p:txBody>
      </p:sp>
      <p:sp>
        <p:nvSpPr>
          <p:cNvPr id="1532197339" name="Google Shape;994;p51"/>
          <p:cNvSpPr/>
          <p:nvPr/>
        </p:nvSpPr>
        <p:spPr bwMode="auto">
          <a:xfrm>
            <a:off x="4507992" y="4306824"/>
            <a:ext cx="1316700" cy="420600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7678985" name="Google Shape;995;p51"/>
          <p:cNvSpPr txBox="1"/>
          <p:nvPr/>
        </p:nvSpPr>
        <p:spPr bwMode="auto">
          <a:xfrm>
            <a:off x="4507992" y="4306824"/>
            <a:ext cx="1316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00" b="0" i="0" u="none" strike="noStrike" cap="none">
                <a:solidFill>
                  <a:srgbClr val="DB2777"/>
                </a:solidFill>
                <a:latin typeface="Arial"/>
                <a:ea typeface="Arial"/>
                <a:cs typeface="Arial"/>
              </a:rPr>
              <a:t>社媒图文套装</a:t>
            </a:r>
            <a:endParaRPr/>
          </a:p>
        </p:txBody>
      </p:sp>
      <p:sp>
        <p:nvSpPr>
          <p:cNvPr id="1532774941" name="Google Shape;996;p51"/>
          <p:cNvSpPr/>
          <p:nvPr/>
        </p:nvSpPr>
        <p:spPr bwMode="auto">
          <a:xfrm>
            <a:off x="5916168" y="4306824"/>
            <a:ext cx="1316700" cy="420600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3389586" name="Google Shape;997;p51"/>
          <p:cNvSpPr txBox="1"/>
          <p:nvPr/>
        </p:nvSpPr>
        <p:spPr bwMode="auto">
          <a:xfrm>
            <a:off x="5916168" y="4306824"/>
            <a:ext cx="1316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00" b="0" i="0" u="none" strike="noStrike" cap="none">
                <a:solidFill>
                  <a:srgbClr val="DB2777"/>
                </a:solidFill>
                <a:latin typeface="Arial"/>
                <a:ea typeface="Arial"/>
                <a:cs typeface="Arial"/>
              </a:rPr>
              <a:t>活动 / 推广页</a:t>
            </a:r>
            <a:endParaRPr/>
          </a:p>
        </p:txBody>
      </p:sp>
      <p:sp>
        <p:nvSpPr>
          <p:cNvPr id="619100740" name="Google Shape;998;p51"/>
          <p:cNvSpPr/>
          <p:nvPr/>
        </p:nvSpPr>
        <p:spPr bwMode="auto">
          <a:xfrm>
            <a:off x="7324344" y="4306824"/>
            <a:ext cx="1316700" cy="420600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7937966" name="Google Shape;999;p51"/>
          <p:cNvSpPr txBox="1"/>
          <p:nvPr/>
        </p:nvSpPr>
        <p:spPr bwMode="auto">
          <a:xfrm>
            <a:off x="7324344" y="4306824"/>
            <a:ext cx="1316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00" b="0" i="0" u="none" strike="noStrike" cap="none">
                <a:solidFill>
                  <a:srgbClr val="DB2777"/>
                </a:solidFill>
                <a:latin typeface="Arial"/>
                <a:ea typeface="Arial"/>
                <a:cs typeface="Arial"/>
              </a:rPr>
              <a:t>品牌数据报告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0577312" name="Google Shape;1004;p52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467014546" name="Google Shape;1005;p52"/>
          <p:cNvSpPr/>
          <p:nvPr/>
        </p:nvSpPr>
        <p:spPr bwMode="auto">
          <a:xfrm>
            <a:off x="0" y="0"/>
            <a:ext cx="9144000" cy="35719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52173951" name="Google Shape;1006;p52"/>
          <p:cNvSpPr/>
          <p:nvPr/>
        </p:nvSpPr>
        <p:spPr bwMode="auto">
          <a:xfrm>
            <a:off x="0" y="0"/>
            <a:ext cx="35719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005747714" name="Google Shape;1007;p52"/>
          <p:cNvSpPr txBox="1"/>
          <p:nvPr/>
        </p:nvSpPr>
        <p:spPr bwMode="auto">
          <a:xfrm>
            <a:off x="276464" y="263962"/>
            <a:ext cx="2095816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9CA3AF"/>
                </a:solidFill>
                <a:latin typeface="Quattrocento Sans"/>
                <a:ea typeface="Quattrocento Sans"/>
                <a:cs typeface="Quattrocento Sans"/>
              </a:rPr>
              <a:t>讲武堂 · AI 系列课程 · Claude Code AI 炒股</a:t>
            </a:r>
            <a:endParaRPr/>
          </a:p>
        </p:txBody>
      </p:sp>
      <p:sp>
        <p:nvSpPr>
          <p:cNvPr id="1786390054" name="Google Shape;1008;p52"/>
          <p:cNvSpPr txBox="1"/>
          <p:nvPr/>
        </p:nvSpPr>
        <p:spPr bwMode="auto">
          <a:xfrm>
            <a:off x="261461" y="450771"/>
            <a:ext cx="3743990" cy="38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900" b="1" i="0" u="none" strike="noStrike" cap="none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</a:rPr>
              <a:t>今晚报名 — 加入 AI 炒股社区</a:t>
            </a:r>
            <a:endParaRPr/>
          </a:p>
        </p:txBody>
      </p:sp>
      <p:sp>
        <p:nvSpPr>
          <p:cNvPr id="1856973091" name="Google Shape;1009;p52"/>
          <p:cNvSpPr txBox="1"/>
          <p:nvPr/>
        </p:nvSpPr>
        <p:spPr bwMode="auto">
          <a:xfrm>
            <a:off x="274320" y="760095"/>
            <a:ext cx="2625471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90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专业知识 × Claude = 可运行 AI 股票分析产品</a:t>
            </a:r>
            <a:endParaRPr/>
          </a:p>
        </p:txBody>
      </p:sp>
      <p:sp>
        <p:nvSpPr>
          <p:cNvPr id="148691069" name="Google Shape;1010;p52"/>
          <p:cNvSpPr/>
          <p:nvPr/>
        </p:nvSpPr>
        <p:spPr bwMode="auto">
          <a:xfrm>
            <a:off x="285750" y="985838"/>
            <a:ext cx="8572500" cy="7144"/>
          </a:xfrm>
          <a:custGeom>
            <a:avLst/>
            <a:gdLst/>
            <a:ahLst/>
            <a:cxnLst/>
            <a:rect l="l" t="t" r="r" b="b"/>
            <a:pathLst>
              <a:path w="11430000" h="9525" fill="norm" stroke="1" extrusionOk="0">
                <a:moveTo>
                  <a:pt x="0" y="0"/>
                </a:moveTo>
                <a:lnTo>
                  <a:pt x="11430000" y="0"/>
                </a:lnTo>
              </a:path>
            </a:pathLst>
          </a:custGeom>
          <a:noFill/>
          <a:ln w="9525" cap="flat" cmpd="sng">
            <a:solidFill>
              <a:srgbClr val="E5E1D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3480628" name="Google Shape;1011;p52"/>
          <p:cNvSpPr/>
          <p:nvPr/>
        </p:nvSpPr>
        <p:spPr bwMode="auto">
          <a:xfrm>
            <a:off x="285750" y="1085850"/>
            <a:ext cx="2557461" cy="2986088"/>
          </a:xfrm>
          <a:prstGeom prst="roundRect">
            <a:avLst>
              <a:gd name="adj" fmla="val 2793"/>
            </a:avLst>
          </a:prstGeom>
          <a:solidFill>
            <a:srgbClr val="FFFFFF"/>
          </a:solidFill>
          <a:ln w="9525" cap="flat" cmpd="sng">
            <a:solidFill>
              <a:srgbClr val="E5E1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599087708" name="Google Shape;1012;p52"/>
          <p:cNvSpPr/>
          <p:nvPr/>
        </p:nvSpPr>
        <p:spPr bwMode="auto">
          <a:xfrm>
            <a:off x="285750" y="1085850"/>
            <a:ext cx="2557461" cy="35719"/>
          </a:xfrm>
          <a:prstGeom prst="roundRect">
            <a:avLst>
              <a:gd name="adj" fmla="val 4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19032163" name="Google Shape;1013;p52"/>
          <p:cNvSpPr txBox="1"/>
          <p:nvPr/>
        </p:nvSpPr>
        <p:spPr bwMode="auto">
          <a:xfrm>
            <a:off x="1315241" y="1441609"/>
            <a:ext cx="498479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00" b="1" i="0" u="none" strike="noStrike" cap="none">
                <a:solidFill>
                  <a:srgbClr val="4F46E5"/>
                </a:solidFill>
                <a:latin typeface="Quattrocento Sans"/>
                <a:ea typeface="Quattrocento Sans"/>
                <a:cs typeface="Quattrocento Sans"/>
              </a:rPr>
              <a:t>SESSION 3</a:t>
            </a:r>
            <a:endParaRPr/>
          </a:p>
        </p:txBody>
      </p:sp>
      <p:sp>
        <p:nvSpPr>
          <p:cNvPr id="61097686" name="Google Shape;1014;p52"/>
          <p:cNvSpPr txBox="1"/>
          <p:nvPr/>
        </p:nvSpPr>
        <p:spPr bwMode="auto">
          <a:xfrm>
            <a:off x="998125" y="1678781"/>
            <a:ext cx="113271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1" i="0" u="none" strike="noStrike" cap="none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</a:rPr>
              <a:t>Claude Design</a:t>
            </a:r>
            <a:endParaRPr/>
          </a:p>
        </p:txBody>
      </p:sp>
      <p:sp>
        <p:nvSpPr>
          <p:cNvPr id="1836542307" name="Google Shape;1015;p52"/>
          <p:cNvSpPr txBox="1"/>
          <p:nvPr/>
        </p:nvSpPr>
        <p:spPr bwMode="auto">
          <a:xfrm>
            <a:off x="1089992" y="1955959"/>
            <a:ext cx="94898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950" b="1" i="0" u="none" strike="noStrike" cap="none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</a:rPr>
              <a:t>$199</a:t>
            </a:r>
            <a:endParaRPr/>
          </a:p>
        </p:txBody>
      </p:sp>
      <p:sp>
        <p:nvSpPr>
          <p:cNvPr id="1740970885" name="Google Shape;1016;p52"/>
          <p:cNvSpPr/>
          <p:nvPr/>
        </p:nvSpPr>
        <p:spPr bwMode="auto">
          <a:xfrm>
            <a:off x="428625" y="2457450"/>
            <a:ext cx="2271712" cy="7144"/>
          </a:xfrm>
          <a:custGeom>
            <a:avLst/>
            <a:gdLst/>
            <a:ahLst/>
            <a:cxnLst/>
            <a:rect l="l" t="t" r="r" b="b"/>
            <a:pathLst>
              <a:path w="3028950" h="9525" fill="norm" stroke="1" extrusionOk="0">
                <a:moveTo>
                  <a:pt x="0" y="0"/>
                </a:moveTo>
                <a:lnTo>
                  <a:pt x="3028950" y="0"/>
                </a:lnTo>
              </a:path>
            </a:pathLst>
          </a:custGeom>
          <a:noFill/>
          <a:ln w="9525" cap="flat" cmpd="sng">
            <a:solidFill>
              <a:srgbClr val="F0EDE6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3436851" name="Google Shape;1017;p52"/>
          <p:cNvSpPr txBox="1"/>
          <p:nvPr/>
        </p:nvSpPr>
        <p:spPr bwMode="auto">
          <a:xfrm>
            <a:off x="419338" y="2592824"/>
            <a:ext cx="2109967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1" i="0" u="none" strike="noStrike" cap="none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</a:rPr>
              <a:t>从一句话到成品：PPT、海报、网站全搞定</a:t>
            </a:r>
            <a:endParaRPr/>
          </a:p>
        </p:txBody>
      </p:sp>
      <p:sp>
        <p:nvSpPr>
          <p:cNvPr id="993956298" name="Google Shape;1018;p52"/>
          <p:cNvSpPr txBox="1"/>
          <p:nvPr/>
        </p:nvSpPr>
        <p:spPr bwMode="auto">
          <a:xfrm>
            <a:off x="419338" y="2807137"/>
            <a:ext cx="1070545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✓ 配套讲义与演示项目</a:t>
            </a:r>
            <a:endParaRPr/>
          </a:p>
        </p:txBody>
      </p:sp>
      <p:sp>
        <p:nvSpPr>
          <p:cNvPr id="549254483" name="Google Shape;1019;p52"/>
          <p:cNvSpPr txBox="1"/>
          <p:nvPr/>
        </p:nvSpPr>
        <p:spPr bwMode="auto">
          <a:xfrm>
            <a:off x="419338" y="3007162"/>
            <a:ext cx="750147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✓ 课后实战项目</a:t>
            </a:r>
            <a:endParaRPr/>
          </a:p>
        </p:txBody>
      </p:sp>
      <p:sp>
        <p:nvSpPr>
          <p:cNvPr id="285590957" name="Google Shape;1020;p52"/>
          <p:cNvSpPr txBox="1"/>
          <p:nvPr/>
        </p:nvSpPr>
        <p:spPr bwMode="auto">
          <a:xfrm>
            <a:off x="419338" y="3207187"/>
            <a:ext cx="536549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✓ 课后回放</a:t>
            </a:r>
            <a:endParaRPr/>
          </a:p>
        </p:txBody>
      </p:sp>
      <p:sp>
        <p:nvSpPr>
          <p:cNvPr id="99312588" name="Google Shape;1021;p52"/>
          <p:cNvSpPr txBox="1"/>
          <p:nvPr/>
        </p:nvSpPr>
        <p:spPr bwMode="auto">
          <a:xfrm>
            <a:off x="419338" y="3407212"/>
            <a:ext cx="140696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✓ 专属学员支持群 + 组织答疑</a:t>
            </a:r>
            <a:endParaRPr/>
          </a:p>
        </p:txBody>
      </p:sp>
      <p:sp>
        <p:nvSpPr>
          <p:cNvPr id="489918316" name="Google Shape;1022;p52"/>
          <p:cNvSpPr/>
          <p:nvPr/>
        </p:nvSpPr>
        <p:spPr bwMode="auto">
          <a:xfrm>
            <a:off x="3300412" y="1085850"/>
            <a:ext cx="2557461" cy="2986088"/>
          </a:xfrm>
          <a:prstGeom prst="roundRect">
            <a:avLst>
              <a:gd name="adj" fmla="val 2793"/>
            </a:avLst>
          </a:prstGeom>
          <a:solidFill>
            <a:srgbClr val="FFFFFF"/>
          </a:solidFill>
          <a:ln w="9525" cap="flat" cmpd="sng">
            <a:solidFill>
              <a:srgbClr val="E5E1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50884861" name="Google Shape;1023;p52"/>
          <p:cNvSpPr/>
          <p:nvPr/>
        </p:nvSpPr>
        <p:spPr bwMode="auto">
          <a:xfrm>
            <a:off x="3300412" y="1085850"/>
            <a:ext cx="2557461" cy="35719"/>
          </a:xfrm>
          <a:prstGeom prst="roundRect">
            <a:avLst>
              <a:gd name="adj" fmla="val 4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50531818" name="Google Shape;1024;p52"/>
          <p:cNvSpPr txBox="1"/>
          <p:nvPr/>
        </p:nvSpPr>
        <p:spPr bwMode="auto">
          <a:xfrm>
            <a:off x="4329904" y="1441609"/>
            <a:ext cx="498479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00" b="1" i="0" u="none" strike="noStrike" cap="non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</a:rPr>
              <a:t>SESSION 4</a:t>
            </a:r>
            <a:endParaRPr/>
          </a:p>
        </p:txBody>
      </p:sp>
      <p:sp>
        <p:nvSpPr>
          <p:cNvPr id="30580874" name="Google Shape;1025;p52"/>
          <p:cNvSpPr txBox="1"/>
          <p:nvPr/>
        </p:nvSpPr>
        <p:spPr bwMode="auto">
          <a:xfrm>
            <a:off x="3542666" y="1678781"/>
            <a:ext cx="207295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1" i="0" u="none" strike="noStrike" cap="none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</a:rPr>
              <a:t>Claude Code · AI 炒股实战</a:t>
            </a:r>
            <a:endParaRPr/>
          </a:p>
        </p:txBody>
      </p:sp>
      <p:sp>
        <p:nvSpPr>
          <p:cNvPr id="161604535" name="Google Shape;1026;p52"/>
          <p:cNvSpPr txBox="1"/>
          <p:nvPr/>
        </p:nvSpPr>
        <p:spPr bwMode="auto">
          <a:xfrm>
            <a:off x="4048585" y="1955959"/>
            <a:ext cx="1061118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950" b="1" i="0" u="none" strike="noStrike" cap="none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</a:rPr>
              <a:t>$249</a:t>
            </a:r>
            <a:endParaRPr/>
          </a:p>
        </p:txBody>
      </p:sp>
      <p:sp>
        <p:nvSpPr>
          <p:cNvPr id="1592851379" name="Google Shape;1027;p52"/>
          <p:cNvSpPr/>
          <p:nvPr/>
        </p:nvSpPr>
        <p:spPr bwMode="auto">
          <a:xfrm>
            <a:off x="3443288" y="2457450"/>
            <a:ext cx="2271712" cy="7144"/>
          </a:xfrm>
          <a:custGeom>
            <a:avLst/>
            <a:gdLst/>
            <a:ahLst/>
            <a:cxnLst/>
            <a:rect l="l" t="t" r="r" b="b"/>
            <a:pathLst>
              <a:path w="3028950" h="9525" fill="norm" stroke="1" extrusionOk="0">
                <a:moveTo>
                  <a:pt x="0" y="0"/>
                </a:moveTo>
                <a:lnTo>
                  <a:pt x="3028950" y="0"/>
                </a:lnTo>
              </a:path>
            </a:pathLst>
          </a:custGeom>
          <a:noFill/>
          <a:ln w="9525" cap="flat" cmpd="sng">
            <a:solidFill>
              <a:srgbClr val="F0EDE6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1238545" name="Google Shape;1028;p52"/>
          <p:cNvSpPr txBox="1"/>
          <p:nvPr/>
        </p:nvSpPr>
        <p:spPr bwMode="auto">
          <a:xfrm>
            <a:off x="3434000" y="2592824"/>
            <a:ext cx="1924800" cy="1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1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</a:rPr>
              <a:t>炒股</a:t>
            </a:r>
            <a:r>
              <a:rPr lang="en" sz="750" b="1" i="0" u="none" strike="noStrike" cap="none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</a:rPr>
              <a:t>专业知识 × Claude Code = AI 炒股产品</a:t>
            </a:r>
            <a:endParaRPr/>
          </a:p>
        </p:txBody>
      </p:sp>
      <p:sp>
        <p:nvSpPr>
          <p:cNvPr id="610703656" name="Google Shape;1029;p52"/>
          <p:cNvSpPr txBox="1"/>
          <p:nvPr/>
        </p:nvSpPr>
        <p:spPr bwMode="auto">
          <a:xfrm>
            <a:off x="3434000" y="2807137"/>
            <a:ext cx="1070545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✓ 配套讲义与演示项目</a:t>
            </a:r>
            <a:endParaRPr/>
          </a:p>
        </p:txBody>
      </p:sp>
      <p:sp>
        <p:nvSpPr>
          <p:cNvPr id="1230693252" name="Google Shape;1030;p52"/>
          <p:cNvSpPr txBox="1"/>
          <p:nvPr/>
        </p:nvSpPr>
        <p:spPr bwMode="auto">
          <a:xfrm>
            <a:off x="3434000" y="3007162"/>
            <a:ext cx="750147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✓ 课后实战项目</a:t>
            </a:r>
            <a:endParaRPr/>
          </a:p>
        </p:txBody>
      </p:sp>
      <p:sp>
        <p:nvSpPr>
          <p:cNvPr id="518419012" name="Google Shape;1031;p52"/>
          <p:cNvSpPr txBox="1"/>
          <p:nvPr/>
        </p:nvSpPr>
        <p:spPr bwMode="auto">
          <a:xfrm>
            <a:off x="3434000" y="3207187"/>
            <a:ext cx="536549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✓ 课后回放</a:t>
            </a:r>
            <a:endParaRPr/>
          </a:p>
        </p:txBody>
      </p:sp>
      <p:sp>
        <p:nvSpPr>
          <p:cNvPr id="517313261" name="Google Shape;1032;p52"/>
          <p:cNvSpPr txBox="1"/>
          <p:nvPr/>
        </p:nvSpPr>
        <p:spPr bwMode="auto">
          <a:xfrm>
            <a:off x="3434000" y="3407212"/>
            <a:ext cx="140696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</a:rPr>
              <a:t>✓ 专属学员支持群 + 组织答疑</a:t>
            </a:r>
            <a:endParaRPr/>
          </a:p>
        </p:txBody>
      </p:sp>
      <p:sp>
        <p:nvSpPr>
          <p:cNvPr id="1216093667" name="Google Shape;1033;p52"/>
          <p:cNvSpPr/>
          <p:nvPr/>
        </p:nvSpPr>
        <p:spPr bwMode="auto">
          <a:xfrm>
            <a:off x="6315075" y="1085850"/>
            <a:ext cx="2543175" cy="2986088"/>
          </a:xfrm>
          <a:prstGeom prst="roundRect">
            <a:avLst>
              <a:gd name="adj" fmla="val 2809"/>
            </a:avLst>
          </a:prstGeom>
          <a:solidFill>
            <a:srgbClr val="1C1917"/>
          </a:solidFill>
          <a:ln w="28575" cap="flat" cmpd="sng">
            <a:solidFill>
              <a:srgbClr val="EA58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052597622" name="Google Shape;1034;p52"/>
          <p:cNvSpPr/>
          <p:nvPr/>
        </p:nvSpPr>
        <p:spPr bwMode="auto">
          <a:xfrm>
            <a:off x="7100888" y="1000125"/>
            <a:ext cx="971550" cy="185738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98658" name="Google Shape;1035;p52"/>
          <p:cNvSpPr txBox="1"/>
          <p:nvPr/>
        </p:nvSpPr>
        <p:spPr bwMode="auto">
          <a:xfrm>
            <a:off x="7259788" y="1055846"/>
            <a:ext cx="65375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</a:rPr>
              <a:t>主推 · 最划算</a:t>
            </a:r>
            <a:endParaRPr/>
          </a:p>
        </p:txBody>
      </p:sp>
      <p:sp>
        <p:nvSpPr>
          <p:cNvPr id="954643241" name="Google Shape;1036;p52"/>
          <p:cNvSpPr txBox="1"/>
          <p:nvPr/>
        </p:nvSpPr>
        <p:spPr bwMode="auto">
          <a:xfrm>
            <a:off x="7285666" y="1441609"/>
            <a:ext cx="601993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00" b="1" i="0" u="none" strike="noStrike" cap="non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</a:rPr>
              <a:t>S3 + S4 合买</a:t>
            </a:r>
            <a:endParaRPr/>
          </a:p>
        </p:txBody>
      </p:sp>
      <p:sp>
        <p:nvSpPr>
          <p:cNvPr id="1913627958" name="Google Shape;1037;p52"/>
          <p:cNvSpPr txBox="1"/>
          <p:nvPr/>
        </p:nvSpPr>
        <p:spPr bwMode="auto">
          <a:xfrm>
            <a:off x="6649384" y="1678781"/>
            <a:ext cx="187455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15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</a:rPr>
              <a:t>Claude Design + AI 炒股</a:t>
            </a:r>
            <a:endParaRPr/>
          </a:p>
        </p:txBody>
      </p:sp>
      <p:sp>
        <p:nvSpPr>
          <p:cNvPr id="496301874" name="Google Shape;1038;p52"/>
          <p:cNvSpPr txBox="1"/>
          <p:nvPr/>
        </p:nvSpPr>
        <p:spPr bwMode="auto">
          <a:xfrm>
            <a:off x="7056104" y="1941671"/>
            <a:ext cx="1061118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950" b="1" i="0" u="none" strike="noStrike" cap="non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</a:rPr>
              <a:t>$399</a:t>
            </a:r>
            <a:endParaRPr/>
          </a:p>
        </p:txBody>
      </p:sp>
      <p:sp>
        <p:nvSpPr>
          <p:cNvPr id="1631644274" name="Google Shape;1039;p52"/>
          <p:cNvSpPr txBox="1"/>
          <p:nvPr/>
        </p:nvSpPr>
        <p:spPr bwMode="auto">
          <a:xfrm>
            <a:off x="7072750" y="2378512"/>
            <a:ext cx="1027825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9CA3AF"/>
                </a:solidFill>
                <a:latin typeface="Quattrocento Sans"/>
                <a:ea typeface="Quattrocento Sans"/>
                <a:cs typeface="Quattrocento Sans"/>
              </a:rPr>
              <a:t>省 $49（原价 $448）</a:t>
            </a:r>
            <a:endParaRPr/>
          </a:p>
        </p:txBody>
      </p:sp>
      <p:sp>
        <p:nvSpPr>
          <p:cNvPr id="757522902" name="Google Shape;1040;p52"/>
          <p:cNvSpPr/>
          <p:nvPr/>
        </p:nvSpPr>
        <p:spPr bwMode="auto">
          <a:xfrm>
            <a:off x="6457950" y="2571750"/>
            <a:ext cx="2257425" cy="7144"/>
          </a:xfrm>
          <a:custGeom>
            <a:avLst/>
            <a:gdLst/>
            <a:ahLst/>
            <a:cxnLst/>
            <a:rect l="l" t="t" r="r" b="b"/>
            <a:pathLst>
              <a:path w="3009900" h="9525" fill="norm" stroke="1" extrusionOk="0">
                <a:moveTo>
                  <a:pt x="0" y="0"/>
                </a:moveTo>
                <a:lnTo>
                  <a:pt x="3009900" y="0"/>
                </a:lnTo>
              </a:path>
            </a:pathLst>
          </a:custGeom>
          <a:noFill/>
          <a:ln w="95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0343669" name="Google Shape;1041;p52"/>
          <p:cNvSpPr txBox="1"/>
          <p:nvPr/>
        </p:nvSpPr>
        <p:spPr bwMode="auto">
          <a:xfrm>
            <a:off x="6448664" y="2692837"/>
            <a:ext cx="1100715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</a:rPr>
              <a:t>S3 + S4 全部课程内容</a:t>
            </a:r>
            <a:endParaRPr/>
          </a:p>
        </p:txBody>
      </p:sp>
      <p:sp>
        <p:nvSpPr>
          <p:cNvPr id="1204017193" name="Google Shape;1042;p52"/>
          <p:cNvSpPr txBox="1"/>
          <p:nvPr/>
        </p:nvSpPr>
        <p:spPr bwMode="auto">
          <a:xfrm>
            <a:off x="6448664" y="2892862"/>
            <a:ext cx="1070545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9CA3AF"/>
                </a:solidFill>
                <a:latin typeface="Quattrocento Sans"/>
                <a:ea typeface="Quattrocento Sans"/>
                <a:cs typeface="Quattrocento Sans"/>
              </a:rPr>
              <a:t>✓ 配套讲义与演示项目</a:t>
            </a:r>
            <a:endParaRPr/>
          </a:p>
        </p:txBody>
      </p:sp>
      <p:sp>
        <p:nvSpPr>
          <p:cNvPr id="1183717877" name="Google Shape;1043;p52"/>
          <p:cNvSpPr txBox="1"/>
          <p:nvPr/>
        </p:nvSpPr>
        <p:spPr bwMode="auto">
          <a:xfrm>
            <a:off x="6448664" y="3092887"/>
            <a:ext cx="750147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9CA3AF"/>
                </a:solidFill>
                <a:latin typeface="Quattrocento Sans"/>
                <a:ea typeface="Quattrocento Sans"/>
                <a:cs typeface="Quattrocento Sans"/>
              </a:rPr>
              <a:t>✓ 课后实战项目</a:t>
            </a:r>
            <a:endParaRPr/>
          </a:p>
        </p:txBody>
      </p:sp>
      <p:sp>
        <p:nvSpPr>
          <p:cNvPr id="680651197" name="Google Shape;1044;p52"/>
          <p:cNvSpPr txBox="1"/>
          <p:nvPr/>
        </p:nvSpPr>
        <p:spPr bwMode="auto">
          <a:xfrm>
            <a:off x="6448664" y="3292912"/>
            <a:ext cx="536549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9CA3AF"/>
                </a:solidFill>
                <a:latin typeface="Quattrocento Sans"/>
                <a:ea typeface="Quattrocento Sans"/>
                <a:cs typeface="Quattrocento Sans"/>
              </a:rPr>
              <a:t>✓ 课后回放</a:t>
            </a:r>
            <a:endParaRPr/>
          </a:p>
        </p:txBody>
      </p:sp>
      <p:sp>
        <p:nvSpPr>
          <p:cNvPr id="1506084693" name="Google Shape;1045;p52"/>
          <p:cNvSpPr txBox="1"/>
          <p:nvPr/>
        </p:nvSpPr>
        <p:spPr bwMode="auto">
          <a:xfrm>
            <a:off x="6448664" y="3492937"/>
            <a:ext cx="1406962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9CA3AF"/>
                </a:solidFill>
                <a:latin typeface="Quattrocento Sans"/>
                <a:ea typeface="Quattrocento Sans"/>
                <a:cs typeface="Quattrocento Sans"/>
              </a:rPr>
              <a:t>✓ 专属学员支持群 + 组织答疑</a:t>
            </a:r>
            <a:endParaRPr/>
          </a:p>
        </p:txBody>
      </p:sp>
      <p:sp>
        <p:nvSpPr>
          <p:cNvPr id="1292275856" name="Google Shape;1046;p52"/>
          <p:cNvSpPr/>
          <p:nvPr/>
        </p:nvSpPr>
        <p:spPr bwMode="auto">
          <a:xfrm>
            <a:off x="6600825" y="3714750"/>
            <a:ext cx="1971675" cy="285750"/>
          </a:xfrm>
          <a:prstGeom prst="roundRect">
            <a:avLst>
              <a:gd name="adj" fmla="val 175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741690585" name="Google Shape;1047;p52"/>
          <p:cNvSpPr txBox="1"/>
          <p:nvPr/>
        </p:nvSpPr>
        <p:spPr bwMode="auto">
          <a:xfrm>
            <a:off x="7262174" y="3809404"/>
            <a:ext cx="648979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85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</a:rPr>
              <a:t>立即报名 →</a:t>
            </a:r>
            <a:endParaRPr/>
          </a:p>
        </p:txBody>
      </p:sp>
      <p:sp>
        <p:nvSpPr>
          <p:cNvPr id="1487187901" name="Google Shape;1048;p52"/>
          <p:cNvSpPr/>
          <p:nvPr/>
        </p:nvSpPr>
        <p:spPr bwMode="auto">
          <a:xfrm>
            <a:off x="285750" y="4214812"/>
            <a:ext cx="6057900" cy="785811"/>
          </a:xfrm>
          <a:prstGeom prst="roundRect">
            <a:avLst>
              <a:gd name="adj" fmla="val 7273"/>
            </a:avLst>
          </a:prstGeom>
          <a:solidFill>
            <a:srgbClr val="F4F1E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403467504" name="Google Shape;1049;p52"/>
          <p:cNvSpPr txBox="1"/>
          <p:nvPr/>
        </p:nvSpPr>
        <p:spPr bwMode="auto">
          <a:xfrm>
            <a:off x="447199" y="4358402"/>
            <a:ext cx="509102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800" b="1" i="0" u="none" strike="noStrike" cap="non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</a:rPr>
              <a:t>Payment</a:t>
            </a:r>
            <a:endParaRPr/>
          </a:p>
        </p:txBody>
      </p:sp>
      <p:sp>
        <p:nvSpPr>
          <p:cNvPr id="813582714" name="Google Shape;1050;p52"/>
          <p:cNvSpPr txBox="1"/>
          <p:nvPr/>
        </p:nvSpPr>
        <p:spPr bwMode="auto">
          <a:xfrm>
            <a:off x="447199" y="4558426"/>
            <a:ext cx="1699212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800" b="0" i="0" u="none" strike="noStrike" cap="none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</a:rPr>
              <a:t>Zelle： info@elitecoach101.com</a:t>
            </a:r>
            <a:endParaRPr/>
          </a:p>
        </p:txBody>
      </p:sp>
      <p:sp>
        <p:nvSpPr>
          <p:cNvPr id="586104750" name="Google Shape;1051;p52"/>
          <p:cNvSpPr txBox="1"/>
          <p:nvPr/>
        </p:nvSpPr>
        <p:spPr bwMode="auto">
          <a:xfrm>
            <a:off x="447199" y="4758452"/>
            <a:ext cx="127941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800" b="0" i="0" u="none" strike="noStrike" cap="non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</a:rPr>
              <a:t>Wechat： elitecoach101</a:t>
            </a:r>
            <a:endParaRPr/>
          </a:p>
        </p:txBody>
      </p:sp>
      <p:pic>
        <p:nvPicPr>
          <p:cNvPr id="2036428078" name="Google Shape;1052;p52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7929562" y="4200525"/>
            <a:ext cx="928688" cy="928688"/>
          </a:xfrm>
          <a:prstGeom prst="rect">
            <a:avLst/>
          </a:prstGeom>
          <a:noFill/>
          <a:ln>
            <a:noFill/>
          </a:ln>
        </p:spPr>
      </p:pic>
      <p:sp>
        <p:nvSpPr>
          <p:cNvPr id="2080884492" name="Google Shape;1053;p52"/>
          <p:cNvSpPr txBox="1"/>
          <p:nvPr/>
        </p:nvSpPr>
        <p:spPr bwMode="auto">
          <a:xfrm>
            <a:off x="8544586" y="4993124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750" b="0" i="0" u="none" strike="noStrike" cap="none">
                <a:solidFill>
                  <a:srgbClr val="9CA3AF"/>
                </a:solidFill>
                <a:latin typeface="Quattrocento Sans"/>
                <a:ea typeface="Quattrocento Sans"/>
                <a:cs typeface="Quattrocento Sans"/>
              </a:rPr>
              <a:t>15 / 17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1429568" name="Google Shape;1058;p53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9918822" name="Google Shape;1059;p53"/>
          <p:cNvSpPr/>
          <p:nvPr/>
        </p:nvSpPr>
        <p:spPr bwMode="auto">
          <a:xfrm>
            <a:off x="457200" y="214313"/>
            <a:ext cx="35719" cy="314325"/>
          </a:xfrm>
          <a:prstGeom prst="roundRect">
            <a:avLst>
              <a:gd name="adj" fmla="val 4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1825373" name="Google Shape;1060;p53"/>
          <p:cNvSpPr txBox="1"/>
          <p:nvPr/>
        </p:nvSpPr>
        <p:spPr bwMode="auto">
          <a:xfrm>
            <a:off x="560070" y="195739"/>
            <a:ext cx="129359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参考资料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1664182" name="Google Shape;1061;p53"/>
          <p:cNvSpPr txBox="1"/>
          <p:nvPr/>
        </p:nvSpPr>
        <p:spPr bwMode="auto">
          <a:xfrm>
            <a:off x="574358" y="488633"/>
            <a:ext cx="186309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今天直播涉及的工具与资源链接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2915284" name="Google Shape;1062;p53"/>
          <p:cNvSpPr/>
          <p:nvPr/>
        </p:nvSpPr>
        <p:spPr bwMode="auto">
          <a:xfrm>
            <a:off x="457200" y="714375"/>
            <a:ext cx="8229600" cy="7144"/>
          </a:xfrm>
          <a:custGeom>
            <a:avLst/>
            <a:gdLst/>
            <a:ahLst/>
            <a:cxnLst/>
            <a:rect l="l" t="t" r="r" b="b"/>
            <a:pathLst>
              <a:path w="10972800" h="9525" fill="norm" stroke="1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6637559" name="Google Shape;1063;p53"/>
          <p:cNvSpPr/>
          <p:nvPr/>
        </p:nvSpPr>
        <p:spPr bwMode="auto">
          <a:xfrm>
            <a:off x="457200" y="828675"/>
            <a:ext cx="8229600" cy="62865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9922434" name="Google Shape;1064;p53"/>
          <p:cNvSpPr/>
          <p:nvPr/>
        </p:nvSpPr>
        <p:spPr bwMode="auto">
          <a:xfrm>
            <a:off x="457200" y="828675"/>
            <a:ext cx="28575" cy="62865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7284737" name="Google Shape;1065;p53"/>
          <p:cNvSpPr/>
          <p:nvPr/>
        </p:nvSpPr>
        <p:spPr bwMode="auto">
          <a:xfrm>
            <a:off x="619123" y="1014908"/>
            <a:ext cx="200567" cy="201349"/>
          </a:xfrm>
          <a:custGeom>
            <a:avLst/>
            <a:gdLst/>
            <a:ahLst/>
            <a:cxnLst/>
            <a:rect l="l" t="t" r="r" b="b"/>
            <a:pathLst>
              <a:path w="267422" h="268466" fill="norm" stroke="1" extrusionOk="0">
                <a:moveTo>
                  <a:pt x="190502" y="22707"/>
                </a:moveTo>
                <a:cubicBezTo>
                  <a:pt x="243877" y="53523"/>
                  <a:pt x="267422" y="118214"/>
                  <a:pt x="246342" y="176130"/>
                </a:cubicBezTo>
                <a:cubicBezTo>
                  <a:pt x="225262" y="234045"/>
                  <a:pt x="165642" y="268466"/>
                  <a:pt x="104946" y="257762"/>
                </a:cubicBezTo>
                <a:cubicBezTo>
                  <a:pt x="44250" y="247059"/>
                  <a:pt x="0" y="194322"/>
                  <a:pt x="2" y="132689"/>
                </a:cubicBezTo>
                <a:lnTo>
                  <a:pt x="65" y="128574"/>
                </a:lnTo>
                <a:cubicBezTo>
                  <a:pt x="1512" y="83959"/>
                  <a:pt x="26276" y="43379"/>
                  <a:pt x="65291" y="21689"/>
                </a:cubicBezTo>
                <a:cubicBezTo>
                  <a:pt x="104306" y="0"/>
                  <a:pt x="151844" y="386"/>
                  <a:pt x="190502" y="22707"/>
                </a:cubicBezTo>
                <a:moveTo>
                  <a:pt x="110580" y="98310"/>
                </a:moveTo>
                <a:cubicBezTo>
                  <a:pt x="105621" y="93352"/>
                  <a:pt x="97582" y="93352"/>
                  <a:pt x="92623" y="98310"/>
                </a:cubicBezTo>
                <a:lnTo>
                  <a:pt x="67223" y="123710"/>
                </a:lnTo>
                <a:cubicBezTo>
                  <a:pt x="62265" y="128669"/>
                  <a:pt x="62265" y="136708"/>
                  <a:pt x="67223" y="141668"/>
                </a:cubicBezTo>
                <a:lnTo>
                  <a:pt x="92623" y="167068"/>
                </a:lnTo>
                <a:cubicBezTo>
                  <a:pt x="97582" y="172026"/>
                  <a:pt x="105621" y="172026"/>
                  <a:pt x="110580" y="167068"/>
                </a:cubicBezTo>
                <a:lnTo>
                  <a:pt x="111635" y="165874"/>
                </a:lnTo>
                <a:cubicBezTo>
                  <a:pt x="115556" y="160818"/>
                  <a:pt x="115105" y="153635"/>
                  <a:pt x="110580" y="149110"/>
                </a:cubicBezTo>
                <a:lnTo>
                  <a:pt x="94172" y="132689"/>
                </a:lnTo>
                <a:lnTo>
                  <a:pt x="110580" y="116268"/>
                </a:lnTo>
                <a:cubicBezTo>
                  <a:pt x="115538" y="111308"/>
                  <a:pt x="115538" y="103269"/>
                  <a:pt x="110580" y="98310"/>
                </a:cubicBezTo>
                <a:moveTo>
                  <a:pt x="161380" y="98310"/>
                </a:moveTo>
                <a:cubicBezTo>
                  <a:pt x="156421" y="93352"/>
                  <a:pt x="148382" y="93352"/>
                  <a:pt x="143423" y="98310"/>
                </a:cubicBezTo>
                <a:lnTo>
                  <a:pt x="142369" y="99504"/>
                </a:lnTo>
                <a:cubicBezTo>
                  <a:pt x="138447" y="104559"/>
                  <a:pt x="138898" y="111743"/>
                  <a:pt x="143423" y="116268"/>
                </a:cubicBezTo>
                <a:lnTo>
                  <a:pt x="159831" y="132689"/>
                </a:lnTo>
                <a:lnTo>
                  <a:pt x="143423" y="149110"/>
                </a:lnTo>
                <a:cubicBezTo>
                  <a:pt x="138610" y="154093"/>
                  <a:pt x="138679" y="162014"/>
                  <a:pt x="143577" y="166913"/>
                </a:cubicBezTo>
                <a:cubicBezTo>
                  <a:pt x="148476" y="171812"/>
                  <a:pt x="156397" y="171881"/>
                  <a:pt x="161380" y="167068"/>
                </a:cubicBezTo>
                <a:lnTo>
                  <a:pt x="186780" y="141668"/>
                </a:lnTo>
                <a:cubicBezTo>
                  <a:pt x="191738" y="136708"/>
                  <a:pt x="191738" y="128669"/>
                  <a:pt x="186780" y="123710"/>
                </a:cubicBez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9716497" name="Google Shape;1066;p53"/>
          <p:cNvSpPr txBox="1"/>
          <p:nvPr/>
        </p:nvSpPr>
        <p:spPr bwMode="auto">
          <a:xfrm>
            <a:off x="930116" y="947976"/>
            <a:ext cx="887463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Claude Code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9915472" name="Google Shape;1067;p53"/>
          <p:cNvSpPr txBox="1"/>
          <p:nvPr/>
        </p:nvSpPr>
        <p:spPr bwMode="auto">
          <a:xfrm>
            <a:off x="932974" y="1143714"/>
            <a:ext cx="1630204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终端 AI 编程助手 · 今晚核心工具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8701450" name="Google Shape;1068;p53"/>
          <p:cNvSpPr txBox="1"/>
          <p:nvPr/>
        </p:nvSpPr>
        <p:spPr bwMode="auto">
          <a:xfrm>
            <a:off x="7674531" y="1066205"/>
            <a:ext cx="908685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4F46E5"/>
                </a:solidFill>
                <a:latin typeface="Consolas"/>
                <a:ea typeface="Consolas"/>
                <a:cs typeface="Consolas"/>
              </a:rPr>
              <a:t>claude.ai/code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1235843" name="Google Shape;1069;p53"/>
          <p:cNvSpPr/>
          <p:nvPr/>
        </p:nvSpPr>
        <p:spPr bwMode="auto">
          <a:xfrm>
            <a:off x="457200" y="1543050"/>
            <a:ext cx="8229600" cy="62865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682604" name="Google Shape;1070;p53"/>
          <p:cNvSpPr/>
          <p:nvPr/>
        </p:nvSpPr>
        <p:spPr bwMode="auto">
          <a:xfrm>
            <a:off x="457200" y="1543050"/>
            <a:ext cx="28575" cy="628650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8209929" name="Google Shape;1071;p53"/>
          <p:cNvSpPr/>
          <p:nvPr/>
        </p:nvSpPr>
        <p:spPr bwMode="auto">
          <a:xfrm>
            <a:off x="619125" y="1746706"/>
            <a:ext cx="190500" cy="158719"/>
          </a:xfrm>
          <a:custGeom>
            <a:avLst/>
            <a:gdLst/>
            <a:ahLst/>
            <a:cxnLst/>
            <a:rect l="l" t="t" r="r" b="b"/>
            <a:pathLst>
              <a:path w="254000" h="211625" fill="norm" stroke="1" extrusionOk="0">
                <a:moveTo>
                  <a:pt x="247650" y="22260"/>
                </a:moveTo>
                <a:cubicBezTo>
                  <a:pt x="251118" y="24262"/>
                  <a:pt x="253438" y="27783"/>
                  <a:pt x="253911" y="31760"/>
                </a:cubicBezTo>
                <a:lnTo>
                  <a:pt x="254000" y="33258"/>
                </a:lnTo>
                <a:lnTo>
                  <a:pt x="254000" y="198358"/>
                </a:lnTo>
                <a:cubicBezTo>
                  <a:pt x="254000" y="202895"/>
                  <a:pt x="251579" y="207088"/>
                  <a:pt x="247650" y="209357"/>
                </a:cubicBezTo>
                <a:cubicBezTo>
                  <a:pt x="243720" y="211625"/>
                  <a:pt x="238879" y="211625"/>
                  <a:pt x="234950" y="209356"/>
                </a:cubicBezTo>
                <a:cubicBezTo>
                  <a:pt x="205731" y="192484"/>
                  <a:pt x="170041" y="191218"/>
                  <a:pt x="139700" y="205978"/>
                </a:cubicBezTo>
                <a:lnTo>
                  <a:pt x="139700" y="13268"/>
                </a:lnTo>
                <a:cubicBezTo>
                  <a:pt x="175221" y="0"/>
                  <a:pt x="214813" y="3298"/>
                  <a:pt x="247650" y="22260"/>
                </a:cubicBezTo>
                <a:moveTo>
                  <a:pt x="114300" y="13281"/>
                </a:moveTo>
                <a:lnTo>
                  <a:pt x="114313" y="205991"/>
                </a:lnTo>
                <a:cubicBezTo>
                  <a:pt x="85201" y="191819"/>
                  <a:pt x="51079" y="192371"/>
                  <a:pt x="22441" y="207477"/>
                </a:cubicBezTo>
                <a:lnTo>
                  <a:pt x="18288" y="209763"/>
                </a:lnTo>
                <a:lnTo>
                  <a:pt x="16980" y="210322"/>
                </a:lnTo>
                <a:lnTo>
                  <a:pt x="16358" y="210525"/>
                </a:lnTo>
                <a:lnTo>
                  <a:pt x="14961" y="210855"/>
                </a:lnTo>
                <a:lnTo>
                  <a:pt x="14186" y="210982"/>
                </a:lnTo>
                <a:lnTo>
                  <a:pt x="12700" y="211058"/>
                </a:lnTo>
                <a:lnTo>
                  <a:pt x="12167" y="211058"/>
                </a:lnTo>
                <a:lnTo>
                  <a:pt x="10770" y="210906"/>
                </a:lnTo>
                <a:lnTo>
                  <a:pt x="9792" y="210728"/>
                </a:lnTo>
                <a:lnTo>
                  <a:pt x="8420" y="210322"/>
                </a:lnTo>
                <a:lnTo>
                  <a:pt x="6820" y="209610"/>
                </a:lnTo>
                <a:lnTo>
                  <a:pt x="5613" y="208899"/>
                </a:lnTo>
                <a:lnTo>
                  <a:pt x="4483" y="208048"/>
                </a:lnTo>
                <a:lnTo>
                  <a:pt x="3721" y="207337"/>
                </a:lnTo>
                <a:lnTo>
                  <a:pt x="2794" y="206296"/>
                </a:lnTo>
                <a:lnTo>
                  <a:pt x="1981" y="205165"/>
                </a:lnTo>
                <a:lnTo>
                  <a:pt x="1702" y="204708"/>
                </a:lnTo>
                <a:lnTo>
                  <a:pt x="1295" y="203946"/>
                </a:lnTo>
                <a:lnTo>
                  <a:pt x="737" y="202638"/>
                </a:lnTo>
                <a:lnTo>
                  <a:pt x="533" y="202016"/>
                </a:lnTo>
                <a:lnTo>
                  <a:pt x="203" y="200619"/>
                </a:lnTo>
                <a:lnTo>
                  <a:pt x="76" y="199844"/>
                </a:lnTo>
                <a:lnTo>
                  <a:pt x="25" y="199222"/>
                </a:lnTo>
                <a:lnTo>
                  <a:pt x="0" y="33258"/>
                </a:lnTo>
                <a:cubicBezTo>
                  <a:pt x="0" y="28721"/>
                  <a:pt x="2421" y="24529"/>
                  <a:pt x="6350" y="22260"/>
                </a:cubicBezTo>
                <a:cubicBezTo>
                  <a:pt x="39189" y="3302"/>
                  <a:pt x="78781" y="9"/>
                  <a:pt x="114300" y="13281"/>
                </a:cubicBezTo>
              </a:path>
            </a:pathLst>
          </a:custGeom>
          <a:solidFill>
            <a:srgbClr val="4F46E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6724105" name="Google Shape;1072;p53"/>
          <p:cNvSpPr txBox="1"/>
          <p:nvPr/>
        </p:nvSpPr>
        <p:spPr bwMode="auto">
          <a:xfrm>
            <a:off x="930116" y="1662351"/>
            <a:ext cx="3216504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Claude 官方文档 · Skills / Projects / MCP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8773092" name="Google Shape;1073;p53"/>
          <p:cNvSpPr txBox="1"/>
          <p:nvPr/>
        </p:nvSpPr>
        <p:spPr bwMode="auto">
          <a:xfrm>
            <a:off x="932974" y="1858089"/>
            <a:ext cx="2004001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Skills / MCP 文档 · 做 Skill 必读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8936259" name="Google Shape;1074;p53"/>
          <p:cNvSpPr txBox="1"/>
          <p:nvPr/>
        </p:nvSpPr>
        <p:spPr bwMode="auto">
          <a:xfrm>
            <a:off x="7347972" y="1780580"/>
            <a:ext cx="1235244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4F46E5"/>
                </a:solidFill>
                <a:latin typeface="Consolas"/>
                <a:ea typeface="Consolas"/>
                <a:cs typeface="Consolas"/>
              </a:rPr>
              <a:t>docs.anthropic.com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2224652" name="Google Shape;1075;p53"/>
          <p:cNvSpPr/>
          <p:nvPr/>
        </p:nvSpPr>
        <p:spPr bwMode="auto">
          <a:xfrm>
            <a:off x="457200" y="2257425"/>
            <a:ext cx="8229600" cy="62865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4765247" name="Google Shape;1076;p53"/>
          <p:cNvSpPr/>
          <p:nvPr/>
        </p:nvSpPr>
        <p:spPr bwMode="auto">
          <a:xfrm>
            <a:off x="457200" y="2257425"/>
            <a:ext cx="28575" cy="62865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970390312" name="Google Shape;1077;p53"/>
          <p:cNvGrpSpPr/>
          <p:nvPr/>
        </p:nvGrpSpPr>
        <p:grpSpPr bwMode="auto">
          <a:xfrm>
            <a:off x="627523" y="2456300"/>
            <a:ext cx="173506" cy="163075"/>
            <a:chOff x="836697" y="3275067"/>
            <a:chExt cx="231341" cy="217433"/>
          </a:xfrm>
        </p:grpSpPr>
        <p:sp>
          <p:nvSpPr>
            <p:cNvPr id="1078" name="Google Shape;1078;p53"/>
            <p:cNvSpPr/>
            <p:nvPr/>
          </p:nvSpPr>
          <p:spPr bwMode="auto">
            <a:xfrm>
              <a:off x="838200" y="3351219"/>
              <a:ext cx="228600" cy="141281"/>
            </a:xfrm>
            <a:custGeom>
              <a:avLst/>
              <a:gdLst/>
              <a:ahLst/>
              <a:cxnLst/>
              <a:rect l="l" t="t" r="r" b="b"/>
              <a:pathLst>
                <a:path w="228600" h="141281" fill="norm" stroke="1" extrusionOk="0">
                  <a:moveTo>
                    <a:pt x="155194" y="6344"/>
                  </a:moveTo>
                  <a:cubicBezTo>
                    <a:pt x="159530" y="933"/>
                    <a:pt x="167405" y="0"/>
                    <a:pt x="172885" y="4248"/>
                  </a:cubicBezTo>
                  <a:lnTo>
                    <a:pt x="174079" y="5302"/>
                  </a:lnTo>
                  <a:lnTo>
                    <a:pt x="224879" y="56102"/>
                  </a:lnTo>
                  <a:cubicBezTo>
                    <a:pt x="226853" y="58078"/>
                    <a:pt x="228120" y="60649"/>
                    <a:pt x="228486" y="63417"/>
                  </a:cubicBezTo>
                  <a:lnTo>
                    <a:pt x="228600" y="65081"/>
                  </a:lnTo>
                  <a:lnTo>
                    <a:pt x="228600" y="128581"/>
                  </a:lnTo>
                  <a:cubicBezTo>
                    <a:pt x="228599" y="135020"/>
                    <a:pt x="223780" y="140439"/>
                    <a:pt x="217386" y="141192"/>
                  </a:cubicBezTo>
                  <a:lnTo>
                    <a:pt x="215900" y="141281"/>
                  </a:lnTo>
                  <a:lnTo>
                    <a:pt x="12421" y="141281"/>
                  </a:lnTo>
                  <a:lnTo>
                    <a:pt x="11024" y="141167"/>
                  </a:lnTo>
                  <a:lnTo>
                    <a:pt x="9627" y="140913"/>
                  </a:lnTo>
                  <a:lnTo>
                    <a:pt x="8268" y="140481"/>
                  </a:lnTo>
                  <a:lnTo>
                    <a:pt x="6934" y="139897"/>
                  </a:lnTo>
                  <a:lnTo>
                    <a:pt x="5664" y="139148"/>
                  </a:lnTo>
                  <a:lnTo>
                    <a:pt x="4470" y="138259"/>
                  </a:lnTo>
                  <a:lnTo>
                    <a:pt x="3708" y="137560"/>
                  </a:lnTo>
                  <a:lnTo>
                    <a:pt x="2794" y="136519"/>
                  </a:lnTo>
                  <a:lnTo>
                    <a:pt x="1981" y="135388"/>
                  </a:lnTo>
                  <a:lnTo>
                    <a:pt x="1295" y="134169"/>
                  </a:lnTo>
                  <a:lnTo>
                    <a:pt x="1092" y="133725"/>
                  </a:lnTo>
                  <a:lnTo>
                    <a:pt x="584" y="132417"/>
                  </a:lnTo>
                  <a:lnTo>
                    <a:pt x="241" y="131070"/>
                  </a:lnTo>
                  <a:lnTo>
                    <a:pt x="51" y="129699"/>
                  </a:lnTo>
                  <a:lnTo>
                    <a:pt x="0" y="128302"/>
                  </a:lnTo>
                  <a:lnTo>
                    <a:pt x="114" y="126905"/>
                  </a:lnTo>
                  <a:lnTo>
                    <a:pt x="356" y="125571"/>
                  </a:lnTo>
                  <a:cubicBezTo>
                    <a:pt x="483" y="125063"/>
                    <a:pt x="635" y="124593"/>
                    <a:pt x="800" y="124149"/>
                  </a:cubicBezTo>
                  <a:lnTo>
                    <a:pt x="1384" y="122815"/>
                  </a:lnTo>
                  <a:lnTo>
                    <a:pt x="2134" y="121545"/>
                  </a:lnTo>
                  <a:lnTo>
                    <a:pt x="52934" y="45345"/>
                  </a:lnTo>
                  <a:cubicBezTo>
                    <a:pt x="56150" y="40502"/>
                    <a:pt x="62245" y="38462"/>
                    <a:pt x="67729" y="40392"/>
                  </a:cubicBezTo>
                  <a:lnTo>
                    <a:pt x="69177" y="41027"/>
                  </a:lnTo>
                  <a:lnTo>
                    <a:pt x="110795" y="61830"/>
                  </a:lnTo>
                  <a:lnTo>
                    <a:pt x="155181" y="6344"/>
                  </a:ln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79" name="Google Shape;1079;p53"/>
            <p:cNvSpPr/>
            <p:nvPr/>
          </p:nvSpPr>
          <p:spPr bwMode="auto">
            <a:xfrm>
              <a:off x="836697" y="3275067"/>
              <a:ext cx="231341" cy="130036"/>
            </a:xfrm>
            <a:custGeom>
              <a:avLst/>
              <a:gdLst/>
              <a:ahLst/>
              <a:cxnLst/>
              <a:rect l="l" t="t" r="r" b="b"/>
              <a:pathLst>
                <a:path w="231341" h="130036" fill="norm" stroke="1" extrusionOk="0">
                  <a:moveTo>
                    <a:pt x="156850" y="6105"/>
                  </a:moveTo>
                  <a:cubicBezTo>
                    <a:pt x="161230" y="843"/>
                    <a:pt x="168994" y="0"/>
                    <a:pt x="174401" y="4200"/>
                  </a:cubicBezTo>
                  <a:lnTo>
                    <a:pt x="175582" y="5254"/>
                  </a:lnTo>
                  <a:lnTo>
                    <a:pt x="226382" y="56054"/>
                  </a:lnTo>
                  <a:cubicBezTo>
                    <a:pt x="231109" y="60797"/>
                    <a:pt x="231341" y="68396"/>
                    <a:pt x="226912" y="73419"/>
                  </a:cubicBezTo>
                  <a:cubicBezTo>
                    <a:pt x="222484" y="78441"/>
                    <a:pt x="214916" y="79162"/>
                    <a:pt x="209618" y="75066"/>
                  </a:cubicBezTo>
                  <a:lnTo>
                    <a:pt x="208424" y="74012"/>
                  </a:lnTo>
                  <a:lnTo>
                    <a:pt x="167454" y="33054"/>
                  </a:lnTo>
                  <a:lnTo>
                    <a:pt x="112857" y="98561"/>
                  </a:lnTo>
                  <a:cubicBezTo>
                    <a:pt x="109461" y="102635"/>
                    <a:pt x="103890" y="104170"/>
                    <a:pt x="98887" y="102409"/>
                  </a:cubicBezTo>
                  <a:lnTo>
                    <a:pt x="97426" y="101787"/>
                  </a:lnTo>
                  <a:lnTo>
                    <a:pt x="56101" y="81137"/>
                  </a:lnTo>
                  <a:lnTo>
                    <a:pt x="24363" y="123453"/>
                  </a:lnTo>
                  <a:cubicBezTo>
                    <a:pt x="20525" y="128572"/>
                    <a:pt x="13477" y="130036"/>
                    <a:pt x="7917" y="126869"/>
                  </a:cubicBezTo>
                  <a:lnTo>
                    <a:pt x="6583" y="125993"/>
                  </a:lnTo>
                  <a:cubicBezTo>
                    <a:pt x="1464" y="122154"/>
                    <a:pt x="0" y="115107"/>
                    <a:pt x="3167" y="109547"/>
                  </a:cubicBezTo>
                  <a:lnTo>
                    <a:pt x="4043" y="108213"/>
                  </a:lnTo>
                  <a:lnTo>
                    <a:pt x="42143" y="57413"/>
                  </a:lnTo>
                  <a:cubicBezTo>
                    <a:pt x="45487" y="52960"/>
                    <a:pt x="51341" y="51204"/>
                    <a:pt x="56583" y="53082"/>
                  </a:cubicBezTo>
                  <a:lnTo>
                    <a:pt x="57980" y="53679"/>
                  </a:lnTo>
                  <a:lnTo>
                    <a:pt x="99776" y="74571"/>
                  </a:lnTo>
                  <a:lnTo>
                    <a:pt x="156850" y="6105"/>
                  </a:ln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21912166" name="Google Shape;1080;p53"/>
          <p:cNvSpPr txBox="1"/>
          <p:nvPr/>
        </p:nvSpPr>
        <p:spPr bwMode="auto">
          <a:xfrm>
            <a:off x="930116" y="2376726"/>
            <a:ext cx="3829818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课程学员平台 · 讲义 / 干货 / 录像回放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6144265" name="Google Shape;1081;p53"/>
          <p:cNvSpPr txBox="1"/>
          <p:nvPr/>
        </p:nvSpPr>
        <p:spPr bwMode="auto">
          <a:xfrm>
            <a:off x="932974" y="2572464"/>
            <a:ext cx="1865984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全部学员资料归档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755013" name="Google Shape;1082;p53"/>
          <p:cNvSpPr txBox="1"/>
          <p:nvPr/>
        </p:nvSpPr>
        <p:spPr bwMode="auto">
          <a:xfrm>
            <a:off x="5917974" y="2494949"/>
            <a:ext cx="2665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4F46E5"/>
                </a:solidFill>
                <a:latin typeface="Consolas"/>
                <a:ea typeface="Consolas"/>
                <a:cs typeface="Consolas"/>
              </a:rPr>
              <a:t>https://austinxyz.github.io/course-portal/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0171054" name="Google Shape;1083;p53"/>
          <p:cNvSpPr/>
          <p:nvPr/>
        </p:nvSpPr>
        <p:spPr bwMode="auto">
          <a:xfrm>
            <a:off x="457200" y="2971800"/>
            <a:ext cx="8229600" cy="62865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8090015" name="Google Shape;1084;p53"/>
          <p:cNvSpPr/>
          <p:nvPr/>
        </p:nvSpPr>
        <p:spPr bwMode="auto">
          <a:xfrm>
            <a:off x="457200" y="2971800"/>
            <a:ext cx="28575" cy="62865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034034895" name="Google Shape;1085;p53"/>
          <p:cNvGrpSpPr/>
          <p:nvPr/>
        </p:nvGrpSpPr>
        <p:grpSpPr bwMode="auto">
          <a:xfrm>
            <a:off x="622454" y="3162300"/>
            <a:ext cx="183744" cy="189817"/>
            <a:chOff x="829939" y="4216400"/>
            <a:chExt cx="244992" cy="253089"/>
          </a:xfrm>
        </p:grpSpPr>
        <p:sp>
          <p:nvSpPr>
            <p:cNvPr id="1086" name="Google Shape;1086;p53"/>
            <p:cNvSpPr/>
            <p:nvPr/>
          </p:nvSpPr>
          <p:spPr bwMode="auto">
            <a:xfrm>
              <a:off x="959688" y="4368584"/>
              <a:ext cx="115243" cy="100905"/>
            </a:xfrm>
            <a:custGeom>
              <a:avLst/>
              <a:gdLst/>
              <a:ahLst/>
              <a:cxnLst/>
              <a:rect l="l" t="t" r="r" b="b"/>
              <a:pathLst>
                <a:path w="115243" h="100905" fill="norm" stroke="1" extrusionOk="0">
                  <a:moveTo>
                    <a:pt x="88011" y="0"/>
                  </a:moveTo>
                  <a:lnTo>
                    <a:pt x="112979" y="43256"/>
                  </a:lnTo>
                  <a:cubicBezTo>
                    <a:pt x="115065" y="46871"/>
                    <a:pt x="115243" y="51280"/>
                    <a:pt x="113456" y="55052"/>
                  </a:cubicBezTo>
                  <a:cubicBezTo>
                    <a:pt x="111669" y="58824"/>
                    <a:pt x="108144" y="61478"/>
                    <a:pt x="104026" y="62154"/>
                  </a:cubicBezTo>
                  <a:lnTo>
                    <a:pt x="102591" y="62293"/>
                  </a:lnTo>
                  <a:lnTo>
                    <a:pt x="101168" y="62281"/>
                  </a:lnTo>
                  <a:lnTo>
                    <a:pt x="63919" y="59868"/>
                  </a:lnTo>
                  <a:lnTo>
                    <a:pt x="47371" y="93345"/>
                  </a:lnTo>
                  <a:cubicBezTo>
                    <a:pt x="45548" y="97023"/>
                    <a:pt x="42062" y="99594"/>
                    <a:pt x="38010" y="100249"/>
                  </a:cubicBezTo>
                  <a:cubicBezTo>
                    <a:pt x="33958" y="100905"/>
                    <a:pt x="29838" y="99563"/>
                    <a:pt x="26949" y="96647"/>
                  </a:cubicBezTo>
                  <a:lnTo>
                    <a:pt x="25908" y="95453"/>
                  </a:lnTo>
                  <a:lnTo>
                    <a:pt x="24994" y="94056"/>
                  </a:lnTo>
                  <a:lnTo>
                    <a:pt x="0" y="50787"/>
                  </a:lnTo>
                  <a:cubicBezTo>
                    <a:pt x="35666" y="48558"/>
                    <a:pt x="68234" y="29765"/>
                    <a:pt x="88011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87" name="Google Shape;1087;p53"/>
            <p:cNvSpPr/>
            <p:nvPr/>
          </p:nvSpPr>
          <p:spPr bwMode="auto">
            <a:xfrm>
              <a:off x="829939" y="4368571"/>
              <a:ext cx="115322" cy="100777"/>
            </a:xfrm>
            <a:custGeom>
              <a:avLst/>
              <a:gdLst/>
              <a:ahLst/>
              <a:cxnLst/>
              <a:rect l="l" t="t" r="r" b="b"/>
              <a:pathLst>
                <a:path w="115322" h="100777" fill="norm" stroke="1" extrusionOk="0">
                  <a:moveTo>
                    <a:pt x="115322" y="50800"/>
                  </a:moveTo>
                  <a:lnTo>
                    <a:pt x="90354" y="94082"/>
                  </a:lnTo>
                  <a:cubicBezTo>
                    <a:pt x="88301" y="97639"/>
                    <a:pt x="84656" y="99986"/>
                    <a:pt x="80568" y="100382"/>
                  </a:cubicBezTo>
                  <a:cubicBezTo>
                    <a:pt x="76479" y="100777"/>
                    <a:pt x="72452" y="99173"/>
                    <a:pt x="69755" y="96075"/>
                  </a:cubicBezTo>
                  <a:lnTo>
                    <a:pt x="68789" y="94805"/>
                  </a:lnTo>
                  <a:lnTo>
                    <a:pt x="67977" y="93358"/>
                  </a:lnTo>
                  <a:lnTo>
                    <a:pt x="51416" y="59893"/>
                  </a:lnTo>
                  <a:lnTo>
                    <a:pt x="14192" y="62306"/>
                  </a:lnTo>
                  <a:cubicBezTo>
                    <a:pt x="10030" y="62574"/>
                    <a:pt x="6001" y="60783"/>
                    <a:pt x="3412" y="57514"/>
                  </a:cubicBezTo>
                  <a:cubicBezTo>
                    <a:pt x="822" y="54245"/>
                    <a:pt x="0" y="49914"/>
                    <a:pt x="1213" y="45923"/>
                  </a:cubicBezTo>
                  <a:lnTo>
                    <a:pt x="1721" y="44564"/>
                  </a:lnTo>
                  <a:lnTo>
                    <a:pt x="2356" y="43294"/>
                  </a:lnTo>
                  <a:lnTo>
                    <a:pt x="27349" y="0"/>
                  </a:lnTo>
                  <a:cubicBezTo>
                    <a:pt x="47113" y="29764"/>
                    <a:pt x="79665" y="48566"/>
                    <a:pt x="115322" y="50813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88" name="Google Shape;1088;p53"/>
            <p:cNvSpPr/>
            <p:nvPr/>
          </p:nvSpPr>
          <p:spPr bwMode="auto">
            <a:xfrm>
              <a:off x="863599" y="4216400"/>
              <a:ext cx="177802" cy="177876"/>
            </a:xfrm>
            <a:custGeom>
              <a:avLst/>
              <a:gdLst/>
              <a:ahLst/>
              <a:cxnLst/>
              <a:rect l="l" t="t" r="r" b="b"/>
              <a:pathLst>
                <a:path w="177802" h="177876" fill="norm" stroke="1" extrusionOk="0">
                  <a:moveTo>
                    <a:pt x="88901" y="0"/>
                  </a:moveTo>
                  <a:lnTo>
                    <a:pt x="91949" y="51"/>
                  </a:lnTo>
                  <a:cubicBezTo>
                    <a:pt x="139833" y="1694"/>
                    <a:pt x="177802" y="40988"/>
                    <a:pt x="177801" y="88900"/>
                  </a:cubicBezTo>
                  <a:lnTo>
                    <a:pt x="177763" y="91351"/>
                  </a:lnTo>
                  <a:lnTo>
                    <a:pt x="177674" y="93789"/>
                  </a:lnTo>
                  <a:lnTo>
                    <a:pt x="177445" y="96901"/>
                  </a:lnTo>
                  <a:lnTo>
                    <a:pt x="177115" y="99974"/>
                  </a:lnTo>
                  <a:lnTo>
                    <a:pt x="176810" y="102235"/>
                  </a:lnTo>
                  <a:cubicBezTo>
                    <a:pt x="175974" y="107717"/>
                    <a:pt x="174627" y="113108"/>
                    <a:pt x="172784" y="118339"/>
                  </a:cubicBezTo>
                  <a:lnTo>
                    <a:pt x="171311" y="122250"/>
                  </a:lnTo>
                  <a:lnTo>
                    <a:pt x="169368" y="126670"/>
                  </a:lnTo>
                  <a:cubicBezTo>
                    <a:pt x="154689" y="157939"/>
                    <a:pt x="123229" y="177876"/>
                    <a:pt x="88686" y="177800"/>
                  </a:cubicBezTo>
                  <a:cubicBezTo>
                    <a:pt x="54143" y="177724"/>
                    <a:pt x="22771" y="157648"/>
                    <a:pt x="8230" y="126314"/>
                  </a:cubicBezTo>
                  <a:lnTo>
                    <a:pt x="6579" y="122542"/>
                  </a:lnTo>
                  <a:lnTo>
                    <a:pt x="5919" y="120853"/>
                  </a:lnTo>
                  <a:lnTo>
                    <a:pt x="4903" y="118097"/>
                  </a:lnTo>
                  <a:lnTo>
                    <a:pt x="3696" y="114363"/>
                  </a:lnTo>
                  <a:cubicBezTo>
                    <a:pt x="3266" y="112918"/>
                    <a:pt x="2872" y="111461"/>
                    <a:pt x="2515" y="109995"/>
                  </a:cubicBezTo>
                  <a:lnTo>
                    <a:pt x="1753" y="106553"/>
                  </a:lnTo>
                  <a:lnTo>
                    <a:pt x="1131" y="103111"/>
                  </a:lnTo>
                  <a:lnTo>
                    <a:pt x="877" y="101346"/>
                  </a:lnTo>
                  <a:lnTo>
                    <a:pt x="382" y="97244"/>
                  </a:lnTo>
                  <a:lnTo>
                    <a:pt x="77" y="92608"/>
                  </a:lnTo>
                  <a:lnTo>
                    <a:pt x="1" y="88900"/>
                  </a:lnTo>
                  <a:cubicBezTo>
                    <a:pt x="0" y="40988"/>
                    <a:pt x="37969" y="1694"/>
                    <a:pt x="85853" y="51"/>
                  </a:cubicBezTo>
                  <a:lnTo>
                    <a:pt x="88901" y="0"/>
                  </a:ln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86999263" name="Google Shape;1089;p53"/>
          <p:cNvSpPr txBox="1"/>
          <p:nvPr/>
        </p:nvSpPr>
        <p:spPr bwMode="auto">
          <a:xfrm>
            <a:off x="930116" y="3091101"/>
            <a:ext cx="1601702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讲武堂 · 课程报名平台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9930904" name="Google Shape;1090;p53"/>
          <p:cNvSpPr txBox="1"/>
          <p:nvPr/>
        </p:nvSpPr>
        <p:spPr bwMode="auto">
          <a:xfrm>
            <a:off x="932974" y="3286839"/>
            <a:ext cx="208451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S4 报名入口 · 支持支付宝 / 信用卡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2890712" name="Google Shape;1091;p53"/>
          <p:cNvSpPr txBox="1"/>
          <p:nvPr/>
        </p:nvSpPr>
        <p:spPr bwMode="auto">
          <a:xfrm>
            <a:off x="7508171" y="3209330"/>
            <a:ext cx="1075045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/>
            </a:pPr>
            <a:r>
              <a:rPr lang="en" sz="800" b="0" i="0" u="none" strike="noStrike" cap="none">
                <a:solidFill>
                  <a:srgbClr val="4F46E5"/>
                </a:solidFill>
                <a:latin typeface="Consolas"/>
                <a:ea typeface="Consolas"/>
                <a:cs typeface="Consolas"/>
              </a:rPr>
              <a:t>elitecoach101.com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4064767" name="Google Shape;1092;p53"/>
          <p:cNvSpPr txBox="1"/>
          <p:nvPr/>
        </p:nvSpPr>
        <p:spPr bwMode="auto"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16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1241146" name="Google Shape;1097;p54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111245943" name="Google Shape;1098;p54"/>
          <p:cNvGrpSpPr/>
          <p:nvPr/>
        </p:nvGrpSpPr>
        <p:grpSpPr bwMode="auto">
          <a:xfrm>
            <a:off x="553641" y="553641"/>
            <a:ext cx="8036719" cy="3464719"/>
            <a:chOff x="738188" y="738188"/>
            <a:chExt cx="10715625" cy="4619625"/>
          </a:xfrm>
        </p:grpSpPr>
        <p:sp>
          <p:nvSpPr>
            <p:cNvPr id="1099" name="Google Shape;1099;p54"/>
            <p:cNvSpPr/>
            <p:nvPr/>
          </p:nvSpPr>
          <p:spPr bwMode="auto">
            <a:xfrm>
              <a:off x="738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0" name="Google Shape;1100;p54"/>
            <p:cNvSpPr/>
            <p:nvPr/>
          </p:nvSpPr>
          <p:spPr bwMode="auto">
            <a:xfrm>
              <a:off x="1119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1" name="Google Shape;1101;p54"/>
            <p:cNvSpPr/>
            <p:nvPr/>
          </p:nvSpPr>
          <p:spPr bwMode="auto">
            <a:xfrm>
              <a:off x="1500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2" name="Google Shape;1102;p54"/>
            <p:cNvSpPr/>
            <p:nvPr/>
          </p:nvSpPr>
          <p:spPr bwMode="auto">
            <a:xfrm>
              <a:off x="1881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3" name="Google Shape;1103;p54"/>
            <p:cNvSpPr/>
            <p:nvPr/>
          </p:nvSpPr>
          <p:spPr bwMode="auto">
            <a:xfrm>
              <a:off x="738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4" name="Google Shape;1104;p54"/>
            <p:cNvSpPr/>
            <p:nvPr/>
          </p:nvSpPr>
          <p:spPr bwMode="auto">
            <a:xfrm>
              <a:off x="1119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5" name="Google Shape;1105;p54"/>
            <p:cNvSpPr/>
            <p:nvPr/>
          </p:nvSpPr>
          <p:spPr bwMode="auto">
            <a:xfrm>
              <a:off x="1500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6" name="Google Shape;1106;p54"/>
            <p:cNvSpPr/>
            <p:nvPr/>
          </p:nvSpPr>
          <p:spPr bwMode="auto">
            <a:xfrm>
              <a:off x="1881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7" name="Google Shape;1107;p54"/>
            <p:cNvSpPr/>
            <p:nvPr/>
          </p:nvSpPr>
          <p:spPr bwMode="auto">
            <a:xfrm>
              <a:off x="738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8" name="Google Shape;1108;p54"/>
            <p:cNvSpPr/>
            <p:nvPr/>
          </p:nvSpPr>
          <p:spPr bwMode="auto">
            <a:xfrm>
              <a:off x="1119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09" name="Google Shape;1109;p54"/>
            <p:cNvSpPr/>
            <p:nvPr/>
          </p:nvSpPr>
          <p:spPr bwMode="auto">
            <a:xfrm>
              <a:off x="1500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0" name="Google Shape;1110;p54"/>
            <p:cNvSpPr/>
            <p:nvPr/>
          </p:nvSpPr>
          <p:spPr bwMode="auto">
            <a:xfrm>
              <a:off x="1881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1" name="Google Shape;1111;p54"/>
            <p:cNvSpPr/>
            <p:nvPr/>
          </p:nvSpPr>
          <p:spPr bwMode="auto">
            <a:xfrm>
              <a:off x="10263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2" name="Google Shape;1112;p54"/>
            <p:cNvSpPr/>
            <p:nvPr/>
          </p:nvSpPr>
          <p:spPr bwMode="auto">
            <a:xfrm>
              <a:off x="10644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3" name="Google Shape;1113;p54"/>
            <p:cNvSpPr/>
            <p:nvPr/>
          </p:nvSpPr>
          <p:spPr bwMode="auto">
            <a:xfrm>
              <a:off x="11025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4" name="Google Shape;1114;p54"/>
            <p:cNvSpPr/>
            <p:nvPr/>
          </p:nvSpPr>
          <p:spPr bwMode="auto">
            <a:xfrm>
              <a:off x="11406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5" name="Google Shape;1115;p54"/>
            <p:cNvSpPr/>
            <p:nvPr/>
          </p:nvSpPr>
          <p:spPr bwMode="auto">
            <a:xfrm>
              <a:off x="10263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6" name="Google Shape;1116;p54"/>
            <p:cNvSpPr/>
            <p:nvPr/>
          </p:nvSpPr>
          <p:spPr bwMode="auto">
            <a:xfrm>
              <a:off x="10644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7" name="Google Shape;1117;p54"/>
            <p:cNvSpPr/>
            <p:nvPr/>
          </p:nvSpPr>
          <p:spPr bwMode="auto">
            <a:xfrm>
              <a:off x="11025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8" name="Google Shape;1118;p54"/>
            <p:cNvSpPr/>
            <p:nvPr/>
          </p:nvSpPr>
          <p:spPr bwMode="auto">
            <a:xfrm>
              <a:off x="11406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19" name="Google Shape;1119;p54"/>
            <p:cNvSpPr/>
            <p:nvPr/>
          </p:nvSpPr>
          <p:spPr bwMode="auto">
            <a:xfrm>
              <a:off x="10263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20" name="Google Shape;1120;p54"/>
            <p:cNvSpPr/>
            <p:nvPr/>
          </p:nvSpPr>
          <p:spPr bwMode="auto">
            <a:xfrm>
              <a:off x="10644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21" name="Google Shape;1121;p54"/>
            <p:cNvSpPr/>
            <p:nvPr/>
          </p:nvSpPr>
          <p:spPr bwMode="auto">
            <a:xfrm>
              <a:off x="11025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22" name="Google Shape;1122;p54"/>
            <p:cNvSpPr/>
            <p:nvPr/>
          </p:nvSpPr>
          <p:spPr bwMode="auto">
            <a:xfrm>
              <a:off x="11406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39191496" name="Google Shape;1123;p54"/>
          <p:cNvSpPr/>
          <p:nvPr/>
        </p:nvSpPr>
        <p:spPr bwMode="auto"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5848575" name="Google Shape;1124;p54"/>
          <p:cNvSpPr/>
          <p:nvPr/>
        </p:nvSpPr>
        <p:spPr bwMode="auto">
          <a:xfrm>
            <a:off x="57150" y="0"/>
            <a:ext cx="9086850" cy="21431"/>
          </a:xfrm>
          <a:prstGeom prst="rect">
            <a:avLst/>
          </a:prstGeom>
          <a:solidFill>
            <a:srgbClr val="EA580C">
              <a:alpha val="12157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1491920" name="Google Shape;1125;p54"/>
          <p:cNvSpPr txBox="1"/>
          <p:nvPr/>
        </p:nvSpPr>
        <p:spPr bwMode="auto">
          <a:xfrm>
            <a:off x="3949351" y="702945"/>
            <a:ext cx="1245299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n" sz="9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讲武堂 · AI 系列课程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81576" name="Google Shape;1126;p54"/>
          <p:cNvSpPr txBox="1"/>
          <p:nvPr/>
        </p:nvSpPr>
        <p:spPr bwMode="auto">
          <a:xfrm>
            <a:off x="3206544" y="1338739"/>
            <a:ext cx="2730913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/>
            </a:pPr>
            <a:r>
              <a:rPr lang="en" sz="4300" b="1" i="0" u="none" strike="noStrike" cap="none">
                <a:solidFill>
                  <a:srgbClr val="1C1917"/>
                </a:solidFill>
                <a:latin typeface="Arial"/>
                <a:ea typeface="Arial"/>
                <a:cs typeface="Arial"/>
              </a:rPr>
              <a:t>专业知识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1863932" name="Google Shape;1127;p54"/>
          <p:cNvSpPr txBox="1"/>
          <p:nvPr/>
        </p:nvSpPr>
        <p:spPr bwMode="auto">
          <a:xfrm>
            <a:off x="4411499" y="2013109"/>
            <a:ext cx="3210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  <a:defRPr/>
            </a:pPr>
            <a:r>
              <a:rPr lang="en" sz="2900" b="1" i="0" u="none" strike="noStrike" cap="none">
                <a:solidFill>
                  <a:srgbClr val="EA580C"/>
                </a:solidFill>
                <a:latin typeface="Arial"/>
                <a:ea typeface="Arial"/>
                <a:cs typeface="Arial"/>
              </a:rPr>
              <a:t>×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5342161" name="Google Shape;1128;p54"/>
          <p:cNvSpPr txBox="1"/>
          <p:nvPr/>
        </p:nvSpPr>
        <p:spPr bwMode="auto">
          <a:xfrm>
            <a:off x="3517945" y="2467451"/>
            <a:ext cx="210811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/>
            </a:pPr>
            <a:r>
              <a:rPr lang="en" sz="4300" b="1" i="0" u="none" strike="noStrike" cap="none">
                <a:solidFill>
                  <a:srgbClr val="4F46E5"/>
                </a:solidFill>
                <a:latin typeface="Arial"/>
                <a:ea typeface="Arial"/>
                <a:cs typeface="Arial"/>
              </a:rPr>
              <a:t>Claude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2954462" name="Google Shape;1129;p54"/>
          <p:cNvSpPr txBox="1"/>
          <p:nvPr/>
        </p:nvSpPr>
        <p:spPr bwMode="auto">
          <a:xfrm>
            <a:off x="4448538" y="3100388"/>
            <a:ext cx="24692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/>
            </a:pPr>
            <a:r>
              <a:rPr lang="en" sz="2300" b="1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=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4931984" name="Google Shape;1130;p54"/>
          <p:cNvSpPr/>
          <p:nvPr/>
        </p:nvSpPr>
        <p:spPr bwMode="auto">
          <a:xfrm>
            <a:off x="2357438" y="3429000"/>
            <a:ext cx="4429125" cy="485775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325634" name="Google Shape;1131;p54"/>
          <p:cNvSpPr txBox="1"/>
          <p:nvPr/>
        </p:nvSpPr>
        <p:spPr bwMode="auto">
          <a:xfrm>
            <a:off x="3544795" y="3517582"/>
            <a:ext cx="2054411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en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可运行 AI 产品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0199944" name="Google Shape;1132;p54"/>
          <p:cNvSpPr txBox="1"/>
          <p:nvPr/>
        </p:nvSpPr>
        <p:spPr bwMode="auto">
          <a:xfrm>
            <a:off x="3070741" y="4064794"/>
            <a:ext cx="300251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" sz="11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感谢今晚参与 · 期待在 S4 课堂再见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3659287" name="Google Shape;1133;p54"/>
          <p:cNvSpPr/>
          <p:nvPr/>
        </p:nvSpPr>
        <p:spPr bwMode="auto">
          <a:xfrm>
            <a:off x="2571750" y="4371975"/>
            <a:ext cx="4000500" cy="7144"/>
          </a:xfrm>
          <a:custGeom>
            <a:avLst/>
            <a:gdLst/>
            <a:ahLst/>
            <a:cxnLst/>
            <a:rect l="l" t="t" r="r" b="b"/>
            <a:pathLst>
              <a:path w="5334000" h="9525" fill="norm" stroke="1" extrusionOk="0">
                <a:moveTo>
                  <a:pt x="0" y="0"/>
                </a:moveTo>
                <a:lnTo>
                  <a:pt x="5334000" y="0"/>
                </a:lnTo>
              </a:path>
            </a:pathLst>
          </a:custGeom>
          <a:noFill/>
          <a:ln w="1427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6843164" name="Google Shape;1134;p54"/>
          <p:cNvSpPr/>
          <p:nvPr/>
        </p:nvSpPr>
        <p:spPr bwMode="auto">
          <a:xfrm>
            <a:off x="2649932" y="4508026"/>
            <a:ext cx="144556" cy="144090"/>
          </a:xfrm>
          <a:custGeom>
            <a:avLst/>
            <a:gdLst/>
            <a:ahLst/>
            <a:cxnLst/>
            <a:rect l="l" t="t" r="r" b="b"/>
            <a:pathLst>
              <a:path w="192741" h="192120" fill="norm" stroke="1" extrusionOk="0">
                <a:moveTo>
                  <a:pt x="152510" y="28545"/>
                </a:moveTo>
                <a:cubicBezTo>
                  <a:pt x="185240" y="56478"/>
                  <a:pt x="192741" y="104092"/>
                  <a:pt x="170182" y="140734"/>
                </a:cubicBezTo>
                <a:cubicBezTo>
                  <a:pt x="147624" y="177376"/>
                  <a:pt x="101733" y="192120"/>
                  <a:pt x="62054" y="175475"/>
                </a:cubicBezTo>
                <a:lnTo>
                  <a:pt x="60107" y="174619"/>
                </a:lnTo>
                <a:lnTo>
                  <a:pt x="18555" y="182032"/>
                </a:lnTo>
                <a:lnTo>
                  <a:pt x="17595" y="182128"/>
                </a:lnTo>
                <a:cubicBezTo>
                  <a:pt x="17275" y="182145"/>
                  <a:pt x="16954" y="182145"/>
                  <a:pt x="16634" y="182128"/>
                </a:cubicBezTo>
                <a:lnTo>
                  <a:pt x="15744" y="182014"/>
                </a:lnTo>
                <a:lnTo>
                  <a:pt x="14801" y="181805"/>
                </a:lnTo>
                <a:lnTo>
                  <a:pt x="13884" y="181482"/>
                </a:lnTo>
                <a:lnTo>
                  <a:pt x="13019" y="181071"/>
                </a:lnTo>
                <a:lnTo>
                  <a:pt x="12207" y="180565"/>
                </a:lnTo>
                <a:lnTo>
                  <a:pt x="12085" y="180469"/>
                </a:lnTo>
                <a:lnTo>
                  <a:pt x="11980" y="180408"/>
                </a:lnTo>
                <a:lnTo>
                  <a:pt x="11229" y="179770"/>
                </a:lnTo>
                <a:lnTo>
                  <a:pt x="10557" y="179072"/>
                </a:lnTo>
                <a:lnTo>
                  <a:pt x="9972" y="178304"/>
                </a:lnTo>
                <a:lnTo>
                  <a:pt x="9483" y="177483"/>
                </a:lnTo>
                <a:lnTo>
                  <a:pt x="9186" y="176872"/>
                </a:lnTo>
                <a:lnTo>
                  <a:pt x="8837" y="175929"/>
                </a:lnTo>
                <a:lnTo>
                  <a:pt x="8593" y="174811"/>
                </a:lnTo>
                <a:lnTo>
                  <a:pt x="8488" y="173920"/>
                </a:lnTo>
                <a:cubicBezTo>
                  <a:pt x="8465" y="173557"/>
                  <a:pt x="8465" y="173193"/>
                  <a:pt x="8488" y="172829"/>
                </a:cubicBezTo>
                <a:lnTo>
                  <a:pt x="8593" y="171956"/>
                </a:lnTo>
                <a:lnTo>
                  <a:pt x="8802" y="170995"/>
                </a:lnTo>
                <a:lnTo>
                  <a:pt x="9195" y="169930"/>
                </a:lnTo>
                <a:lnTo>
                  <a:pt x="21707" y="141082"/>
                </a:lnTo>
                <a:lnTo>
                  <a:pt x="21628" y="140960"/>
                </a:lnTo>
                <a:cubicBezTo>
                  <a:pt x="0" y="106044"/>
                  <a:pt x="5631" y="60775"/>
                  <a:pt x="35153" y="32221"/>
                </a:cubicBezTo>
                <a:lnTo>
                  <a:pt x="37030" y="30449"/>
                </a:lnTo>
                <a:cubicBezTo>
                  <a:pt x="69548" y="812"/>
                  <a:pt x="119037" y="0"/>
                  <a:pt x="152510" y="28554"/>
                </a:cubicBezTo>
                <a:moveTo>
                  <a:pt x="73955" y="55533"/>
                </a:moveTo>
                <a:cubicBezTo>
                  <a:pt x="66722" y="55533"/>
                  <a:pt x="60858" y="61397"/>
                  <a:pt x="60858" y="68630"/>
                </a:cubicBezTo>
                <a:lnTo>
                  <a:pt x="60858" y="77362"/>
                </a:lnTo>
                <a:cubicBezTo>
                  <a:pt x="60858" y="106294"/>
                  <a:pt x="84313" y="129749"/>
                  <a:pt x="113245" y="129749"/>
                </a:cubicBezTo>
                <a:lnTo>
                  <a:pt x="121977" y="129749"/>
                </a:lnTo>
                <a:cubicBezTo>
                  <a:pt x="129210" y="129749"/>
                  <a:pt x="135074" y="123885"/>
                  <a:pt x="135074" y="116652"/>
                </a:cubicBezTo>
                <a:cubicBezTo>
                  <a:pt x="135074" y="109419"/>
                  <a:pt x="129210" y="103555"/>
                  <a:pt x="121977" y="103555"/>
                </a:cubicBezTo>
                <a:lnTo>
                  <a:pt x="113245" y="103555"/>
                </a:lnTo>
                <a:lnTo>
                  <a:pt x="111988" y="103616"/>
                </a:lnTo>
                <a:cubicBezTo>
                  <a:pt x="107938" y="104005"/>
                  <a:pt x="104299" y="106254"/>
                  <a:pt x="102139" y="109702"/>
                </a:cubicBezTo>
                <a:lnTo>
                  <a:pt x="101773" y="110348"/>
                </a:lnTo>
                <a:lnTo>
                  <a:pt x="101580" y="110287"/>
                </a:lnTo>
                <a:cubicBezTo>
                  <a:pt x="91656" y="106759"/>
                  <a:pt x="83848" y="98950"/>
                  <a:pt x="80320" y="89027"/>
                </a:cubicBezTo>
                <a:lnTo>
                  <a:pt x="80250" y="88826"/>
                </a:lnTo>
                <a:lnTo>
                  <a:pt x="80905" y="88468"/>
                </a:lnTo>
                <a:cubicBezTo>
                  <a:pt x="84731" y="86072"/>
                  <a:pt x="87054" y="81876"/>
                  <a:pt x="87052" y="77362"/>
                </a:cubicBezTo>
                <a:lnTo>
                  <a:pt x="87052" y="68630"/>
                </a:lnTo>
                <a:cubicBezTo>
                  <a:pt x="87052" y="61397"/>
                  <a:pt x="81188" y="55533"/>
                  <a:pt x="73955" y="55533"/>
                </a:cubicBezTo>
              </a:path>
            </a:pathLst>
          </a:custGeom>
          <a:solidFill>
            <a:srgbClr val="16A34A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9514143" name="Google Shape;1135;p54"/>
          <p:cNvSpPr txBox="1"/>
          <p:nvPr/>
        </p:nvSpPr>
        <p:spPr bwMode="auto">
          <a:xfrm>
            <a:off x="2845356" y="4525923"/>
            <a:ext cx="1302181" cy="19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微信：elitecoach101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939510" name="Google Shape;1136;p54"/>
          <p:cNvSpPr txBox="1"/>
          <p:nvPr/>
        </p:nvSpPr>
        <p:spPr bwMode="auto">
          <a:xfrm>
            <a:off x="4536960" y="4519851"/>
            <a:ext cx="7008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E2E8F0"/>
                </a:solidFill>
                <a:latin typeface="Arial"/>
                <a:ea typeface="Arial"/>
                <a:cs typeface="Arial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58926848" name="Google Shape;1137;p54"/>
          <p:cNvGrpSpPr/>
          <p:nvPr/>
        </p:nvGrpSpPr>
        <p:grpSpPr bwMode="auto">
          <a:xfrm>
            <a:off x="4784672" y="4513830"/>
            <a:ext cx="131860" cy="130621"/>
            <a:chOff x="6379562" y="6018440"/>
            <a:chExt cx="175814" cy="174162"/>
          </a:xfrm>
        </p:grpSpPr>
        <p:sp>
          <p:nvSpPr>
            <p:cNvPr id="1138" name="Google Shape;1138;p54"/>
            <p:cNvSpPr/>
            <p:nvPr/>
          </p:nvSpPr>
          <p:spPr bwMode="auto">
            <a:xfrm>
              <a:off x="6473858" y="6140450"/>
              <a:ext cx="73639" cy="52152"/>
            </a:xfrm>
            <a:custGeom>
              <a:avLst/>
              <a:gdLst/>
              <a:ahLst/>
              <a:cxnLst/>
              <a:rect l="l" t="t" r="r" b="b"/>
              <a:pathLst>
                <a:path w="73639" h="52152" fill="norm" stroke="1" extrusionOk="0">
                  <a:moveTo>
                    <a:pt x="73639" y="0"/>
                  </a:moveTo>
                  <a:cubicBezTo>
                    <a:pt x="60675" y="29704"/>
                    <a:pt x="32323" y="49782"/>
                    <a:pt x="0" y="52152"/>
                  </a:cubicBezTo>
                  <a:cubicBezTo>
                    <a:pt x="2236" y="51619"/>
                    <a:pt x="4172" y="50226"/>
                    <a:pt x="5387" y="48275"/>
                  </a:cubicBezTo>
                  <a:cubicBezTo>
                    <a:pt x="14668" y="33409"/>
                    <a:pt x="21396" y="17095"/>
                    <a:pt x="25294" y="9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39" name="Google Shape;1139;p54"/>
            <p:cNvSpPr/>
            <p:nvPr/>
          </p:nvSpPr>
          <p:spPr bwMode="auto">
            <a:xfrm>
              <a:off x="6387453" y="6140450"/>
              <a:ext cx="73631" cy="52152"/>
            </a:xfrm>
            <a:custGeom>
              <a:avLst/>
              <a:gdLst/>
              <a:ahLst/>
              <a:cxnLst/>
              <a:rect l="l" t="t" r="r" b="b"/>
              <a:pathLst>
                <a:path w="73631" h="52152" fill="norm" stroke="1" extrusionOk="0">
                  <a:moveTo>
                    <a:pt x="48345" y="0"/>
                  </a:moveTo>
                  <a:cubicBezTo>
                    <a:pt x="52241" y="17092"/>
                    <a:pt x="58970" y="33412"/>
                    <a:pt x="68252" y="48284"/>
                  </a:cubicBezTo>
                  <a:cubicBezTo>
                    <a:pt x="69467" y="50230"/>
                    <a:pt x="71399" y="51619"/>
                    <a:pt x="73631" y="52152"/>
                  </a:cubicBezTo>
                  <a:cubicBezTo>
                    <a:pt x="41311" y="49779"/>
                    <a:pt x="12963" y="29701"/>
                    <a:pt x="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40" name="Google Shape;1140;p54"/>
            <p:cNvSpPr/>
            <p:nvPr/>
          </p:nvSpPr>
          <p:spPr bwMode="auto">
            <a:xfrm>
              <a:off x="6453767" y="6140450"/>
              <a:ext cx="27416" cy="33912"/>
            </a:xfrm>
            <a:custGeom>
              <a:avLst/>
              <a:gdLst/>
              <a:ahLst/>
              <a:cxnLst/>
              <a:rect l="l" t="t" r="r" b="b"/>
              <a:pathLst>
                <a:path w="27416" h="33912" fill="norm" stroke="1" extrusionOk="0">
                  <a:moveTo>
                    <a:pt x="27416" y="0"/>
                  </a:moveTo>
                  <a:cubicBezTo>
                    <a:pt x="24353" y="11856"/>
                    <a:pt x="19744" y="23258"/>
                    <a:pt x="13708" y="33912"/>
                  </a:cubicBezTo>
                  <a:cubicBezTo>
                    <a:pt x="7672" y="23258"/>
                    <a:pt x="3063" y="11856"/>
                    <a:pt x="0" y="0"/>
                  </a:cubicBezTo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41" name="Google Shape;1141;p54"/>
            <p:cNvSpPr/>
            <p:nvPr/>
          </p:nvSpPr>
          <p:spPr bwMode="auto">
            <a:xfrm>
              <a:off x="6379562" y="6088062"/>
              <a:ext cx="53284" cy="34925"/>
            </a:xfrm>
            <a:custGeom>
              <a:avLst/>
              <a:gdLst/>
              <a:ahLst/>
              <a:cxnLst/>
              <a:rect l="l" t="t" r="r" b="b"/>
              <a:pathLst>
                <a:path w="53284" h="34925" fill="norm" stroke="1" extrusionOk="0">
                  <a:moveTo>
                    <a:pt x="53284" y="0"/>
                  </a:moveTo>
                  <a:cubicBezTo>
                    <a:pt x="51987" y="11606"/>
                    <a:pt x="51987" y="23319"/>
                    <a:pt x="53284" y="34925"/>
                  </a:cubicBezTo>
                  <a:lnTo>
                    <a:pt x="2364" y="34925"/>
                  </a:lnTo>
                  <a:cubicBezTo>
                    <a:pt x="6" y="23403"/>
                    <a:pt x="0" y="11524"/>
                    <a:pt x="2346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42" name="Google Shape;1142;p54"/>
            <p:cNvSpPr/>
            <p:nvPr/>
          </p:nvSpPr>
          <p:spPr bwMode="auto">
            <a:xfrm>
              <a:off x="6448971" y="6088062"/>
              <a:ext cx="37009" cy="34925"/>
            </a:xfrm>
            <a:custGeom>
              <a:avLst/>
              <a:gdLst/>
              <a:ahLst/>
              <a:cxnLst/>
              <a:rect l="l" t="t" r="r" b="b"/>
              <a:pathLst>
                <a:path w="37009" h="34925" fill="norm" stroke="1" extrusionOk="0">
                  <a:moveTo>
                    <a:pt x="35548" y="0"/>
                  </a:moveTo>
                  <a:cubicBezTo>
                    <a:pt x="37009" y="11596"/>
                    <a:pt x="37009" y="23329"/>
                    <a:pt x="35548" y="34925"/>
                  </a:cubicBezTo>
                  <a:lnTo>
                    <a:pt x="1461" y="34925"/>
                  </a:lnTo>
                  <a:cubicBezTo>
                    <a:pt x="0" y="23329"/>
                    <a:pt x="0" y="11596"/>
                    <a:pt x="1461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43" name="Google Shape;1143;p54"/>
            <p:cNvSpPr/>
            <p:nvPr/>
          </p:nvSpPr>
          <p:spPr bwMode="auto">
            <a:xfrm>
              <a:off x="6502103" y="6088062"/>
              <a:ext cx="53273" cy="34925"/>
            </a:xfrm>
            <a:custGeom>
              <a:avLst/>
              <a:gdLst/>
              <a:ahLst/>
              <a:cxnLst/>
              <a:rect l="l" t="t" r="r" b="b"/>
              <a:pathLst>
                <a:path w="53273" h="34925" fill="norm" stroke="1" extrusionOk="0">
                  <a:moveTo>
                    <a:pt x="50938" y="0"/>
                  </a:moveTo>
                  <a:cubicBezTo>
                    <a:pt x="53273" y="11525"/>
                    <a:pt x="53267" y="23402"/>
                    <a:pt x="50921" y="34925"/>
                  </a:cubicBezTo>
                  <a:lnTo>
                    <a:pt x="0" y="34925"/>
                  </a:lnTo>
                  <a:cubicBezTo>
                    <a:pt x="1301" y="23321"/>
                    <a:pt x="1301" y="11613"/>
                    <a:pt x="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44" name="Google Shape;1144;p54"/>
            <p:cNvSpPr/>
            <p:nvPr/>
          </p:nvSpPr>
          <p:spPr bwMode="auto">
            <a:xfrm>
              <a:off x="6387427" y="6018447"/>
              <a:ext cx="73648" cy="52152"/>
            </a:xfrm>
            <a:custGeom>
              <a:avLst/>
              <a:gdLst/>
              <a:ahLst/>
              <a:cxnLst/>
              <a:rect l="l" t="t" r="r" b="b"/>
              <a:pathLst>
                <a:path w="73648" h="52152" fill="norm" stroke="1" extrusionOk="0">
                  <a:moveTo>
                    <a:pt x="73648" y="0"/>
                  </a:moveTo>
                  <a:cubicBezTo>
                    <a:pt x="71419" y="537"/>
                    <a:pt x="69490" y="1929"/>
                    <a:pt x="68278" y="3877"/>
                  </a:cubicBezTo>
                  <a:cubicBezTo>
                    <a:pt x="58997" y="18746"/>
                    <a:pt x="52268" y="35063"/>
                    <a:pt x="48371" y="52152"/>
                  </a:cubicBezTo>
                  <a:lnTo>
                    <a:pt x="0" y="52152"/>
                  </a:lnTo>
                  <a:cubicBezTo>
                    <a:pt x="12850" y="22742"/>
                    <a:pt x="40785" y="2741"/>
                    <a:pt x="72766" y="52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45" name="Google Shape;1145;p54"/>
            <p:cNvSpPr/>
            <p:nvPr/>
          </p:nvSpPr>
          <p:spPr bwMode="auto">
            <a:xfrm>
              <a:off x="6453767" y="6036688"/>
              <a:ext cx="27416" cy="33921"/>
            </a:xfrm>
            <a:custGeom>
              <a:avLst/>
              <a:gdLst/>
              <a:ahLst/>
              <a:cxnLst/>
              <a:rect l="l" t="t" r="r" b="b"/>
              <a:pathLst>
                <a:path w="27416" h="33921" fill="norm" stroke="1" extrusionOk="0">
                  <a:moveTo>
                    <a:pt x="13708" y="0"/>
                  </a:moveTo>
                  <a:cubicBezTo>
                    <a:pt x="19745" y="10657"/>
                    <a:pt x="24354" y="22062"/>
                    <a:pt x="27416" y="33921"/>
                  </a:cubicBezTo>
                  <a:lnTo>
                    <a:pt x="0" y="33921"/>
                  </a:lnTo>
                  <a:cubicBezTo>
                    <a:pt x="2969" y="22422"/>
                    <a:pt x="7422" y="11220"/>
                    <a:pt x="13359" y="594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46" name="Google Shape;1146;p54"/>
            <p:cNvSpPr/>
            <p:nvPr/>
          </p:nvSpPr>
          <p:spPr bwMode="auto">
            <a:xfrm>
              <a:off x="6473875" y="6018440"/>
              <a:ext cx="73648" cy="52160"/>
            </a:xfrm>
            <a:custGeom>
              <a:avLst/>
              <a:gdLst/>
              <a:ahLst/>
              <a:cxnLst/>
              <a:rect l="l" t="t" r="r" b="b"/>
              <a:pathLst>
                <a:path w="73648" h="52160" fill="norm" stroke="1" extrusionOk="0">
                  <a:moveTo>
                    <a:pt x="0" y="0"/>
                  </a:moveTo>
                  <a:cubicBezTo>
                    <a:pt x="32322" y="2387"/>
                    <a:pt x="60669" y="22463"/>
                    <a:pt x="73648" y="52160"/>
                  </a:cubicBezTo>
                  <a:lnTo>
                    <a:pt x="25277" y="52160"/>
                  </a:lnTo>
                  <a:cubicBezTo>
                    <a:pt x="21381" y="35068"/>
                    <a:pt x="14652" y="18748"/>
                    <a:pt x="5370" y="3877"/>
                  </a:cubicBezTo>
                  <a:cubicBezTo>
                    <a:pt x="4319" y="2194"/>
                    <a:pt x="2727" y="919"/>
                    <a:pt x="856" y="262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39663978" name="Google Shape;1147;p54"/>
          <p:cNvSpPr txBox="1"/>
          <p:nvPr/>
        </p:nvSpPr>
        <p:spPr bwMode="auto">
          <a:xfrm>
            <a:off x="4988472" y="4525925"/>
            <a:ext cx="3002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n" sz="1000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</a:rPr>
              <a:t>课程平台：https://austinxyz.github.io/course-portal/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023871246" name="Google Shape;1148;p54"/>
          <p:cNvGrpSpPr/>
          <p:nvPr/>
        </p:nvGrpSpPr>
        <p:grpSpPr bwMode="auto">
          <a:xfrm>
            <a:off x="8404625" y="442916"/>
            <a:ext cx="210733" cy="200018"/>
            <a:chOff x="11206167" y="590555"/>
            <a:chExt cx="280978" cy="266690"/>
          </a:xfrm>
        </p:grpSpPr>
        <p:sp>
          <p:nvSpPr>
            <p:cNvPr id="1149" name="Google Shape;1149;p54"/>
            <p:cNvSpPr/>
            <p:nvPr/>
          </p:nvSpPr>
          <p:spPr bwMode="auto">
            <a:xfrm>
              <a:off x="11396662" y="762005"/>
              <a:ext cx="90483" cy="95240"/>
            </a:xfrm>
            <a:custGeom>
              <a:avLst/>
              <a:gdLst/>
              <a:ahLst/>
              <a:cxnLst/>
              <a:rect l="l" t="t" r="r" b="b"/>
              <a:pathLst>
                <a:path w="90483" h="95240" fill="norm" stroke="1" extrusionOk="0">
                  <a:moveTo>
                    <a:pt x="14288" y="61908"/>
                  </a:moveTo>
                  <a:cubicBezTo>
                    <a:pt x="6397" y="61908"/>
                    <a:pt x="0" y="55511"/>
                    <a:pt x="0" y="47620"/>
                  </a:cubicBezTo>
                  <a:cubicBezTo>
                    <a:pt x="0" y="39729"/>
                    <a:pt x="6397" y="33333"/>
                    <a:pt x="14288" y="33333"/>
                  </a:cubicBezTo>
                  <a:cubicBezTo>
                    <a:pt x="22178" y="33333"/>
                    <a:pt x="28575" y="26936"/>
                    <a:pt x="28575" y="19045"/>
                  </a:cubicBezTo>
                  <a:cubicBezTo>
                    <a:pt x="28575" y="0"/>
                    <a:pt x="57150" y="0"/>
                    <a:pt x="57150" y="19045"/>
                  </a:cubicBezTo>
                  <a:cubicBezTo>
                    <a:pt x="57150" y="26936"/>
                    <a:pt x="63547" y="33333"/>
                    <a:pt x="71438" y="33333"/>
                  </a:cubicBezTo>
                  <a:cubicBezTo>
                    <a:pt x="90483" y="33333"/>
                    <a:pt x="90483" y="61908"/>
                    <a:pt x="71438" y="61908"/>
                  </a:cubicBezTo>
                  <a:cubicBezTo>
                    <a:pt x="63547" y="61908"/>
                    <a:pt x="57150" y="68304"/>
                    <a:pt x="57150" y="76195"/>
                  </a:cubicBezTo>
                  <a:cubicBezTo>
                    <a:pt x="57150" y="95240"/>
                    <a:pt x="28575" y="95240"/>
                    <a:pt x="28575" y="76195"/>
                  </a:cubicBezTo>
                  <a:cubicBezTo>
                    <a:pt x="28575" y="68304"/>
                    <a:pt x="22178" y="61908"/>
                    <a:pt x="14288" y="61908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50" name="Google Shape;1150;p54"/>
            <p:cNvSpPr/>
            <p:nvPr/>
          </p:nvSpPr>
          <p:spPr bwMode="auto">
            <a:xfrm>
              <a:off x="11206167" y="619130"/>
              <a:ext cx="209540" cy="204783"/>
            </a:xfrm>
            <a:custGeom>
              <a:avLst/>
              <a:gdLst/>
              <a:ahLst/>
              <a:cxnLst/>
              <a:rect l="l" t="t" r="r" b="b"/>
              <a:pathLst>
                <a:path w="209540" h="204783" fill="norm" stroke="1" extrusionOk="0">
                  <a:moveTo>
                    <a:pt x="19045" y="90483"/>
                  </a:moveTo>
                  <a:cubicBezTo>
                    <a:pt x="58499" y="90483"/>
                    <a:pt x="90483" y="58499"/>
                    <a:pt x="90483" y="19045"/>
                  </a:cubicBezTo>
                  <a:cubicBezTo>
                    <a:pt x="90483" y="0"/>
                    <a:pt x="119058" y="0"/>
                    <a:pt x="119058" y="19045"/>
                  </a:cubicBezTo>
                  <a:cubicBezTo>
                    <a:pt x="119058" y="58499"/>
                    <a:pt x="151041" y="90483"/>
                    <a:pt x="190495" y="90483"/>
                  </a:cubicBezTo>
                  <a:cubicBezTo>
                    <a:pt x="209540" y="90483"/>
                    <a:pt x="209540" y="119058"/>
                    <a:pt x="190495" y="119058"/>
                  </a:cubicBezTo>
                  <a:cubicBezTo>
                    <a:pt x="151041" y="119058"/>
                    <a:pt x="119058" y="151041"/>
                    <a:pt x="119058" y="190495"/>
                  </a:cubicBezTo>
                  <a:cubicBezTo>
                    <a:pt x="119058" y="198386"/>
                    <a:pt x="112661" y="204783"/>
                    <a:pt x="104770" y="204783"/>
                  </a:cubicBezTo>
                  <a:cubicBezTo>
                    <a:pt x="96879" y="204783"/>
                    <a:pt x="90483" y="198386"/>
                    <a:pt x="90483" y="190495"/>
                  </a:cubicBezTo>
                  <a:cubicBezTo>
                    <a:pt x="90483" y="151041"/>
                    <a:pt x="58499" y="119058"/>
                    <a:pt x="19045" y="119058"/>
                  </a:cubicBezTo>
                  <a:cubicBezTo>
                    <a:pt x="0" y="119058"/>
                    <a:pt x="0" y="90483"/>
                    <a:pt x="19045" y="90483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51" name="Google Shape;1151;p54"/>
            <p:cNvSpPr/>
            <p:nvPr/>
          </p:nvSpPr>
          <p:spPr bwMode="auto">
            <a:xfrm>
              <a:off x="11396662" y="590555"/>
              <a:ext cx="90483" cy="95240"/>
            </a:xfrm>
            <a:custGeom>
              <a:avLst/>
              <a:gdLst/>
              <a:ahLst/>
              <a:cxnLst/>
              <a:rect l="l" t="t" r="r" b="b"/>
              <a:pathLst>
                <a:path w="90483" h="95240" fill="norm" stroke="1" extrusionOk="0">
                  <a:moveTo>
                    <a:pt x="14288" y="61908"/>
                  </a:moveTo>
                  <a:cubicBezTo>
                    <a:pt x="6397" y="61908"/>
                    <a:pt x="0" y="55511"/>
                    <a:pt x="0" y="47620"/>
                  </a:cubicBezTo>
                  <a:cubicBezTo>
                    <a:pt x="0" y="39729"/>
                    <a:pt x="6397" y="33333"/>
                    <a:pt x="14288" y="33333"/>
                  </a:cubicBezTo>
                  <a:cubicBezTo>
                    <a:pt x="22178" y="33333"/>
                    <a:pt x="28575" y="26936"/>
                    <a:pt x="28575" y="19045"/>
                  </a:cubicBezTo>
                  <a:cubicBezTo>
                    <a:pt x="28575" y="0"/>
                    <a:pt x="57150" y="0"/>
                    <a:pt x="57150" y="19045"/>
                  </a:cubicBezTo>
                  <a:cubicBezTo>
                    <a:pt x="57150" y="26936"/>
                    <a:pt x="63547" y="33333"/>
                    <a:pt x="71438" y="33333"/>
                  </a:cubicBezTo>
                  <a:cubicBezTo>
                    <a:pt x="90483" y="33333"/>
                    <a:pt x="90483" y="61908"/>
                    <a:pt x="71438" y="61908"/>
                  </a:cubicBezTo>
                  <a:cubicBezTo>
                    <a:pt x="63547" y="61908"/>
                    <a:pt x="57150" y="68304"/>
                    <a:pt x="57150" y="76195"/>
                  </a:cubicBezTo>
                  <a:cubicBezTo>
                    <a:pt x="57150" y="95240"/>
                    <a:pt x="28575" y="95240"/>
                    <a:pt x="28575" y="76195"/>
                  </a:cubicBezTo>
                  <a:cubicBezTo>
                    <a:pt x="28575" y="68304"/>
                    <a:pt x="22178" y="61908"/>
                    <a:pt x="14288" y="61908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06386450" name="Google Shape;1152;p54"/>
          <p:cNvSpPr txBox="1"/>
          <p:nvPr/>
        </p:nvSpPr>
        <p:spPr bwMode="auto"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pPr>
            <a:r>
              <a:rPr lang="en" sz="700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17 / 17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fast" p14:dur="400" advClick="1">
        <p:fade thruBlk="0"/>
      </p:transition>
    </mc:Choice>
    <mc:Fallback>
      <p:transition spd="fast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_rels/theme3.xml.rels><?xml version="1.0" encoding="UTF-8" standalone="yes"?><Relationships xmlns="http://schemas.openxmlformats.org/package/2006/relationships"></Relationships>
</file>

<file path=ppt/theme/_rels/theme4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3.xml><?xml version="1.0" encoding="utf-8"?>
<a:theme xmlns:a="http://schemas.openxmlformats.org/drawingml/2006/main" xmlns:r="http://schemas.openxmlformats.org/officeDocument/2006/relationships" xmlns:p="http://schemas.openxmlformats.org/presentation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4.xml><?xml version="1.0" encoding="utf-8"?>
<a:theme xmlns:a="http://schemas.openxmlformats.org/drawingml/2006/main" xmlns:r="http://schemas.openxmlformats.org/officeDocument/2006/relationships" xmlns:p="http://schemas.openxmlformats.org/presentationml/2006/main" name="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ONLYOFFICE/9.4.0.129</Application>
  <PresentationFormat>On-screen Show (4:3)</PresentationFormat>
  <Paragraphs>0</Paragraphs>
  <Slides>19</Slides>
  <Notes>19</Notes>
  <HiddenSlides>0</HiddenSlides>
  <MMClips>2</MMClips>
  <ScaleCrop>0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Theme 1</vt:lpstr>
      <vt:lpstr>Theme 2</vt:lpstr>
      <vt:lpstr>Theme 3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2</cp:revision>
  <dcterms:modified xsi:type="dcterms:W3CDTF">2026-07-17T14:41:37Z</dcterms:modified>
</cp:coreProperties>
</file>